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1" r:id="rId12"/>
    <p:sldId id="269" r:id="rId13"/>
    <p:sldId id="267" r:id="rId14"/>
    <p:sldId id="279" r:id="rId15"/>
    <p:sldId id="275" r:id="rId16"/>
    <p:sldId id="278" r:id="rId17"/>
    <p:sldId id="276" r:id="rId18"/>
    <p:sldId id="272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80E"/>
    <a:srgbClr val="CE5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72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942B-4562-4475-B3C1-53A7E3B1CED8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6AB42-625D-479A-B8B8-716428011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1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96B6-08FA-4CD6-9D13-73BCDD46BAF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5B2C8-E204-4DE3-BB89-4B9BC3F5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8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0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4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8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0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B2C8-E204-4DE3-BB89-4B9BC3F5E2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6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3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4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9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5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9EA-F475-4A59-9A71-C332359A2843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5DE3-2340-42F4-8755-82D4740B8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7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18.jpe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microsoft.com/office/2007/relationships/hdphoto" Target="../media/hdphoto1.wdp"/><Relationship Id="rId5" Type="http://schemas.openxmlformats.org/officeDocument/2006/relationships/image" Target="../media/image28.jpeg"/><Relationship Id="rId10" Type="http://schemas.openxmlformats.org/officeDocument/2006/relationships/image" Target="../media/image1.png"/><Relationship Id="rId4" Type="http://schemas.microsoft.com/office/2007/relationships/hdphoto" Target="../media/hdphoto5.wdp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pinpro@donland.ru" TargetMode="External"/><Relationship Id="rId2" Type="http://schemas.openxmlformats.org/officeDocument/2006/relationships/hyperlink" Target="http://www.donland.ru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://www.donland.ru/Default.aspx?pageid=893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564904"/>
            <a:ext cx="8964488" cy="4293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176" y="2732727"/>
            <a:ext cx="8472537" cy="1200329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ИНСТИТУТ ИСПОЛНИТЕЛЕЙ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ИССЛЕДОВАТЕЛЬСКИХ И АНАЛИТИЧЕСКИХ РАБОТ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ПРАВИТЕЛЬСТВЕ РОСТОВСКОЙ ОБЛАСТИ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3933056"/>
            <a:ext cx="8784976" cy="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1353" y="4005064"/>
            <a:ext cx="2302490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КАДРОВАЯ СТРАТЕГИЯ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12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окумент 12"/>
          <p:cNvSpPr/>
          <p:nvPr/>
        </p:nvSpPr>
        <p:spPr>
          <a:xfrm>
            <a:off x="323850" y="2154778"/>
            <a:ext cx="8496622" cy="698158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аличие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проекта, возможность практического использования результатов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772816"/>
            <a:ext cx="8785100" cy="453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 исследовательских и аналитических работ:</a:t>
            </a:r>
            <a:endParaRPr lang="ru-RU" sz="2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323850" y="3068960"/>
            <a:ext cx="8496622" cy="720080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одготовленные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документы, в решении которых исследователь принимал участие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323850" y="4005064"/>
            <a:ext cx="8496622" cy="720080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балансированность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целей и задач работы исполнителя и принимающего органа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18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892411" y="4942161"/>
            <a:ext cx="6143193" cy="115170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36068"/>
            <a:ext cx="9144000" cy="1296988"/>
          </a:xfrm>
          <a:prstGeom prst="rect">
            <a:avLst/>
          </a:prstGeom>
          <a:gradFill flip="none" rotWithShape="1">
            <a:gsLst>
              <a:gs pos="0">
                <a:srgbClr val="E0680E">
                  <a:shade val="30000"/>
                  <a:satMod val="115000"/>
                  <a:lumMod val="85000"/>
                  <a:lumOff val="15000"/>
                </a:srgbClr>
              </a:gs>
              <a:gs pos="50000">
                <a:srgbClr val="E0680E">
                  <a:shade val="67500"/>
                  <a:satMod val="115000"/>
                  <a:lumMod val="90000"/>
                  <a:lumOff val="10000"/>
                </a:srgbClr>
              </a:gs>
              <a:gs pos="100000">
                <a:srgbClr val="E0680E">
                  <a:shade val="100000"/>
                  <a:satMod val="115000"/>
                  <a:lumMod val="95000"/>
                  <a:lumOff val="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56108" y="5021407"/>
            <a:ext cx="2736303" cy="1015663"/>
            <a:chOff x="138522" y="5269664"/>
            <a:chExt cx="2736303" cy="1015663"/>
          </a:xfrm>
        </p:grpSpPr>
        <p:sp>
          <p:nvSpPr>
            <p:cNvPr id="3" name="TextBox 2"/>
            <p:cNvSpPr txBox="1"/>
            <p:nvPr/>
          </p:nvSpPr>
          <p:spPr>
            <a:xfrm>
              <a:off x="138522" y="5269664"/>
              <a:ext cx="996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712" y="5368052"/>
              <a:ext cx="18841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ч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еловек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принял участие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 проекте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59245" y="2783038"/>
            <a:ext cx="2193059" cy="1015663"/>
            <a:chOff x="6247418" y="4396567"/>
            <a:chExt cx="2193059" cy="1015663"/>
          </a:xfrm>
        </p:grpSpPr>
        <p:sp>
          <p:nvSpPr>
            <p:cNvPr id="35" name="TextBox 34"/>
            <p:cNvSpPr txBox="1"/>
            <p:nvPr/>
          </p:nvSpPr>
          <p:spPr>
            <a:xfrm>
              <a:off x="6247418" y="439656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60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90666" y="4540583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есяца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продолжается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участие в проекте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01250" y="5001890"/>
            <a:ext cx="3161290" cy="1054695"/>
            <a:chOff x="2627784" y="1831215"/>
            <a:chExt cx="3161290" cy="1054695"/>
          </a:xfrm>
        </p:grpSpPr>
        <p:sp>
          <p:nvSpPr>
            <p:cNvPr id="45" name="TextBox 44"/>
            <p:cNvSpPr txBox="1"/>
            <p:nvPr/>
          </p:nvSpPr>
          <p:spPr>
            <a:xfrm>
              <a:off x="2627784" y="1831215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34</a:t>
              </a:r>
              <a:endPara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4819" y="1870247"/>
              <a:ext cx="2304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человека</a:t>
              </a:r>
            </a:p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замещают должности государственной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гражданской службы Ростовской области</a:t>
              </a:r>
            </a:p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или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муниципальной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службы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33308" y="2783037"/>
            <a:ext cx="2574114" cy="1015663"/>
            <a:chOff x="3460009" y="4437112"/>
            <a:chExt cx="2574114" cy="1015663"/>
          </a:xfrm>
        </p:grpSpPr>
        <p:sp>
          <p:nvSpPr>
            <p:cNvPr id="48" name="TextBox 47"/>
            <p:cNvSpPr txBox="1"/>
            <p:nvPr/>
          </p:nvSpPr>
          <p:spPr>
            <a:xfrm>
              <a:off x="3460009" y="4437112"/>
              <a:ext cx="5693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60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5936" y="4575612"/>
              <a:ext cx="20381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выпусков</a:t>
              </a:r>
            </a:p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асчитывает кадровая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стратегия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6107" y="2788554"/>
            <a:ext cx="2736304" cy="1015663"/>
            <a:chOff x="179512" y="4442629"/>
            <a:chExt cx="2954791" cy="1015663"/>
          </a:xfrm>
        </p:grpSpPr>
        <p:sp>
          <p:nvSpPr>
            <p:cNvPr id="50" name="TextBox 49"/>
            <p:cNvSpPr txBox="1"/>
            <p:nvPr/>
          </p:nvSpPr>
          <p:spPr>
            <a:xfrm>
              <a:off x="179512" y="4442629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6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33619" y="4594196"/>
              <a:ext cx="20006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человек</a:t>
              </a: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на одно место составляет конкурс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3059832" y="2709093"/>
            <a:ext cx="0" cy="11515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6084168" y="2709095"/>
            <a:ext cx="0" cy="11515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7950" y="6165303"/>
            <a:ext cx="892810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150431" y="5021407"/>
            <a:ext cx="2964436" cy="1015663"/>
            <a:chOff x="6047857" y="1837272"/>
            <a:chExt cx="3096143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6047857" y="1837272"/>
              <a:ext cx="59468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32111" y="2023229"/>
              <a:ext cx="2611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человека</a:t>
              </a:r>
            </a:p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приняты на работу в подведомственные учреждения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>
            <a:off x="107504" y="4869904"/>
            <a:ext cx="8928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37" name="Прямоугольный треугольник 36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47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763688" y="4149080"/>
            <a:ext cx="6455405" cy="7920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Белоусов Евгений Николаевич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помощник министра природных ресурсов и экологии Ростовской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63688" y="4869161"/>
            <a:ext cx="7121511" cy="1296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«Предоставленная мне, после победы в конкурсном отборе исполнителей исследовательских и аналитических работ в Правительстве Ростовской области, возможность проведения исследовательской работы в министерстве сельского хозяйства и продовольствия достаточно серьёзно изменила мою жизнь и задала вектор дальнейшего развития»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26" name="Прямоугольный треугольник 25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ИССЛЕДОВАТЕЛИ О ПРОЕКТЕ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132856"/>
            <a:ext cx="6455406" cy="7920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Лескин Юрий Юрьевич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консультант первого заместителя Губернатора Ростовской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795985"/>
            <a:ext cx="7129485" cy="77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исследователей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не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способ получения практического опыта, но и реальная возможность профессионального роста в сфере государственного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управления. В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целом, это очень важный жизненный опыт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10288" r="9147" b="10054"/>
          <a:stretch/>
        </p:blipFill>
        <p:spPr bwMode="auto">
          <a:xfrm>
            <a:off x="251520" y="2204864"/>
            <a:ext cx="1453479" cy="155066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9996" r="9416" b="9573"/>
          <a:stretch/>
        </p:blipFill>
        <p:spPr bwMode="auto">
          <a:xfrm>
            <a:off x="251520" y="4178830"/>
            <a:ext cx="1453479" cy="155640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835150" y="2780928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835150" y="2795984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27176" y="4797201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827176" y="4812257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5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24" name="Прямоугольный треугольник 23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ИССЛЕДОВАТЕЛИ О ПРОЕКТЕ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63688" y="2206318"/>
            <a:ext cx="7121512" cy="8475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Парасоцкая Виктория Геннадьевна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отдела нормативного правового обеспечения государственной гражданской и муниципальной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 Министерства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 Российской Федерации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63687" y="3068960"/>
            <a:ext cx="7121513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«Опыт получения практических знаний важен для студентов и аспирантов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с точки зрения приобретения профессионализма, но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гражданской ответственности за принятые решения и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поступки. На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взгляд, этот проект должен внедряться во всех муниципальных образованиях Ростовской области»</a:t>
            </a:r>
          </a:p>
        </p:txBody>
      </p:sp>
      <p:pic>
        <p:nvPicPr>
          <p:cNvPr id="44" name="Picture 3" descr="C:\Users\centr_imr5\Downloads\21239072.large_56934862ea960eee6d3e4f5bafe5f28b.jpg"/>
          <p:cNvPicPr>
            <a:picLocks noChangeAspect="1" noChangeArrowheads="1"/>
          </p:cNvPicPr>
          <p:nvPr/>
        </p:nvPicPr>
        <p:blipFill rotWithShape="1">
          <a:blip r:embed="rId2"/>
          <a:srcRect l="3295" t="-1" r="4628" b="133"/>
          <a:stretch/>
        </p:blipFill>
        <p:spPr bwMode="auto">
          <a:xfrm>
            <a:off x="251520" y="2206318"/>
            <a:ext cx="1453479" cy="154958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763688" y="4581129"/>
            <a:ext cx="7121512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Татарченко Андрей Геннадьевич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онсультант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Избирательной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 Ростовской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63688" y="5229200"/>
            <a:ext cx="71215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i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«Институт исследовательских и аналитических работ в Правительстве Ростовской области – это возможность попробовать свои силы в органе государственной службы в качестве государственного гражданского служащего, а также мощный толчок для начала или развития собственной карьеры»</a:t>
            </a:r>
            <a:endParaRPr lang="ru-RU" sz="1600" i="1" spc="-3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835150" y="3053904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35150" y="3068960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827176" y="5214144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827176" y="5229200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C:\Users\lozhochnikov_ei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" y="4617492"/>
            <a:ext cx="1450975" cy="154781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9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24" name="Прямоугольный треугольник 23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ИССЛЕДОВАТЕЛИ О ПРОЕКТЕ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9946" r="18567" b="9867"/>
          <a:stretch/>
        </p:blipFill>
        <p:spPr bwMode="auto">
          <a:xfrm>
            <a:off x="250825" y="2206317"/>
            <a:ext cx="1454174" cy="157156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БЕЛОУСОВ\Стажеры\Набор 2012 г\Буклет2012\Использовано\fa001802_1336117190B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7" t="9986" r="28376" b="70509"/>
          <a:stretch/>
        </p:blipFill>
        <p:spPr bwMode="auto">
          <a:xfrm>
            <a:off x="251520" y="4610829"/>
            <a:ext cx="1453478" cy="155447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763688" y="2206318"/>
            <a:ext cx="7121510" cy="8475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Шашкин Антон Александрович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сектором координации работы многофункциональных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центров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инноваций в органах власти Правительства Ростовской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763687" y="3068960"/>
            <a:ext cx="71215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«Выполнение исследовательских и аналитических работ позволило посмотреть на политический процесс в области «изнутри», поднять свой профессиональный уровень на новую ступень. Безусловно, я получил хороший жизненный опыт, который стимулирует дальнейшее профессиональное развитие»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835150" y="3053904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835150" y="3068960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763686" y="4607887"/>
            <a:ext cx="7121512" cy="8475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Барсуков Денис Сергеевич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консультант отдела подготовки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 управления инноваций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органах власти Правительства Ростовской области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763685" y="5470529"/>
            <a:ext cx="7129489" cy="105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«Благодаря участию в проекте я приобрел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уверенность в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том, что хочу быть только государственным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служащим. Это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замечательный шанс реализовать свой потенциал и в дальнейшем поступить на государственную службу уже адаптированным к данному виду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деятельности»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835148" y="5455473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835148" y="5470529"/>
            <a:ext cx="70580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7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26" name="Прямоугольный треугольник 25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 МОМЕНТЫ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ozhochnikov_ei\Desktop\Ложочников\конкурсы\Лучшие кадровые практики 2016. МИНТРУД_РФ\готовое\v2 моя на основе Рубена\фото\20160715_143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24204" r="44536" b="34975"/>
          <a:stretch/>
        </p:blipFill>
        <p:spPr bwMode="auto">
          <a:xfrm>
            <a:off x="107505" y="2060848"/>
            <a:ext cx="1656208" cy="22562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zhochnikov_ei\Desktop\Ложочников\конкурсы\Лучшие кадровые практики 2016. МИНТРУД_РФ\готовое\v2 моя на основе Рубена\фото\20160715_1450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31" r="4722"/>
          <a:stretch/>
        </p:blipFill>
        <p:spPr bwMode="auto">
          <a:xfrm>
            <a:off x="1908175" y="2060847"/>
            <a:ext cx="4385156" cy="225622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zhochnikov_ei\Desktop\Ложочников\конкурсы\Лучшие кадровые практики 2016. МИНТРУД_РФ\готовое\v2 моя на основе Рубена\фото\IMG_43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12252" r="22971" b="749"/>
          <a:stretch/>
        </p:blipFill>
        <p:spPr bwMode="auto">
          <a:xfrm>
            <a:off x="6443664" y="2060846"/>
            <a:ext cx="2592386" cy="22562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БЕЛОУСОВ\Стажеры\Набор 2014\Фото_стажеры2014\IMG_43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1"/>
          <a:stretch/>
        </p:blipFill>
        <p:spPr bwMode="auto">
          <a:xfrm>
            <a:off x="4643438" y="4437111"/>
            <a:ext cx="4392612" cy="2305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БЕЛОУСОВ\Стажеры\Набор 2014\Фото_стажеры2014\IMG_439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 b="15336"/>
          <a:stretch/>
        </p:blipFill>
        <p:spPr bwMode="auto">
          <a:xfrm>
            <a:off x="107504" y="4437113"/>
            <a:ext cx="4393057" cy="2305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3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26" name="Прямоугольный треугольник 25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МОМЕНТЫ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БЕЛОУСОВ\Стажеры\Набор 2013 г\Буклет 2013\Фото для буклета2\Часть1\IMG_4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5877"/>
          <a:stretch/>
        </p:blipFill>
        <p:spPr bwMode="auto">
          <a:xfrm>
            <a:off x="107503" y="1988840"/>
            <a:ext cx="4393059" cy="251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БЕЛОУСОВ\Стажеры\Набор 2014\Фото_стажеры2014\Отправить\IMG_43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23398"/>
          <a:stretch/>
        </p:blipFill>
        <p:spPr bwMode="auto">
          <a:xfrm>
            <a:off x="4644083" y="1989232"/>
            <a:ext cx="4391967" cy="21604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ozhochnikov_ei\Desktop\Ложочников\конкурсы\Лучшие кадровые практики 2016. МИНТРУД_РФ\готовое\v2 моя на основе Рубена\фото\20157281013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5173" r="4627" b="23720"/>
          <a:stretch/>
        </p:blipFill>
        <p:spPr bwMode="auto">
          <a:xfrm>
            <a:off x="4644083" y="4292599"/>
            <a:ext cx="4391967" cy="2449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lozhochnikov_ei\Desktop\Ложочников\конкурсы\Лучшие кадровые практики 2016. МИНТРУД_РФ\готовое\v2 моя на основе Рубена\фото\IMG_40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5888" r="619" b="12774"/>
          <a:stretch/>
        </p:blipFill>
        <p:spPr bwMode="auto">
          <a:xfrm>
            <a:off x="107504" y="4652962"/>
            <a:ext cx="4393058" cy="20891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1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:\БЕЛОУСОВ\Стажеры\Набор 2013 г\Буклет 2013\фото\IMG_4272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0459" r="1" b="18887"/>
          <a:stretch/>
        </p:blipFill>
        <p:spPr bwMode="auto">
          <a:xfrm>
            <a:off x="199857" y="3579499"/>
            <a:ext cx="2841428" cy="158084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pic>
        <p:nvPicPr>
          <p:cNvPr id="2050" name="Picture 2" descr="C:\Users\lozhochnikov_ei\Desktop\Ложочников\конкурсы\Лучшие кадровые практики 2016. МИНТРУД_РФ\готовое\v2 моя на основе Рубена\фото\20160715_1646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6" t="16364" r="19179" b="11481"/>
          <a:stretch/>
        </p:blipFill>
        <p:spPr bwMode="auto">
          <a:xfrm>
            <a:off x="3171633" y="5236848"/>
            <a:ext cx="2841427" cy="15835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1633" y="6528293"/>
            <a:ext cx="2841428" cy="292135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БЕЛОУСОВ\Стажеры\Набор 2014\Фото_стажеры2014\IMG_44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6431" r="5505" b="18729"/>
          <a:stretch/>
        </p:blipFill>
        <p:spPr bwMode="auto">
          <a:xfrm>
            <a:off x="3171634" y="3579499"/>
            <a:ext cx="2841427" cy="15808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71633" y="4868210"/>
            <a:ext cx="2841427" cy="292135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1697" r="5514" b="10456"/>
          <a:stretch/>
        </p:blipFill>
        <p:spPr bwMode="auto">
          <a:xfrm>
            <a:off x="6141853" y="3579499"/>
            <a:ext cx="2830974" cy="158432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141853" y="4868210"/>
            <a:ext cx="2824737" cy="295614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9857" y="4871690"/>
            <a:ext cx="2841428" cy="288656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БЕЛОУСОВ\Стажеры\Набор 2012 г\Буклет2012\Буклет фото\IMG_38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 b="7361"/>
          <a:stretch/>
        </p:blipFill>
        <p:spPr bwMode="auto">
          <a:xfrm>
            <a:off x="6141853" y="1935595"/>
            <a:ext cx="2830974" cy="15620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141853" y="3205394"/>
            <a:ext cx="2830974" cy="291830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3475" b="26815"/>
          <a:stretch/>
        </p:blipFill>
        <p:spPr bwMode="auto">
          <a:xfrm>
            <a:off x="3171634" y="1935595"/>
            <a:ext cx="2841426" cy="15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171633" y="3201610"/>
            <a:ext cx="2841428" cy="295614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t="4276" r="367" b="19386"/>
          <a:stretch/>
        </p:blipFill>
        <p:spPr bwMode="auto">
          <a:xfrm>
            <a:off x="189404" y="1935595"/>
            <a:ext cx="2851881" cy="15620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99857" y="3197010"/>
            <a:ext cx="2841427" cy="300649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ХРОНИКА ПРОЕКТА В ЛИЦАХ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38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505" y="3500428"/>
            <a:ext cx="4448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Правительство Ростовской области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344050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г. Ростов-на-Дону,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Социалистическая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112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http://www.donland.ru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3284985"/>
            <a:ext cx="4591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 инноваций в органах власти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Правительства Ростовской области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344050, г. Ростов-на-Дону,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Социалистическая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112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ел. (факс): (863) 240-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67-04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(863) 240-51-45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upinpro@donland.ru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9512" y="3212976"/>
            <a:ext cx="8784976" cy="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9512" y="4509120"/>
            <a:ext cx="8784976" cy="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4557828" y="3284986"/>
            <a:ext cx="14172" cy="11520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ый треугольник 37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21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Рисунок 205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/>
          <a:stretch/>
        </p:blipFill>
        <p:spPr>
          <a:xfrm>
            <a:off x="116192" y="2068066"/>
            <a:ext cx="8911616" cy="4673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400" b="1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5679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привлечение наиболее талантливых аспирантов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выпускников вузов в органы исполнительной власти Ростовской области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28">
            <a:off x="203489" y="1500394"/>
            <a:ext cx="572321" cy="53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23928" y="1340768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ФОРМА:</a:t>
            </a:r>
            <a:endParaRPr lang="ru-RU" sz="1400" b="1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55679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ыполнение исследовательских и аналитических работ в органах исполнительной власти Ростовской области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862" r="11334" b="3499"/>
          <a:stretch/>
        </p:blipFill>
        <p:spPr bwMode="auto">
          <a:xfrm>
            <a:off x="3203847" y="1480656"/>
            <a:ext cx="624815" cy="55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 реализуется 7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67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51779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9791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67803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5815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3827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918393" y="3216399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8271"/>
            <a:ext cx="540568" cy="6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68752" y="1340768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1400" b="1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04248" y="1550402"/>
            <a:ext cx="2123728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400" b="1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42% 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выпускников программы замещают должности государственной гражданской 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службы Ростовской области или 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1200" spc="-3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21" idx="6"/>
            <a:endCxn id="22" idx="2"/>
          </p:cNvCxnSpPr>
          <p:nvPr/>
        </p:nvCxnSpPr>
        <p:spPr>
          <a:xfrm>
            <a:off x="1157753" y="3576439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237873" y="3577580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317993" y="3579862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398113" y="3579862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78233" y="3579862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558353" y="3571478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638473" y="3571478"/>
            <a:ext cx="36004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998513" y="3206105"/>
            <a:ext cx="720080" cy="7200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8178533" y="3360415"/>
            <a:ext cx="36004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2" y="4653136"/>
            <a:ext cx="1872208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936108" y="4797152"/>
            <a:ext cx="5236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работы по реализации кадровой стратегии осуществляется комиссией по проведению отбора исполнителей исследовательских и аналитических работ в Правительстве Ростовской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3059832" y="1424846"/>
            <a:ext cx="0" cy="10680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012160" y="1424846"/>
            <a:ext cx="0" cy="10680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179512" y="1340767"/>
            <a:ext cx="8784976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45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окумент 10"/>
          <p:cNvSpPr/>
          <p:nvPr/>
        </p:nvSpPr>
        <p:spPr>
          <a:xfrm>
            <a:off x="323528" y="2348880"/>
            <a:ext cx="8496944" cy="1368152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не старше 30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окончившие высшее учебное заведение, являющиеся аспирантами или студентами последнего года обучения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988840"/>
            <a:ext cx="87851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имеет право принять участие в конкурсном отборе?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12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окумент 12"/>
          <p:cNvSpPr/>
          <p:nvPr/>
        </p:nvSpPr>
        <p:spPr>
          <a:xfrm>
            <a:off x="323850" y="1866746"/>
            <a:ext cx="8496622" cy="914182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научного и творческого потенциала претендента потребностям областных органов исполнительной власти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484784"/>
            <a:ext cx="8785100" cy="453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Критерии, предъявляемые к участникам конкурсного отбора:</a:t>
            </a:r>
            <a:endParaRPr lang="ru-RU" sz="2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323850" y="2946866"/>
            <a:ext cx="8496622" cy="842174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преимущественно на «отлично»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323850" y="3954978"/>
            <a:ext cx="8496622" cy="842174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личностных качеств претендента, его мотивации и знания нормативных правовых актов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323850" y="4963090"/>
            <a:ext cx="8496622" cy="1418238"/>
          </a:xfrm>
          <a:prstGeom prst="flowChartDocumen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поощрений: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стипендий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Президента Российской Федерации, Правительства Российской Федерации, независимых общественных организаций, стипендий (премий) Губернатора Ростовской области, персональных стипендий ректора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17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вал 1024"/>
          <p:cNvSpPr/>
          <p:nvPr/>
        </p:nvSpPr>
        <p:spPr>
          <a:xfrm>
            <a:off x="1721483" y="3501008"/>
            <a:ext cx="1036969" cy="10369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305829" y="5170368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91574" y="5451953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920124" y="4674736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126759" y="4861143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992457" y="4690377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54003" y="3746129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638685" y="4135459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095588" y="5239511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55576" y="4619579"/>
            <a:ext cx="619932" cy="6199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1844824"/>
            <a:ext cx="7632848" cy="141135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971600" y="2332664"/>
            <a:ext cx="1872208" cy="490573"/>
          </a:xfrm>
          <a:prstGeom prst="rightArrow">
            <a:avLst>
              <a:gd name="adj1" fmla="val 50000"/>
              <a:gd name="adj2" fmla="val 10249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67542" y="2018214"/>
            <a:ext cx="1728194" cy="1077276"/>
          </a:xfrm>
          <a:prstGeom prst="round2Same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3131840" y="2332664"/>
            <a:ext cx="1872208" cy="490573"/>
          </a:xfrm>
          <a:prstGeom prst="rightArrow">
            <a:avLst>
              <a:gd name="adj1" fmla="val 50000"/>
              <a:gd name="adj2" fmla="val 10249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2627784" y="2027062"/>
            <a:ext cx="1728192" cy="1068428"/>
          </a:xfrm>
          <a:prstGeom prst="round2Same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исследователей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5302725" y="2336651"/>
            <a:ext cx="1872208" cy="490573"/>
          </a:xfrm>
          <a:prstGeom prst="rightArrow">
            <a:avLst>
              <a:gd name="adj1" fmla="val 50000"/>
              <a:gd name="adj2" fmla="val 10249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4788024" y="2027062"/>
            <a:ext cx="1728192" cy="1068428"/>
          </a:xfrm>
          <a:prstGeom prst="round2Same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сопровождение проведения исследования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6948264" y="2043737"/>
            <a:ext cx="1728192" cy="1068428"/>
          </a:xfrm>
          <a:prstGeom prst="round2Same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1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итогов,</a:t>
            </a:r>
          </a:p>
          <a:p>
            <a:pPr algn="ctr"/>
            <a:r>
              <a:rPr lang="ru-RU" sz="1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результатов</a:t>
            </a:r>
            <a:endParaRPr lang="ru-RU" sz="1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3212976"/>
            <a:ext cx="1727735" cy="156966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Выявление потребности органов исполнительной власти в привлечении молодых специалистов для выполнения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исследовательских работ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2" y="4852317"/>
            <a:ext cx="1727735" cy="1384995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Информирование о конкурсном отборе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потенциальных кандидатов на выполнение исследовательских работ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3212976"/>
            <a:ext cx="1728192" cy="156966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Предварительный отбор: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нализ заявок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встречи работников Правительства Ростовской области со студентами и аспирантами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4874384"/>
            <a:ext cx="1728192" cy="1938992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Конкурсный отбор исследователей (собеседование)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роводится комиссией по отбору исполнителей исследователей и аналитических работ в Правительстве Ростовской области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3212976"/>
            <a:ext cx="1728192" cy="646331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Распределение исполнителей в органы власти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3934797"/>
            <a:ext cx="1728192" cy="830997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огласование индивидуальных планов проведения исследований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8024" y="6264022"/>
            <a:ext cx="1728192" cy="646331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оординация и контроль проведения исследований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48264" y="3214717"/>
            <a:ext cx="1728192" cy="1015663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Приемка работ комиссией в соответствии с установленными критериями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48264" y="4316313"/>
            <a:ext cx="1728192" cy="461665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Подписание актов сдачи-приемки работ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948264" y="4869501"/>
            <a:ext cx="1728192" cy="276999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Оплата труда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52" name="Прямоугольный треугольник 51"/>
          <p:cNvSpPr/>
          <p:nvPr/>
        </p:nvSpPr>
        <p:spPr>
          <a:xfrm flipH="1" flipV="1">
            <a:off x="-32447" y="1340768"/>
            <a:ext cx="9176445" cy="504056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/>
          <p:cNvSpPr/>
          <p:nvPr/>
        </p:nvSpPr>
        <p:spPr>
          <a:xfrm flipV="1">
            <a:off x="-1" y="1340766"/>
            <a:ext cx="9129339" cy="504058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ый треугольник 53"/>
          <p:cNvSpPr/>
          <p:nvPr/>
        </p:nvSpPr>
        <p:spPr>
          <a:xfrm flipH="1">
            <a:off x="0" y="1268413"/>
            <a:ext cx="9144000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0" y="1268413"/>
            <a:ext cx="9155856" cy="504403"/>
          </a:xfrm>
          <a:prstGeom prst="rtTriangle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80000"/>
                  <a:lumOff val="2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274886" y="1196752"/>
            <a:ext cx="6606083" cy="79208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1340768"/>
            <a:ext cx="9163791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1">
                  <a:shade val="67500"/>
                  <a:satMod val="115000"/>
                  <a:alpha val="70000"/>
                </a:schemeClr>
              </a:gs>
              <a:gs pos="100000">
                <a:schemeClr val="accent1">
                  <a:shade val="100000"/>
                  <a:satMod val="115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84637" y="4825772"/>
            <a:ext cx="1728192" cy="1384995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Заключение гражданско-правовых договоров на выполнение исследовательских и аналитических работ с исполнителями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67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вал 1024"/>
          <p:cNvSpPr/>
          <p:nvPr/>
        </p:nvSpPr>
        <p:spPr>
          <a:xfrm>
            <a:off x="1497361" y="4898265"/>
            <a:ext cx="1036969" cy="10369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96136" y="5661248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3564" y="5332544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325862" y="3081321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61757" y="4895276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30208" y="5236247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606937" y="3336130"/>
            <a:ext cx="2565463" cy="33332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62543" y="3202247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66062" y="3873557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18497" y="5221641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0393" y="3970413"/>
            <a:ext cx="619932" cy="6199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991494" y="2700980"/>
            <a:ext cx="1036969" cy="1036969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09419" y="3040234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53663" y="3254393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37165" y="2827396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85496" y="2700980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439976" y="2623889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29440" y="4340673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986955" y="2518418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6437" y="4616315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913598" y="3516907"/>
            <a:ext cx="619932" cy="619932"/>
          </a:xfrm>
          <a:prstGeom prst="ellipse">
            <a:avLst/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971600" y="1269294"/>
            <a:ext cx="5224308" cy="73427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000" b="1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7059971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6092202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8076497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8" y="1355498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982381" y="3254393"/>
            <a:ext cx="2565463" cy="34149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/>
          <p:cNvSpPr/>
          <p:nvPr/>
        </p:nvSpPr>
        <p:spPr>
          <a:xfrm>
            <a:off x="971600" y="2194704"/>
            <a:ext cx="2576244" cy="2424074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потребности </a:t>
            </a:r>
            <a:r>
              <a:rPr lang="ru-RU" sz="125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исполнительной власти в привлечении молодых специалистов для выполнения </a:t>
            </a:r>
            <a:r>
              <a:rPr lang="ru-RU" sz="125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исследовательских работ</a:t>
            </a:r>
            <a:endParaRPr lang="ru-RU" sz="1250" b="1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Капля 68"/>
          <p:cNvSpPr/>
          <p:nvPr/>
        </p:nvSpPr>
        <p:spPr>
          <a:xfrm flipH="1">
            <a:off x="5606936" y="2194704"/>
            <a:ext cx="2565463" cy="2435761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о конкурсном отборе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потенциальных кандидатов на выполнение исследовательских работ</a:t>
            </a:r>
            <a:endParaRPr lang="ru-RU" sz="1400" b="1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Табличка 67"/>
          <p:cNvSpPr/>
          <p:nvPr/>
        </p:nvSpPr>
        <p:spPr>
          <a:xfrm>
            <a:off x="1149992" y="4724400"/>
            <a:ext cx="2197872" cy="865187"/>
          </a:xfrm>
          <a:prstGeom prst="plaqu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актуальных для органов власти тем, требующих изучения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Табличка 75"/>
          <p:cNvSpPr/>
          <p:nvPr/>
        </p:nvSpPr>
        <p:spPr>
          <a:xfrm>
            <a:off x="1149992" y="5661025"/>
            <a:ext cx="2197872" cy="864319"/>
          </a:xfrm>
          <a:prstGeom prst="plaqu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возможности трудоустройства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Табличка 76"/>
          <p:cNvSpPr/>
          <p:nvPr/>
        </p:nvSpPr>
        <p:spPr>
          <a:xfrm>
            <a:off x="5830479" y="5440742"/>
            <a:ext cx="2197872" cy="494492"/>
          </a:xfrm>
          <a:prstGeom prst="plaqu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Областные средства массовой информации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Табличка 77"/>
          <p:cNvSpPr/>
          <p:nvPr/>
        </p:nvSpPr>
        <p:spPr>
          <a:xfrm>
            <a:off x="5830623" y="6021388"/>
            <a:ext cx="2197872" cy="503236"/>
          </a:xfrm>
          <a:prstGeom prst="plaqu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Сайты и информационные стенды вузов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48" name="Табличка 47">
            <a:hlinkClick r:id="rId4"/>
          </p:cNvPr>
          <p:cNvSpPr/>
          <p:nvPr/>
        </p:nvSpPr>
        <p:spPr>
          <a:xfrm>
            <a:off x="5821220" y="4726193"/>
            <a:ext cx="2197872" cy="644727"/>
          </a:xfrm>
          <a:prstGeom prst="plaqu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портал Правительства Ростовской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50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вал 1024"/>
          <p:cNvSpPr/>
          <p:nvPr/>
        </p:nvSpPr>
        <p:spPr>
          <a:xfrm>
            <a:off x="1497361" y="4898265"/>
            <a:ext cx="1036969" cy="10369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13654" y="5683977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3564" y="5332544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325862" y="3081321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61757" y="4895276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30208" y="5236247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62543" y="3202247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66062" y="3873557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18497" y="5221641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0393" y="3970413"/>
            <a:ext cx="619932" cy="6199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991494" y="2700980"/>
            <a:ext cx="1036969" cy="1036969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09419" y="3040234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53663" y="3254393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37165" y="2827396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85496" y="2700980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439976" y="2623889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29440" y="4340673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986955" y="2518418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6437" y="4616315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913598" y="3516907"/>
            <a:ext cx="619932" cy="619932"/>
          </a:xfrm>
          <a:prstGeom prst="ellipse">
            <a:avLst/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971600" y="1269294"/>
            <a:ext cx="5224308" cy="73427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Отбор исследователей</a:t>
            </a:r>
            <a:endParaRPr lang="ru-RU" sz="2000" b="1" dirty="0">
              <a:ln w="11430"/>
              <a:solidFill>
                <a:srgbClr val="F8F8F8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7059971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6092202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8076497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9294"/>
            <a:ext cx="734276" cy="7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972246" y="2180433"/>
            <a:ext cx="3023689" cy="432048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60000"/>
                </a:srgbClr>
              </a:gs>
              <a:gs pos="50000">
                <a:srgbClr val="FFC000">
                  <a:shade val="67500"/>
                  <a:satMod val="115000"/>
                  <a:alpha val="70000"/>
                </a:srgbClr>
              </a:gs>
              <a:gs pos="100000">
                <a:srgbClr val="FFC000">
                  <a:shade val="100000"/>
                  <a:satMod val="115000"/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с одним вырезанным углом 60"/>
          <p:cNvSpPr/>
          <p:nvPr/>
        </p:nvSpPr>
        <p:spPr>
          <a:xfrm>
            <a:off x="5148064" y="2180433"/>
            <a:ext cx="3023689" cy="432048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70000"/>
                </a:srgbClr>
              </a:gs>
              <a:gs pos="50000">
                <a:srgbClr val="FFC000">
                  <a:shade val="67500"/>
                  <a:satMod val="115000"/>
                  <a:alpha val="70000"/>
                </a:srgbClr>
              </a:gs>
              <a:gs pos="100000">
                <a:srgbClr val="FFC000">
                  <a:shade val="100000"/>
                  <a:satMod val="115000"/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1187624" y="2276872"/>
            <a:ext cx="2664296" cy="1160322"/>
          </a:xfrm>
          <a:prstGeom prst="flowChartManualInpu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ПРЕДВАРИТЕЛЬНЫЙ ОТБОР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ручной ввод 65"/>
          <p:cNvSpPr/>
          <p:nvPr/>
        </p:nvSpPr>
        <p:spPr>
          <a:xfrm>
            <a:off x="5364088" y="2276872"/>
            <a:ext cx="2663900" cy="1160322"/>
          </a:xfrm>
          <a:prstGeom prst="flowChartManualInpu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КОНКУРСНЫЙ ОТБОР ИССЛЕДОВАТЕЛЕЙ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1187624" y="3647025"/>
            <a:ext cx="2664296" cy="53649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поданных заявок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ссылка на другую страницу 66"/>
          <p:cNvSpPr/>
          <p:nvPr/>
        </p:nvSpPr>
        <p:spPr>
          <a:xfrm>
            <a:off x="1187624" y="4332662"/>
            <a:ext cx="2664296" cy="2048666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работников Правительства Ростовской области со студентами и аспирантами на базе высших учебных заведений</a:t>
            </a:r>
            <a:endParaRPr lang="ru-RU" sz="17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ссылка на другую страницу 69"/>
          <p:cNvSpPr/>
          <p:nvPr/>
        </p:nvSpPr>
        <p:spPr>
          <a:xfrm>
            <a:off x="5364088" y="3645022"/>
            <a:ext cx="2664296" cy="2088233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комиссией по отбору исполнителей аналитических и исследовательских работ в Правительстве Ростовской области</a:t>
            </a:r>
          </a:p>
        </p:txBody>
      </p:sp>
      <p:sp>
        <p:nvSpPr>
          <p:cNvPr id="71" name="Блок-схема: ссылка на другую страницу 70"/>
          <p:cNvSpPr/>
          <p:nvPr/>
        </p:nvSpPr>
        <p:spPr>
          <a:xfrm>
            <a:off x="5364055" y="5805264"/>
            <a:ext cx="2664296" cy="53649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64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вал 1024"/>
          <p:cNvSpPr/>
          <p:nvPr/>
        </p:nvSpPr>
        <p:spPr>
          <a:xfrm>
            <a:off x="1497361" y="4898265"/>
            <a:ext cx="1036969" cy="10369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13654" y="5683977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3564" y="5332544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325862" y="3081321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61757" y="4895276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30208" y="5236247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62543" y="3202247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66062" y="3873557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18497" y="5221641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0393" y="3970413"/>
            <a:ext cx="619932" cy="6199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991494" y="2700980"/>
            <a:ext cx="1036969" cy="1036969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09419" y="3040234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53663" y="3254393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37165" y="2827396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85496" y="2700980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439976" y="2623889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29440" y="4340673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986955" y="2518418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6437" y="4616315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913598" y="3516907"/>
            <a:ext cx="619932" cy="619932"/>
          </a:xfrm>
          <a:prstGeom prst="ellipse">
            <a:avLst/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971600" y="1269294"/>
            <a:ext cx="5224308" cy="73427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сопровождение проведения исследования</a:t>
            </a:r>
          </a:p>
        </p:txBody>
      </p:sp>
      <p:sp>
        <p:nvSpPr>
          <p:cNvPr id="60" name="Нашивка 59"/>
          <p:cNvSpPr/>
          <p:nvPr/>
        </p:nvSpPr>
        <p:spPr>
          <a:xfrm>
            <a:off x="7059971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6092202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8076497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" y="1412776"/>
            <a:ext cx="756231" cy="5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-182143" y="2836616"/>
            <a:ext cx="3989911" cy="3266600"/>
          </a:xfrm>
          <a:prstGeom prst="stripedRightArrow">
            <a:avLst>
              <a:gd name="adj1" fmla="val 39255"/>
              <a:gd name="adj2" fmla="val 3851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Штриховая стрелка вправо 73"/>
          <p:cNvSpPr/>
          <p:nvPr/>
        </p:nvSpPr>
        <p:spPr>
          <a:xfrm rot="5400000">
            <a:off x="2577044" y="2836620"/>
            <a:ext cx="3989911" cy="3266600"/>
          </a:xfrm>
          <a:prstGeom prst="stripedRightArrow">
            <a:avLst>
              <a:gd name="adj1" fmla="val 39255"/>
              <a:gd name="adj2" fmla="val 3851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Штриховая стрелка вправо 72"/>
          <p:cNvSpPr/>
          <p:nvPr/>
        </p:nvSpPr>
        <p:spPr>
          <a:xfrm rot="5400000">
            <a:off x="5336232" y="2836618"/>
            <a:ext cx="3989911" cy="3266600"/>
          </a:xfrm>
          <a:prstGeom prst="stripedRightArrow">
            <a:avLst>
              <a:gd name="adj1" fmla="val 39255"/>
              <a:gd name="adj2" fmla="val 3851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79511" y="5516562"/>
            <a:ext cx="8784976" cy="865188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контроль проведения исследований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9511" y="4005064"/>
            <a:ext cx="8784976" cy="864642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планов проведения исследований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92921"/>
            <a:ext cx="8784976" cy="86464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исполнителей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власти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61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Овал 1024"/>
          <p:cNvSpPr/>
          <p:nvPr/>
        </p:nvSpPr>
        <p:spPr>
          <a:xfrm>
            <a:off x="522469" y="4703156"/>
            <a:ext cx="1036969" cy="10369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13654" y="5683977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3564" y="5332544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325862" y="3081321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61757" y="4895276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30208" y="5236247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62543" y="3202247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66062" y="3873557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18497" y="5096097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0393" y="3970413"/>
            <a:ext cx="619932" cy="6199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57071" y="2884304"/>
            <a:ext cx="1036969" cy="1036969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09419" y="3040234"/>
            <a:ext cx="408989" cy="408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53663" y="3254393"/>
            <a:ext cx="254809" cy="254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20884" y="3896492"/>
            <a:ext cx="254809" cy="254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551073" y="2884304"/>
            <a:ext cx="254809" cy="2548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923695" y="3692985"/>
            <a:ext cx="408989" cy="408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29440" y="4340673"/>
            <a:ext cx="408989" cy="4089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152532" y="2701742"/>
            <a:ext cx="619932" cy="619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6437" y="4616315"/>
            <a:ext cx="619932" cy="619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913598" y="3516907"/>
            <a:ext cx="619932" cy="619932"/>
          </a:xfrm>
          <a:prstGeom prst="ellipse">
            <a:avLst/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971600" y="1269294"/>
            <a:ext cx="5224308" cy="73427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-1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spc="-1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итогов, оценка </a:t>
            </a:r>
            <a:r>
              <a:rPr lang="ru-RU" sz="2000" b="1" spc="-1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</p:txBody>
      </p:sp>
      <p:sp>
        <p:nvSpPr>
          <p:cNvPr id="60" name="Нашивка 59"/>
          <p:cNvSpPr/>
          <p:nvPr/>
        </p:nvSpPr>
        <p:spPr>
          <a:xfrm>
            <a:off x="7059971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6092202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8076497" y="1269294"/>
            <a:ext cx="968380" cy="734810"/>
          </a:xfrm>
          <a:prstGeom prst="chevron">
            <a:avLst/>
          </a:prstGeom>
          <a:solidFill>
            <a:srgbClr val="00B0F0">
              <a:shade val="30000"/>
              <a:satMod val="11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" y="1396985"/>
            <a:ext cx="531577" cy="53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23528" y="2955789"/>
            <a:ext cx="3663876" cy="2504262"/>
          </a:xfrm>
          <a:prstGeom prst="snip2Diag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90000"/>
                </a:schemeClr>
              </a:gs>
              <a:gs pos="80000">
                <a:schemeClr val="accent6">
                  <a:shade val="93000"/>
                  <a:satMod val="130000"/>
                  <a:alpha val="90000"/>
                </a:schemeClr>
              </a:gs>
              <a:gs pos="100000">
                <a:schemeClr val="accent6">
                  <a:shade val="94000"/>
                  <a:satMod val="135000"/>
                  <a:alpha val="9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исполнителями  своих работ на заседании комиссии по приемке исследовательских и аналитических работ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5148064" y="2954800"/>
            <a:ext cx="3663876" cy="2504262"/>
          </a:xfrm>
          <a:prstGeom prst="snip2Diag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90000"/>
                </a:schemeClr>
              </a:gs>
              <a:gs pos="80000">
                <a:schemeClr val="accent6">
                  <a:shade val="93000"/>
                  <a:satMod val="130000"/>
                  <a:alpha val="90000"/>
                </a:schemeClr>
              </a:gs>
              <a:gs pos="100000">
                <a:schemeClr val="accent6">
                  <a:shade val="94000"/>
                  <a:satMod val="135000"/>
                  <a:alpha val="9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Подписание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актов сдачи-приемки работ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923928" y="267906"/>
            <a:ext cx="5231928" cy="943654"/>
            <a:chOff x="3923928" y="267906"/>
            <a:chExt cx="5231928" cy="9436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3928" y="267906"/>
              <a:ext cx="5231928" cy="738664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ИНСТИТУТ ИСПОЛНИТЕЛЕЙ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ИССЛЕДОВАТЕЛЬСКИХ И АНАЛИТИЧЕСКИХ РАБОТ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ПРАВИТЕЛЬСТВЕ РОСТОВСКОЙ ОБЛАСТИ </a:t>
              </a:r>
              <a:endPara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995936" y="980728"/>
              <a:ext cx="50760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923928" y="980728"/>
              <a:ext cx="1579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КАДРОВАЯ СТРАТЕГИЯ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87624" y="3655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36" name="Picture 2" descr="C:\Users\lozhochnikov_ei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509"/>
            <a:ext cx="863650" cy="9032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1084</Words>
  <Application>Microsoft Office PowerPoint</Application>
  <PresentationFormat>Экран (4:3)</PresentationFormat>
  <Paragraphs>245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Ложочников Евгений Игоревич</dc:creator>
  <cp:lastModifiedBy>Ложочников Евгений Игоревич</cp:lastModifiedBy>
  <cp:revision>628</cp:revision>
  <dcterms:created xsi:type="dcterms:W3CDTF">2016-08-16T06:25:54Z</dcterms:created>
  <dcterms:modified xsi:type="dcterms:W3CDTF">2016-10-19T13:33:32Z</dcterms:modified>
</cp:coreProperties>
</file>