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9" r:id="rId3"/>
    <p:sldId id="258" r:id="rId4"/>
    <p:sldId id="259" r:id="rId5"/>
    <p:sldId id="260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7A8663-EE3E-43E4-8F1F-23E6695DCF8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1A0967-5A2F-4FD2-A322-E4FDC473E18F}">
      <dgm:prSet phldrT="[Текст]"/>
      <dgm:spPr>
        <a:solidFill>
          <a:schemeClr val="accent1">
            <a:hueOff val="0"/>
            <a:satOff val="0"/>
            <a:lumOff val="0"/>
            <a:alpha val="90000"/>
          </a:schemeClr>
        </a:solidFill>
      </dgm:spPr>
      <dgm:t>
        <a:bodyPr/>
        <a:lstStyle/>
        <a:p>
          <a:r>
            <a:rPr lang="ru-RU" dirty="0" smtClean="0">
              <a:latin typeface="Tahoma" pitchFamily="34" charset="0"/>
              <a:cs typeface="Tahoma" pitchFamily="34" charset="0"/>
            </a:rPr>
            <a:t>организация и проведение научных исследований, консультационная деятельность; применение современных информационных технологий в образовании</a:t>
          </a:r>
          <a:endParaRPr lang="ru-RU" dirty="0"/>
        </a:p>
      </dgm:t>
    </dgm:pt>
    <dgm:pt modelId="{2BFD7B97-7F9D-494E-BD1C-A5B4C9725896}" type="parTrans" cxnId="{081B54B1-2EA3-4701-9409-2E8CD2A8161D}">
      <dgm:prSet/>
      <dgm:spPr/>
      <dgm:t>
        <a:bodyPr/>
        <a:lstStyle/>
        <a:p>
          <a:endParaRPr lang="ru-RU"/>
        </a:p>
      </dgm:t>
    </dgm:pt>
    <dgm:pt modelId="{25C03328-7026-4016-8EE7-38FAE6035162}" type="sibTrans" cxnId="{081B54B1-2EA3-4701-9409-2E8CD2A8161D}">
      <dgm:prSet/>
      <dgm:spPr/>
      <dgm:t>
        <a:bodyPr/>
        <a:lstStyle/>
        <a:p>
          <a:endParaRPr lang="ru-RU"/>
        </a:p>
      </dgm:t>
    </dgm:pt>
    <dgm:pt modelId="{A0048B13-01A2-4810-B6EC-C34A176F8E5F}">
      <dgm:prSet phldrT="[Текст]"/>
      <dgm:spPr>
        <a:solidFill>
          <a:schemeClr val="accent1">
            <a:hueOff val="0"/>
            <a:satOff val="0"/>
            <a:lumOff val="0"/>
            <a:alpha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проведение и организация конференций, семинаров, совещаний и иных мероприятий</a:t>
          </a:r>
          <a:endParaRPr lang="ru-RU" dirty="0">
            <a:solidFill>
              <a:schemeClr val="bg1"/>
            </a:solidFill>
          </a:endParaRPr>
        </a:p>
      </dgm:t>
    </dgm:pt>
    <dgm:pt modelId="{098E2987-F845-45E3-98C9-75930CA19423}" type="parTrans" cxnId="{C6DAA12A-66BE-4E3F-ACDA-09CC4AC3A127}">
      <dgm:prSet/>
      <dgm:spPr/>
      <dgm:t>
        <a:bodyPr/>
        <a:lstStyle/>
        <a:p>
          <a:endParaRPr lang="ru-RU"/>
        </a:p>
      </dgm:t>
    </dgm:pt>
    <dgm:pt modelId="{05485394-E999-4E37-A0BA-C21ECC9EFAB1}" type="sibTrans" cxnId="{C6DAA12A-66BE-4E3F-ACDA-09CC4AC3A127}">
      <dgm:prSet/>
      <dgm:spPr/>
      <dgm:t>
        <a:bodyPr/>
        <a:lstStyle/>
        <a:p>
          <a:endParaRPr lang="ru-RU"/>
        </a:p>
      </dgm:t>
    </dgm:pt>
    <dgm:pt modelId="{D5F03C2C-D3DE-4D08-93BF-9F93B19A87E7}">
      <dgm:prSet phldrT="[Текст]"/>
      <dgm:spPr>
        <a:solidFill>
          <a:schemeClr val="accent1">
            <a:hueOff val="0"/>
            <a:satOff val="0"/>
            <a:lumOff val="0"/>
            <a:alpha val="90000"/>
          </a:scheme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экспертиза программ, проектов, рекомендаций, других документов и материалов</a:t>
          </a:r>
          <a:endParaRPr lang="ru-RU" dirty="0">
            <a:solidFill>
              <a:schemeClr val="bg1"/>
            </a:solidFill>
          </a:endParaRPr>
        </a:p>
      </dgm:t>
    </dgm:pt>
    <dgm:pt modelId="{6421622E-66E0-4BA7-9BA1-3E5B5D9E19C4}" type="parTrans" cxnId="{2FD0FE02-615A-48CB-914B-B7CBDB688D1B}">
      <dgm:prSet/>
      <dgm:spPr/>
      <dgm:t>
        <a:bodyPr/>
        <a:lstStyle/>
        <a:p>
          <a:endParaRPr lang="ru-RU"/>
        </a:p>
      </dgm:t>
    </dgm:pt>
    <dgm:pt modelId="{CE0922D3-81B4-42AD-A4B9-AF499847F0BD}" type="sibTrans" cxnId="{2FD0FE02-615A-48CB-914B-B7CBDB688D1B}">
      <dgm:prSet/>
      <dgm:spPr/>
      <dgm:t>
        <a:bodyPr/>
        <a:lstStyle/>
        <a:p>
          <a:endParaRPr lang="ru-RU"/>
        </a:p>
      </dgm:t>
    </dgm:pt>
    <dgm:pt modelId="{217E0DED-A511-4911-B8E8-4EF5082D57E9}">
      <dgm:prSet phldrT="[Текст]"/>
      <dgm:spPr>
        <a:solidFill>
          <a:schemeClr val="accent1">
            <a:hueOff val="0"/>
            <a:satOff val="0"/>
            <a:lumOff val="0"/>
            <a:alpha val="90000"/>
          </a:schemeClr>
        </a:solidFill>
      </dgm:spPr>
      <dgm:t>
        <a:bodyPr/>
        <a:lstStyle/>
        <a:p>
          <a:r>
            <a:rPr lang="ru-RU" dirty="0" smtClean="0">
              <a:latin typeface="Tahoma" pitchFamily="34" charset="0"/>
              <a:cs typeface="Tahoma" pitchFamily="34" charset="0"/>
            </a:rPr>
            <a:t>развитие сотрудничества с, муниципальными образованиями субъектов Российской Федерации, органами государственной власти, экспертами в области муниципального управления</a:t>
          </a:r>
          <a:endParaRPr lang="ru-RU" dirty="0"/>
        </a:p>
      </dgm:t>
    </dgm:pt>
    <dgm:pt modelId="{D3FDDED1-6F57-4108-AD94-11589CD72B0E}" type="parTrans" cxnId="{C856C036-A4E6-4606-A954-CAE76C6418A3}">
      <dgm:prSet/>
      <dgm:spPr/>
      <dgm:t>
        <a:bodyPr/>
        <a:lstStyle/>
        <a:p>
          <a:endParaRPr lang="ru-RU"/>
        </a:p>
      </dgm:t>
    </dgm:pt>
    <dgm:pt modelId="{7B00227C-5918-4443-BEDA-5547E09BF8F6}" type="sibTrans" cxnId="{C856C036-A4E6-4606-A954-CAE76C6418A3}">
      <dgm:prSet/>
      <dgm:spPr/>
      <dgm:t>
        <a:bodyPr/>
        <a:lstStyle/>
        <a:p>
          <a:endParaRPr lang="ru-RU"/>
        </a:p>
      </dgm:t>
    </dgm:pt>
    <dgm:pt modelId="{D052750B-0C38-45BA-A7BB-37A2555A68BA}">
      <dgm:prSet phldrT="[Текст]"/>
      <dgm:spPr>
        <a:solidFill>
          <a:schemeClr val="accent1">
            <a:hueOff val="0"/>
            <a:satOff val="0"/>
            <a:lumOff val="0"/>
            <a:alpha val="90000"/>
          </a:schemeClr>
        </a:solidFill>
      </dgm:spPr>
      <dgm:t>
        <a:bodyPr/>
        <a:lstStyle/>
        <a:p>
          <a:pPr rtl="0"/>
          <a:r>
            <a:rPr kumimoji="0" lang="ru-RU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Tahoma" pitchFamily="34" charset="0"/>
            </a:rPr>
            <a:t>организация и проведение дополнительного профессионального образования в объеме от 18 часов, научно-методическое, информационно-аналитическое сопровождение образовательного процесса</a:t>
          </a:r>
          <a:endParaRPr lang="ru-RU" dirty="0">
            <a:solidFill>
              <a:schemeClr val="bg1"/>
            </a:solidFill>
          </a:endParaRPr>
        </a:p>
      </dgm:t>
    </dgm:pt>
    <dgm:pt modelId="{7D9B0C4F-4C6D-4DBA-95E8-82122D051EC4}" type="parTrans" cxnId="{BEFE2714-01E5-4EBA-AFED-B38A0BD41CA6}">
      <dgm:prSet/>
      <dgm:spPr/>
      <dgm:t>
        <a:bodyPr/>
        <a:lstStyle/>
        <a:p>
          <a:endParaRPr lang="ru-RU"/>
        </a:p>
      </dgm:t>
    </dgm:pt>
    <dgm:pt modelId="{32BA6C98-3B79-47BC-ABAD-4D4FD6080DA5}" type="sibTrans" cxnId="{BEFE2714-01E5-4EBA-AFED-B38A0BD41CA6}">
      <dgm:prSet/>
      <dgm:spPr/>
      <dgm:t>
        <a:bodyPr/>
        <a:lstStyle/>
        <a:p>
          <a:endParaRPr lang="ru-RU"/>
        </a:p>
      </dgm:t>
    </dgm:pt>
    <dgm:pt modelId="{C855C5A4-2FE9-48E6-B100-53F3B7031207}" type="pres">
      <dgm:prSet presAssocID="{4C7A8663-EE3E-43E4-8F1F-23E6695DCF8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5A4E73-3B1A-4B75-ADF8-9006AFC2907A}" type="pres">
      <dgm:prSet presAssocID="{781A0967-5A2F-4FD2-A322-E4FDC473E18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EEC550-033E-4A92-8DB5-00C359CE3D84}" type="pres">
      <dgm:prSet presAssocID="{25C03328-7026-4016-8EE7-38FAE6035162}" presName="spacer" presStyleCnt="0"/>
      <dgm:spPr/>
    </dgm:pt>
    <dgm:pt modelId="{DB696BA8-ED28-4532-829E-D813A8C47BCD}" type="pres">
      <dgm:prSet presAssocID="{A0048B13-01A2-4810-B6EC-C34A176F8E5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CC8B6D-423C-4912-85D5-9DC1E9C239CF}" type="pres">
      <dgm:prSet presAssocID="{05485394-E999-4E37-A0BA-C21ECC9EFAB1}" presName="spacer" presStyleCnt="0"/>
      <dgm:spPr/>
    </dgm:pt>
    <dgm:pt modelId="{2FF7CE50-1D00-4C7D-A815-AD63777E7216}" type="pres">
      <dgm:prSet presAssocID="{217E0DED-A511-4911-B8E8-4EF5082D57E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C1EA5-6A86-43A6-8D46-945F084AAA36}" type="pres">
      <dgm:prSet presAssocID="{7B00227C-5918-4443-BEDA-5547E09BF8F6}" presName="spacer" presStyleCnt="0"/>
      <dgm:spPr/>
    </dgm:pt>
    <dgm:pt modelId="{1D35375A-9AA8-405C-98F2-1F267BFF2E5D}" type="pres">
      <dgm:prSet presAssocID="{D052750B-0C38-45BA-A7BB-37A2555A68B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E2DD5-CC57-455E-B463-870D6AE6E8F8}" type="pres">
      <dgm:prSet presAssocID="{32BA6C98-3B79-47BC-ABAD-4D4FD6080DA5}" presName="spacer" presStyleCnt="0"/>
      <dgm:spPr/>
    </dgm:pt>
    <dgm:pt modelId="{C7C00315-A94C-46EA-B354-6444F30C020C}" type="pres">
      <dgm:prSet presAssocID="{D5F03C2C-D3DE-4D08-93BF-9F93B19A87E7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56C036-A4E6-4606-A954-CAE76C6418A3}" srcId="{4C7A8663-EE3E-43E4-8F1F-23E6695DCF8E}" destId="{217E0DED-A511-4911-B8E8-4EF5082D57E9}" srcOrd="2" destOrd="0" parTransId="{D3FDDED1-6F57-4108-AD94-11589CD72B0E}" sibTransId="{7B00227C-5918-4443-BEDA-5547E09BF8F6}"/>
    <dgm:cxn modelId="{081B54B1-2EA3-4701-9409-2E8CD2A8161D}" srcId="{4C7A8663-EE3E-43E4-8F1F-23E6695DCF8E}" destId="{781A0967-5A2F-4FD2-A322-E4FDC473E18F}" srcOrd="0" destOrd="0" parTransId="{2BFD7B97-7F9D-494E-BD1C-A5B4C9725896}" sibTransId="{25C03328-7026-4016-8EE7-38FAE6035162}"/>
    <dgm:cxn modelId="{27D82B9F-32ED-4687-8EC9-1180C904737C}" type="presOf" srcId="{217E0DED-A511-4911-B8E8-4EF5082D57E9}" destId="{2FF7CE50-1D00-4C7D-A815-AD63777E7216}" srcOrd="0" destOrd="0" presId="urn:microsoft.com/office/officeart/2005/8/layout/vList2"/>
    <dgm:cxn modelId="{BF4C3214-737C-445D-849D-A756C4CC2575}" type="presOf" srcId="{4C7A8663-EE3E-43E4-8F1F-23E6695DCF8E}" destId="{C855C5A4-2FE9-48E6-B100-53F3B7031207}" srcOrd="0" destOrd="0" presId="urn:microsoft.com/office/officeart/2005/8/layout/vList2"/>
    <dgm:cxn modelId="{2FD0FE02-615A-48CB-914B-B7CBDB688D1B}" srcId="{4C7A8663-EE3E-43E4-8F1F-23E6695DCF8E}" destId="{D5F03C2C-D3DE-4D08-93BF-9F93B19A87E7}" srcOrd="4" destOrd="0" parTransId="{6421622E-66E0-4BA7-9BA1-3E5B5D9E19C4}" sibTransId="{CE0922D3-81B4-42AD-A4B9-AF499847F0BD}"/>
    <dgm:cxn modelId="{4D7D1266-B107-4797-928A-3ADB16F13702}" type="presOf" srcId="{A0048B13-01A2-4810-B6EC-C34A176F8E5F}" destId="{DB696BA8-ED28-4532-829E-D813A8C47BCD}" srcOrd="0" destOrd="0" presId="urn:microsoft.com/office/officeart/2005/8/layout/vList2"/>
    <dgm:cxn modelId="{C6887ED4-F232-409C-B7E8-E9810E7C44B9}" type="presOf" srcId="{781A0967-5A2F-4FD2-A322-E4FDC473E18F}" destId="{045A4E73-3B1A-4B75-ADF8-9006AFC2907A}" srcOrd="0" destOrd="0" presId="urn:microsoft.com/office/officeart/2005/8/layout/vList2"/>
    <dgm:cxn modelId="{C6DAA12A-66BE-4E3F-ACDA-09CC4AC3A127}" srcId="{4C7A8663-EE3E-43E4-8F1F-23E6695DCF8E}" destId="{A0048B13-01A2-4810-B6EC-C34A176F8E5F}" srcOrd="1" destOrd="0" parTransId="{098E2987-F845-45E3-98C9-75930CA19423}" sibTransId="{05485394-E999-4E37-A0BA-C21ECC9EFAB1}"/>
    <dgm:cxn modelId="{BEFE2714-01E5-4EBA-AFED-B38A0BD41CA6}" srcId="{4C7A8663-EE3E-43E4-8F1F-23E6695DCF8E}" destId="{D052750B-0C38-45BA-A7BB-37A2555A68BA}" srcOrd="3" destOrd="0" parTransId="{7D9B0C4F-4C6D-4DBA-95E8-82122D051EC4}" sibTransId="{32BA6C98-3B79-47BC-ABAD-4D4FD6080DA5}"/>
    <dgm:cxn modelId="{9CBCAF1B-6590-4C71-8ED7-FECA9A7E7E59}" type="presOf" srcId="{D5F03C2C-D3DE-4D08-93BF-9F93B19A87E7}" destId="{C7C00315-A94C-46EA-B354-6444F30C020C}" srcOrd="0" destOrd="0" presId="urn:microsoft.com/office/officeart/2005/8/layout/vList2"/>
    <dgm:cxn modelId="{8C46EBBE-82C7-4BFA-884F-CE4C4964DEE1}" type="presOf" srcId="{D052750B-0C38-45BA-A7BB-37A2555A68BA}" destId="{1D35375A-9AA8-405C-98F2-1F267BFF2E5D}" srcOrd="0" destOrd="0" presId="urn:microsoft.com/office/officeart/2005/8/layout/vList2"/>
    <dgm:cxn modelId="{3EA50EEA-F249-46C7-A6EC-5541D041C36E}" type="presParOf" srcId="{C855C5A4-2FE9-48E6-B100-53F3B7031207}" destId="{045A4E73-3B1A-4B75-ADF8-9006AFC2907A}" srcOrd="0" destOrd="0" presId="urn:microsoft.com/office/officeart/2005/8/layout/vList2"/>
    <dgm:cxn modelId="{C5BCF52F-C09F-49F7-AD82-D729008F3F50}" type="presParOf" srcId="{C855C5A4-2FE9-48E6-B100-53F3B7031207}" destId="{E3EEC550-033E-4A92-8DB5-00C359CE3D84}" srcOrd="1" destOrd="0" presId="urn:microsoft.com/office/officeart/2005/8/layout/vList2"/>
    <dgm:cxn modelId="{AF72D81A-DAE7-4210-A54C-E169FE46D3DB}" type="presParOf" srcId="{C855C5A4-2FE9-48E6-B100-53F3B7031207}" destId="{DB696BA8-ED28-4532-829E-D813A8C47BCD}" srcOrd="2" destOrd="0" presId="urn:microsoft.com/office/officeart/2005/8/layout/vList2"/>
    <dgm:cxn modelId="{B15F53AB-733E-4377-8ECA-78252E52DC71}" type="presParOf" srcId="{C855C5A4-2FE9-48E6-B100-53F3B7031207}" destId="{29CC8B6D-423C-4912-85D5-9DC1E9C239CF}" srcOrd="3" destOrd="0" presId="urn:microsoft.com/office/officeart/2005/8/layout/vList2"/>
    <dgm:cxn modelId="{20E2B2DF-CEE7-45D2-A974-3DE6C3BB18AB}" type="presParOf" srcId="{C855C5A4-2FE9-48E6-B100-53F3B7031207}" destId="{2FF7CE50-1D00-4C7D-A815-AD63777E7216}" srcOrd="4" destOrd="0" presId="urn:microsoft.com/office/officeart/2005/8/layout/vList2"/>
    <dgm:cxn modelId="{5351A9DC-153F-4BD7-AA12-21EDDD8EBC91}" type="presParOf" srcId="{C855C5A4-2FE9-48E6-B100-53F3B7031207}" destId="{18EC1EA5-6A86-43A6-8D46-945F084AAA36}" srcOrd="5" destOrd="0" presId="urn:microsoft.com/office/officeart/2005/8/layout/vList2"/>
    <dgm:cxn modelId="{0BD9159F-C023-4269-94A5-060B5B73C8CF}" type="presParOf" srcId="{C855C5A4-2FE9-48E6-B100-53F3B7031207}" destId="{1D35375A-9AA8-405C-98F2-1F267BFF2E5D}" srcOrd="6" destOrd="0" presId="urn:microsoft.com/office/officeart/2005/8/layout/vList2"/>
    <dgm:cxn modelId="{C0E64C0B-142A-4819-B3E7-2FB1225B3E56}" type="presParOf" srcId="{C855C5A4-2FE9-48E6-B100-53F3B7031207}" destId="{C4CE2DD5-CC57-455E-B463-870D6AE6E8F8}" srcOrd="7" destOrd="0" presId="urn:microsoft.com/office/officeart/2005/8/layout/vList2"/>
    <dgm:cxn modelId="{CC50C6B7-C275-4092-AD13-4C5D91543AB9}" type="presParOf" srcId="{C855C5A4-2FE9-48E6-B100-53F3B7031207}" destId="{C7C00315-A94C-46EA-B354-6444F30C020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A4E73-3B1A-4B75-ADF8-9006AFC2907A}">
      <dsp:nvSpPr>
        <dsp:cNvPr id="0" name=""/>
        <dsp:cNvSpPr/>
      </dsp:nvSpPr>
      <dsp:spPr>
        <a:xfrm>
          <a:off x="0" y="177277"/>
          <a:ext cx="8238960" cy="517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ahoma" pitchFamily="34" charset="0"/>
              <a:cs typeface="Tahoma" pitchFamily="34" charset="0"/>
            </a:rPr>
            <a:t>организация и проведение научных исследований, консультационная деятельность; применение современных информационных технологий в образовании</a:t>
          </a:r>
          <a:endParaRPr lang="ru-RU" sz="1300" kern="1200" dirty="0"/>
        </a:p>
      </dsp:txBody>
      <dsp:txXfrm>
        <a:off x="25245" y="202522"/>
        <a:ext cx="8188470" cy="466650"/>
      </dsp:txXfrm>
    </dsp:sp>
    <dsp:sp modelId="{DB696BA8-ED28-4532-829E-D813A8C47BCD}">
      <dsp:nvSpPr>
        <dsp:cNvPr id="0" name=""/>
        <dsp:cNvSpPr/>
      </dsp:nvSpPr>
      <dsp:spPr>
        <a:xfrm>
          <a:off x="0" y="731857"/>
          <a:ext cx="8238960" cy="517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проведение и организация конференций, семинаров, совещаний и иных мероприятий</a:t>
          </a:r>
          <a:endParaRPr lang="ru-RU" sz="1300" kern="1200" dirty="0">
            <a:solidFill>
              <a:schemeClr val="bg1"/>
            </a:solidFill>
          </a:endParaRPr>
        </a:p>
      </dsp:txBody>
      <dsp:txXfrm>
        <a:off x="25245" y="757102"/>
        <a:ext cx="8188470" cy="466650"/>
      </dsp:txXfrm>
    </dsp:sp>
    <dsp:sp modelId="{2FF7CE50-1D00-4C7D-A815-AD63777E7216}">
      <dsp:nvSpPr>
        <dsp:cNvPr id="0" name=""/>
        <dsp:cNvSpPr/>
      </dsp:nvSpPr>
      <dsp:spPr>
        <a:xfrm>
          <a:off x="0" y="1286438"/>
          <a:ext cx="8238960" cy="517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latin typeface="Tahoma" pitchFamily="34" charset="0"/>
              <a:cs typeface="Tahoma" pitchFamily="34" charset="0"/>
            </a:rPr>
            <a:t>развитие сотрудничества с, муниципальными образованиями субъектов Российской Федерации, органами государственной власти, экспертами в области муниципального управления</a:t>
          </a:r>
          <a:endParaRPr lang="ru-RU" sz="1300" kern="1200" dirty="0"/>
        </a:p>
      </dsp:txBody>
      <dsp:txXfrm>
        <a:off x="25245" y="1311683"/>
        <a:ext cx="8188470" cy="466650"/>
      </dsp:txXfrm>
    </dsp:sp>
    <dsp:sp modelId="{1D35375A-9AA8-405C-98F2-1F267BFF2E5D}">
      <dsp:nvSpPr>
        <dsp:cNvPr id="0" name=""/>
        <dsp:cNvSpPr/>
      </dsp:nvSpPr>
      <dsp:spPr>
        <a:xfrm>
          <a:off x="0" y="1841018"/>
          <a:ext cx="8238960" cy="517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30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Tahoma" pitchFamily="34" charset="0"/>
            </a:rPr>
            <a:t>организация и проведение дополнительного профессионального образования в объеме от 18 часов, научно-методическое, информационно-аналитическое сопровождение образовательного процесса</a:t>
          </a:r>
          <a:endParaRPr lang="ru-RU" sz="1300" kern="1200" dirty="0">
            <a:solidFill>
              <a:schemeClr val="bg1"/>
            </a:solidFill>
          </a:endParaRPr>
        </a:p>
      </dsp:txBody>
      <dsp:txXfrm>
        <a:off x="25245" y="1866263"/>
        <a:ext cx="8188470" cy="466650"/>
      </dsp:txXfrm>
    </dsp:sp>
    <dsp:sp modelId="{C7C00315-A94C-46EA-B354-6444F30C020C}">
      <dsp:nvSpPr>
        <dsp:cNvPr id="0" name=""/>
        <dsp:cNvSpPr/>
      </dsp:nvSpPr>
      <dsp:spPr>
        <a:xfrm>
          <a:off x="0" y="2395598"/>
          <a:ext cx="8238960" cy="5171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9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rPr>
            <a:t>экспертиза программ, проектов, рекомендаций, других документов и материалов</a:t>
          </a:r>
          <a:endParaRPr lang="ru-RU" sz="1300" kern="1200" dirty="0">
            <a:solidFill>
              <a:schemeClr val="bg1"/>
            </a:solidFill>
          </a:endParaRPr>
        </a:p>
      </dsp:txBody>
      <dsp:txXfrm>
        <a:off x="25245" y="2420843"/>
        <a:ext cx="8188470" cy="466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1E5A-A732-48D8-A7C5-C5BD2C0B4C5B}" type="datetimeFigureOut">
              <a:rPr lang="ru-RU" smtClean="0"/>
              <a:t>20.09.2016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13F-3C4D-49AA-ACD8-06B8B57642C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1E5A-A732-48D8-A7C5-C5BD2C0B4C5B}" type="datetimeFigureOut">
              <a:rPr lang="ru-RU" smtClean="0"/>
              <a:t>20.09.2016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13F-3C4D-49AA-ACD8-06B8B57642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1E5A-A732-48D8-A7C5-C5BD2C0B4C5B}" type="datetimeFigureOut">
              <a:rPr lang="ru-RU" smtClean="0"/>
              <a:t>20.09.2016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13F-3C4D-49AA-ACD8-06B8B57642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1E5A-A732-48D8-A7C5-C5BD2C0B4C5B}" type="datetimeFigureOut">
              <a:rPr lang="ru-RU" smtClean="0"/>
              <a:t>20.09.2016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13F-3C4D-49AA-ACD8-06B8B57642C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1E5A-A732-48D8-A7C5-C5BD2C0B4C5B}" type="datetimeFigureOut">
              <a:rPr lang="ru-RU" smtClean="0"/>
              <a:t>20.09.2016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13F-3C4D-49AA-ACD8-06B8B57642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1E5A-A732-48D8-A7C5-C5BD2C0B4C5B}" type="datetimeFigureOut">
              <a:rPr lang="ru-RU" smtClean="0"/>
              <a:t>20.09.2016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13F-3C4D-49AA-ACD8-06B8B57642C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1E5A-A732-48D8-A7C5-C5BD2C0B4C5B}" type="datetimeFigureOut">
              <a:rPr lang="ru-RU" smtClean="0"/>
              <a:t>20.09.2016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13F-3C4D-49AA-ACD8-06B8B57642C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1E5A-A732-48D8-A7C5-C5BD2C0B4C5B}" type="datetimeFigureOut">
              <a:rPr lang="ru-RU" smtClean="0"/>
              <a:t>20.09.2016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13F-3C4D-49AA-ACD8-06B8B57642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1E5A-A732-48D8-A7C5-C5BD2C0B4C5B}" type="datetimeFigureOut">
              <a:rPr lang="ru-RU" smtClean="0"/>
              <a:t>20.09.2016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13F-3C4D-49AA-ACD8-06B8B57642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1E5A-A732-48D8-A7C5-C5BD2C0B4C5B}" type="datetimeFigureOut">
              <a:rPr lang="ru-RU" smtClean="0"/>
              <a:t>20.09.2016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13F-3C4D-49AA-ACD8-06B8B57642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1E5A-A732-48D8-A7C5-C5BD2C0B4C5B}" type="datetimeFigureOut">
              <a:rPr lang="ru-RU" smtClean="0"/>
              <a:t>20.09.2016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8613F-3C4D-49AA-ACD8-06B8B57642C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BB61E5A-A732-48D8-A7C5-C5BD2C0B4C5B}" type="datetimeFigureOut">
              <a:rPr lang="ru-RU" smtClean="0"/>
              <a:t>20.09.2016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428613F-3C4D-49AA-ACD8-06B8B57642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44824"/>
            <a:ext cx="8964488" cy="740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«ШКОЛА МЭРОВ»</a:t>
            </a:r>
            <a:endParaRPr lang="ru-RU" sz="32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3645024"/>
            <a:ext cx="5315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Администрация</a:t>
            </a:r>
            <a:r>
              <a:rPr lang="ru-RU" sz="2400" dirty="0"/>
              <a:t> </a:t>
            </a:r>
            <a:r>
              <a:rPr lang="ru-RU" sz="2400" dirty="0" smtClean="0"/>
              <a:t>Губернатора Свердловской области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5233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Евгений </a:t>
            </a:r>
            <a:r>
              <a:rPr lang="ru-RU" sz="2400" dirty="0" err="1" smtClean="0"/>
              <a:t>Куйвашев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000" dirty="0" smtClean="0"/>
              <a:t>Губернатор Свердловской области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b="1" i="1" dirty="0" smtClean="0"/>
              <a:t>«Школа </a:t>
            </a:r>
            <a:r>
              <a:rPr lang="ru-RU" b="1" i="1" dirty="0"/>
              <a:t>мэров  -  уникальный для России  и региона проект, который в комплексе охватывает все содержание деятельности главы муниципального образования, обеспечивает непрерывность и гибкость его обучения с учетом  социально-экономического развития Свердловской области</a:t>
            </a:r>
            <a:r>
              <a:rPr lang="ru-RU" b="1" i="1" dirty="0" smtClean="0"/>
              <a:t>.»</a:t>
            </a:r>
            <a:endParaRPr lang="ru-RU" dirty="0"/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7290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52536" y="548680"/>
            <a:ext cx="52389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ШКОЛА МЭРОВ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4941168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БАЗОВАЯ ОРГАНИЗАЦИЯ</a:t>
            </a:r>
          </a:p>
          <a:p>
            <a:pPr algn="just"/>
            <a:r>
              <a:rPr lang="ru-RU" dirty="0" smtClean="0"/>
              <a:t>государственное </a:t>
            </a:r>
            <a:r>
              <a:rPr lang="ru-RU" dirty="0"/>
              <a:t>автономное учреждение дополнительного профессионального образования Свердловской области </a:t>
            </a:r>
            <a:endParaRPr lang="ru-RU" dirty="0" smtClean="0"/>
          </a:p>
          <a:p>
            <a:pPr algn="ctr"/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Региональный кадровый центр государственного и муниципального управления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5112" y="1700808"/>
            <a:ext cx="7989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Организующая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площадка</a:t>
            </a:r>
            <a:r>
              <a:rPr lang="ru-RU" dirty="0"/>
              <a:t>, </a:t>
            </a:r>
            <a:r>
              <a:rPr lang="ru-RU" dirty="0" smtClean="0"/>
              <a:t>для консолидации институтов, органов власти, содействующих </a:t>
            </a:r>
            <a:r>
              <a:rPr lang="ru-RU" dirty="0"/>
              <a:t>развитию местного </a:t>
            </a:r>
            <a:r>
              <a:rPr lang="ru-RU" dirty="0" smtClean="0"/>
              <a:t>самоуправления и взаимодействующих </a:t>
            </a:r>
            <a:r>
              <a:rPr lang="ru-RU" dirty="0"/>
              <a:t>с органами местного </a:t>
            </a:r>
            <a:r>
              <a:rPr lang="ru-RU" dirty="0" smtClean="0"/>
              <a:t>самоуправления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5112" y="2624138"/>
            <a:ext cx="79893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«Клуб» профессионалов </a:t>
            </a:r>
            <a:r>
              <a:rPr lang="ru-RU" dirty="0"/>
              <a:t>в области муниципального </a:t>
            </a:r>
            <a:r>
              <a:rPr lang="ru-RU" dirty="0" smtClean="0"/>
              <a:t>управления, предусматривающий обмен положительным опытом решения </a:t>
            </a:r>
            <a:r>
              <a:rPr lang="ru-RU" dirty="0"/>
              <a:t>вопросов </a:t>
            </a:r>
            <a:r>
              <a:rPr lang="ru-RU" dirty="0" smtClean="0"/>
              <a:t>местного значения, реализации проектов на муниципальной уровне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15112" y="3567549"/>
            <a:ext cx="8133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Учреждение образования</a:t>
            </a:r>
            <a:r>
              <a:rPr lang="ru-RU" dirty="0" smtClean="0"/>
              <a:t>, ориентированное на практическое применение полученных з</a:t>
            </a:r>
            <a:r>
              <a:rPr lang="ru-RU" dirty="0"/>
              <a:t>н</a:t>
            </a:r>
            <a:r>
              <a:rPr lang="ru-RU" dirty="0" smtClean="0"/>
              <a:t>аний, индивидуальном подходе, с учетом особенностей и потребностей конкретных муниципалитетов в Свердловской области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13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982386"/>
              </p:ext>
            </p:extLst>
          </p:nvPr>
        </p:nvGraphicFramePr>
        <p:xfrm>
          <a:off x="395536" y="1628800"/>
          <a:ext cx="8280920" cy="4387673"/>
        </p:xfrm>
        <a:graphic>
          <a:graphicData uri="http://schemas.openxmlformats.org/drawingml/2006/table">
            <a:tbl>
              <a:tblPr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013516"/>
                <a:gridCol w="6267404"/>
              </a:tblGrid>
              <a:tr h="104704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r>
                        <a:rPr lang="ru-RU" sz="1600" b="1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Цель</a:t>
                      </a:r>
                      <a:endParaRPr lang="ru-RU" sz="16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932" marR="49932" marT="0" marB="0" anchor="ctr">
                    <a:lnL>
                      <a:noFill/>
                    </a:lnL>
                    <a:lnR>
                      <a:noFill/>
                    </a:lnR>
                    <a:lnT w="158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r>
                        <a:rPr lang="ru-RU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r>
                        <a:rPr lang="ru-RU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Повышение эффективности деятельности органов местного самоуправления, реализации вопросов местного значения, достигаемое путем  непрерывного образовательного сопровождения профессионального роста руководителей </a:t>
                      </a:r>
                    </a:p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r>
                        <a:rPr lang="ru-RU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муниципальных образований и стратегического развития территорий</a:t>
                      </a:r>
                    </a:p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r>
                        <a:rPr lang="ru-RU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9932" marR="49932" marT="0" marB="0">
                    <a:lnL>
                      <a:noFill/>
                    </a:lnL>
                    <a:lnR>
                      <a:noFill/>
                    </a:lnR>
                    <a:lnT w="158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913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r>
                        <a:rPr lang="ru-RU" sz="1600" b="1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Целевая </a:t>
                      </a:r>
                      <a:endParaRPr lang="ru-RU" sz="16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r>
                        <a:rPr lang="ru-RU" sz="1600" b="1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аудитория</a:t>
                      </a:r>
                      <a:r>
                        <a:rPr lang="ru-RU" sz="16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9932" marR="499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endParaRPr lang="ru-RU" sz="1200" kern="14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r>
                        <a:rPr lang="ru-RU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Главы </a:t>
                      </a:r>
                      <a:r>
                        <a:rPr lang="ru-RU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муниципальных образований, главы местных администраций, лица, замещающие руководящие должности в органах местного самоуправления</a:t>
                      </a:r>
                    </a:p>
                  </a:txBody>
                  <a:tcPr marL="49932" marR="49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508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0642" algn="l"/>
                          <a:tab pos="5510174" algn="r"/>
                        </a:tabLst>
                      </a:pPr>
                      <a:r>
                        <a:rPr lang="ru-RU" sz="1600" b="1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Результат </a:t>
                      </a:r>
                      <a:endParaRPr lang="ru-RU" sz="16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r>
                        <a:rPr lang="ru-RU" sz="1600" i="1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6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932" marR="499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795528000" algn="l"/>
                          <a:tab pos="110642" algn="l"/>
                          <a:tab pos="200254" algn="l"/>
                          <a:tab pos="5510174" algn="r"/>
                        </a:tabLst>
                      </a:pPr>
                      <a:r>
                        <a:rPr lang="ru-RU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795528000" algn="l"/>
                          <a:tab pos="110642" algn="l"/>
                          <a:tab pos="200254" algn="l"/>
                          <a:tab pos="5510174" algn="r"/>
                        </a:tabLst>
                      </a:pPr>
                      <a:r>
                        <a:rPr lang="ru-RU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Оптимизация времени и финансовых ресурсов на принятие и обеспечение управленческих решений</a:t>
                      </a:r>
                    </a:p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795528000" algn="l"/>
                          <a:tab pos="110642" algn="l"/>
                          <a:tab pos="200254" algn="l"/>
                          <a:tab pos="5510174" algn="r"/>
                        </a:tabLst>
                      </a:pPr>
                      <a:endParaRPr lang="ru-RU" sz="1200" kern="14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795528000" algn="l"/>
                          <a:tab pos="110642" algn="l"/>
                          <a:tab pos="200254" algn="l"/>
                          <a:tab pos="5510174" algn="r"/>
                        </a:tabLst>
                      </a:pPr>
                      <a:r>
                        <a:rPr lang="ru-RU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Организация </a:t>
                      </a:r>
                      <a:r>
                        <a:rPr lang="ru-RU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работы по повышению профессионализма  кадрового состава администраций муниципальных образований </a:t>
                      </a:r>
                    </a:p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795528000" algn="l"/>
                          <a:tab pos="110642" algn="l"/>
                          <a:tab pos="200254" algn="l"/>
                          <a:tab pos="5510174" algn="r"/>
                        </a:tabLst>
                      </a:pPr>
                      <a:endParaRPr lang="ru-RU" sz="1200" kern="14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795528000" algn="l"/>
                          <a:tab pos="110642" algn="l"/>
                          <a:tab pos="200254" algn="l"/>
                          <a:tab pos="5510174" algn="r"/>
                        </a:tabLst>
                      </a:pPr>
                      <a:r>
                        <a:rPr lang="ru-RU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Освоение </a:t>
                      </a:r>
                      <a:r>
                        <a:rPr lang="ru-RU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компетенций, способных повысить качество </a:t>
                      </a:r>
                      <a:r>
                        <a:rPr lang="ru-RU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оказываемых </a:t>
                      </a:r>
                      <a:r>
                        <a:rPr lang="ru-RU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государственных и муниципальных </a:t>
                      </a:r>
                      <a:r>
                        <a:rPr lang="ru-RU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услуг</a:t>
                      </a:r>
                      <a:r>
                        <a:rPr lang="ru-RU" sz="1200" i="1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2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932" marR="49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54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r>
                        <a:rPr lang="ru-RU" sz="1600" b="1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u-RU" sz="1600" b="1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Программа </a:t>
                      </a:r>
                      <a:endParaRPr lang="ru-RU" sz="16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r>
                        <a:rPr lang="ru-RU" sz="1600" b="1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обучения</a:t>
                      </a:r>
                      <a:endParaRPr lang="ru-RU" sz="16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932" marR="499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8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kern="14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Соответствует </a:t>
                      </a:r>
                      <a:r>
                        <a:rPr lang="ru-RU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современным международным стандартам подготовки управленческих кадров</a:t>
                      </a:r>
                    </a:p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kern="14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Основывается </a:t>
                      </a:r>
                      <a:r>
                        <a:rPr lang="ru-RU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на индивидуальном </a:t>
                      </a:r>
                      <a:r>
                        <a:rPr lang="ru-RU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 </a:t>
                      </a:r>
                      <a:r>
                        <a:rPr lang="ru-RU" sz="1200" kern="14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практикоориентированном</a:t>
                      </a:r>
                      <a:r>
                        <a:rPr lang="ru-RU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подходе </a:t>
                      </a:r>
                      <a:r>
                        <a:rPr lang="ru-RU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 обучении</a:t>
                      </a:r>
                    </a:p>
                  </a:txBody>
                  <a:tcPr marL="49932" marR="49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8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3203575" y="3254375"/>
            <a:ext cx="4397375" cy="46640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327855"/>
            <a:ext cx="535576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ШКОЛА МЭРОВ</a:t>
            </a:r>
            <a:endParaRPr lang="ru-RU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567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404664"/>
            <a:ext cx="535576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ШКОЛА МЭРОВ</a:t>
            </a:r>
            <a:endParaRPr lang="ru-RU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1855" y="1340768"/>
            <a:ext cx="3897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ФОРМЫ РАБОТЫ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1333731971"/>
              </p:ext>
            </p:extLst>
          </p:nvPr>
        </p:nvGraphicFramePr>
        <p:xfrm>
          <a:off x="395536" y="1668870"/>
          <a:ext cx="8238960" cy="3090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AutoShape 3"/>
          <p:cNvSpPr>
            <a:spLocks noChangeArrowheads="1"/>
          </p:cNvSpPr>
          <p:nvPr/>
        </p:nvSpPr>
        <p:spPr bwMode="auto">
          <a:xfrm>
            <a:off x="233743" y="4668958"/>
            <a:ext cx="4373929" cy="1080120"/>
          </a:xfrm>
          <a:prstGeom prst="roundRect">
            <a:avLst>
              <a:gd name="adj" fmla="val 16667"/>
            </a:avLst>
          </a:prstGeom>
          <a:solidFill>
            <a:srgbClr val="CC2104">
              <a:alpha val="83000"/>
            </a:srgbClr>
          </a:solidFill>
          <a:ln w="9525" algn="in">
            <a:solidFill>
              <a:srgbClr val="CC2104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Tahoma" pitchFamily="34" charset="0"/>
              </a:rPr>
              <a:t>исключительно    прикладное образование и нацеленность на результат в соответствии с актуальной ситуацией и приоритетами социально-экономического развития муниципальных образований  Свердловской области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endParaRPr lang="ru-RU" dirty="0"/>
          </a:p>
        </p:txBody>
      </p:sp>
      <p:sp>
        <p:nvSpPr>
          <p:cNvPr id="21" name="AutoShape 3"/>
          <p:cNvSpPr>
            <a:spLocks noChangeArrowheads="1"/>
          </p:cNvSpPr>
          <p:nvPr/>
        </p:nvSpPr>
        <p:spPr bwMode="auto">
          <a:xfrm>
            <a:off x="4860032" y="4820885"/>
            <a:ext cx="3840832" cy="1856386"/>
          </a:xfrm>
          <a:prstGeom prst="roundRect">
            <a:avLst>
              <a:gd name="adj" fmla="val 16667"/>
            </a:avLst>
          </a:prstGeom>
          <a:solidFill>
            <a:srgbClr val="CC2104">
              <a:alpha val="83000"/>
            </a:srgbClr>
          </a:solidFill>
          <a:ln w="9525" algn="in">
            <a:solidFill>
              <a:srgbClr val="CC2104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FFFFFF"/>
                </a:solidFill>
                <a:latin typeface="Tahoma" pitchFamily="34" charset="0"/>
              </a:rPr>
              <a:t>проведение широкого спектра мероприятий с руководителями и сотрудниками органов местного самоуправления, в том числе в использованием </a:t>
            </a:r>
            <a:r>
              <a:rPr lang="en-US" sz="1200" b="1" dirty="0" smtClean="0">
                <a:solidFill>
                  <a:srgbClr val="FFFFFF"/>
                </a:solidFill>
                <a:latin typeface="Tahoma" pitchFamily="34" charset="0"/>
              </a:rPr>
              <a:t>IT</a:t>
            </a:r>
            <a:r>
              <a:rPr lang="ru-RU" sz="1200" b="1" dirty="0" smtClean="0">
                <a:solidFill>
                  <a:srgbClr val="FFFFFF"/>
                </a:solidFill>
                <a:latin typeface="Tahoma" pitchFamily="34" charset="0"/>
              </a:rPr>
              <a:t>-технологий, </a:t>
            </a:r>
            <a:r>
              <a:rPr lang="ru-RU" sz="1200" b="1" dirty="0" err="1" smtClean="0">
                <a:solidFill>
                  <a:srgbClr val="FFFFFF"/>
                </a:solidFill>
                <a:latin typeface="Tahoma" pitchFamily="34" charset="0"/>
              </a:rPr>
              <a:t>возмо-жностей</a:t>
            </a:r>
            <a:r>
              <a:rPr lang="ru-RU" sz="1200" b="1" dirty="0" smtClean="0">
                <a:solidFill>
                  <a:srgbClr val="FFFFFF"/>
                </a:solidFill>
                <a:latin typeface="Tahoma" pitchFamily="34" charset="0"/>
              </a:rPr>
              <a:t> дистанционного взаимодействия.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Актуализация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программ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под конкретные текущие задачи органов местного самоуправления, обеспечение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их взаимосвязи с практической деятельностью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endParaRPr lang="ru-RU" dirty="0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233743" y="5874719"/>
            <a:ext cx="4373929" cy="866649"/>
          </a:xfrm>
          <a:prstGeom prst="roundRect">
            <a:avLst>
              <a:gd name="adj" fmla="val 16667"/>
            </a:avLst>
          </a:prstGeom>
          <a:solidFill>
            <a:srgbClr val="CC2104">
              <a:alpha val="83000"/>
            </a:srgbClr>
          </a:solidFill>
          <a:ln w="9525" algn="in">
            <a:solidFill>
              <a:srgbClr val="CC2104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2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ориентирование на возможность реализации конкретных проектов, с согласованием интересов органов государственной власти и местного самоуправления, с привлечением экспертов</a:t>
            </a:r>
            <a:endParaRPr lang="ru-RU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32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76672"/>
            <a:ext cx="6512511" cy="648072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Основные направления учебных программ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980728"/>
            <a:ext cx="7632848" cy="5472608"/>
          </a:xfrm>
        </p:spPr>
        <p:txBody>
          <a:bodyPr>
            <a:noAutofit/>
          </a:bodyPr>
          <a:lstStyle/>
          <a:p>
            <a:r>
              <a:rPr lang="ru-RU" sz="1300" dirty="0"/>
              <a:t>Финансовое обеспечение местного самоуправления </a:t>
            </a:r>
          </a:p>
          <a:p>
            <a:r>
              <a:rPr lang="ru-RU" sz="1300" dirty="0"/>
              <a:t> </a:t>
            </a:r>
            <a:r>
              <a:rPr lang="ru-RU" sz="1300" dirty="0" smtClean="0"/>
              <a:t>Управление </a:t>
            </a:r>
            <a:r>
              <a:rPr lang="ru-RU" sz="1300" dirty="0"/>
              <a:t>земельными ресурсами в муниципальном образовании</a:t>
            </a:r>
          </a:p>
          <a:p>
            <a:r>
              <a:rPr lang="ru-RU" sz="1300" dirty="0"/>
              <a:t> </a:t>
            </a:r>
            <a:r>
              <a:rPr lang="ru-RU" sz="1300" dirty="0" smtClean="0"/>
              <a:t>Управление </a:t>
            </a:r>
            <a:r>
              <a:rPr lang="ru-RU" sz="1300" dirty="0"/>
              <a:t>в сфере ЖКХ</a:t>
            </a:r>
          </a:p>
          <a:p>
            <a:r>
              <a:rPr lang="ru-RU" sz="1300" dirty="0"/>
              <a:t> </a:t>
            </a:r>
            <a:r>
              <a:rPr lang="ru-RU" sz="1300" dirty="0" smtClean="0"/>
              <a:t>Управление </a:t>
            </a:r>
            <a:r>
              <a:rPr lang="ru-RU" sz="1300" dirty="0"/>
              <a:t>в сфере образования</a:t>
            </a:r>
          </a:p>
          <a:p>
            <a:r>
              <a:rPr lang="ru-RU" sz="1300" dirty="0"/>
              <a:t> </a:t>
            </a:r>
            <a:r>
              <a:rPr lang="ru-RU" sz="1300" dirty="0" smtClean="0"/>
              <a:t>Управление </a:t>
            </a:r>
            <a:r>
              <a:rPr lang="ru-RU" sz="1300" dirty="0"/>
              <a:t>в сфере здравоохранения</a:t>
            </a:r>
          </a:p>
          <a:p>
            <a:r>
              <a:rPr lang="ru-RU" sz="1300" dirty="0"/>
              <a:t> </a:t>
            </a:r>
            <a:r>
              <a:rPr lang="ru-RU" sz="1300" dirty="0" smtClean="0"/>
              <a:t>Градостроительная </a:t>
            </a:r>
            <a:r>
              <a:rPr lang="ru-RU" sz="1300" dirty="0"/>
              <a:t>деятельность в муниципальном образовании</a:t>
            </a:r>
          </a:p>
          <a:p>
            <a:r>
              <a:rPr lang="ru-RU" sz="1300" dirty="0"/>
              <a:t> </a:t>
            </a:r>
            <a:r>
              <a:rPr lang="ru-RU" sz="1300" dirty="0" smtClean="0"/>
              <a:t>Транспортное </a:t>
            </a:r>
            <a:r>
              <a:rPr lang="ru-RU" sz="1300" dirty="0"/>
              <a:t>обслуживание населения</a:t>
            </a:r>
          </a:p>
          <a:p>
            <a:r>
              <a:rPr lang="ru-RU" sz="1300" dirty="0"/>
              <a:t> </a:t>
            </a:r>
            <a:r>
              <a:rPr lang="ru-RU" sz="1300" dirty="0" smtClean="0"/>
              <a:t>Информационно-аналитическая </a:t>
            </a:r>
            <a:r>
              <a:rPr lang="ru-RU" sz="1300" dirty="0"/>
              <a:t>деятельность </a:t>
            </a:r>
          </a:p>
          <a:p>
            <a:r>
              <a:rPr lang="ru-RU" sz="1300" dirty="0"/>
              <a:t> </a:t>
            </a:r>
            <a:r>
              <a:rPr lang="ru-RU" sz="1300" dirty="0" smtClean="0"/>
              <a:t>Размещение </a:t>
            </a:r>
            <a:r>
              <a:rPr lang="ru-RU" sz="1300" dirty="0"/>
              <a:t>заказов для муниципальных нужд</a:t>
            </a:r>
          </a:p>
          <a:p>
            <a:r>
              <a:rPr lang="ru-RU" sz="1300" dirty="0"/>
              <a:t> </a:t>
            </a:r>
            <a:r>
              <a:rPr lang="ru-RU" sz="1300" dirty="0" smtClean="0"/>
              <a:t>Развитие </a:t>
            </a:r>
            <a:r>
              <a:rPr lang="ru-RU" sz="1300" dirty="0"/>
              <a:t>инновационной составляющей  </a:t>
            </a:r>
          </a:p>
          <a:p>
            <a:r>
              <a:rPr lang="ru-RU" sz="1300" dirty="0"/>
              <a:t>экономического развития (внедрение инноваций муниципальными органами власти, повышение инвестиционной привлекательности территории)</a:t>
            </a:r>
          </a:p>
          <a:p>
            <a:r>
              <a:rPr lang="ru-RU" sz="1300" dirty="0"/>
              <a:t> </a:t>
            </a:r>
            <a:r>
              <a:rPr lang="ru-RU" sz="1300" dirty="0" smtClean="0"/>
              <a:t>Система </a:t>
            </a:r>
            <a:r>
              <a:rPr lang="ru-RU" sz="1300" dirty="0"/>
              <a:t>государственных и муниципальных услуг, </a:t>
            </a:r>
          </a:p>
          <a:p>
            <a:r>
              <a:rPr lang="ru-RU" sz="1300" dirty="0"/>
              <a:t>их предоставление в электронном виде</a:t>
            </a:r>
          </a:p>
          <a:p>
            <a:r>
              <a:rPr lang="ru-RU" sz="1300" dirty="0"/>
              <a:t> </a:t>
            </a:r>
            <a:r>
              <a:rPr lang="ru-RU" sz="1300" dirty="0" smtClean="0"/>
              <a:t>Механизмы </a:t>
            </a:r>
            <a:r>
              <a:rPr lang="ru-RU" sz="1300" dirty="0"/>
              <a:t>противодействия коррупции в деятельности органов местного самоуправления</a:t>
            </a:r>
          </a:p>
          <a:p>
            <a:r>
              <a:rPr lang="ru-RU" sz="1300" dirty="0"/>
              <a:t> </a:t>
            </a:r>
            <a:r>
              <a:rPr lang="ru-RU" sz="1300" dirty="0" smtClean="0"/>
              <a:t>Деловые </a:t>
            </a:r>
            <a:r>
              <a:rPr lang="ru-RU" sz="1300" dirty="0"/>
              <a:t>коммуникации, этикет и протокол </a:t>
            </a:r>
          </a:p>
          <a:p>
            <a:r>
              <a:rPr lang="ru-RU" sz="1300" dirty="0"/>
              <a:t> </a:t>
            </a:r>
            <a:r>
              <a:rPr lang="ru-RU" sz="1300" dirty="0" smtClean="0"/>
              <a:t>Управление </a:t>
            </a:r>
            <a:r>
              <a:rPr lang="ru-RU" sz="1300" dirty="0"/>
              <a:t>проектами</a:t>
            </a:r>
          </a:p>
          <a:p>
            <a:r>
              <a:rPr lang="ru-RU" sz="1300" dirty="0"/>
              <a:t> </a:t>
            </a:r>
            <a:r>
              <a:rPr lang="ru-RU" sz="1300" dirty="0" smtClean="0"/>
              <a:t>Особенности </a:t>
            </a:r>
            <a:r>
              <a:rPr lang="ru-RU" sz="1300" dirty="0"/>
              <a:t>нормативно-правового регулирования отдельных вопросов местного самоуправления</a:t>
            </a:r>
          </a:p>
          <a:p>
            <a:r>
              <a:rPr lang="ru-RU" sz="1300" dirty="0"/>
              <a:t> </a:t>
            </a:r>
            <a:r>
              <a:rPr lang="ru-RU" sz="1300" dirty="0" smtClean="0"/>
              <a:t>Психологические </a:t>
            </a:r>
            <a:r>
              <a:rPr lang="ru-RU" sz="1300" dirty="0"/>
              <a:t>основы эффективного управления 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55891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620688"/>
            <a:ext cx="6512511" cy="1152128"/>
          </a:xfrm>
        </p:spPr>
        <p:txBody>
          <a:bodyPr/>
          <a:lstStyle/>
          <a:p>
            <a:r>
              <a:rPr lang="ru-RU" sz="2800" dirty="0" smtClean="0"/>
              <a:t>Образовательные технологии, применяемые в «Школе мэров»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916832"/>
            <a:ext cx="6400800" cy="4176464"/>
          </a:xfrm>
        </p:spPr>
        <p:txBody>
          <a:bodyPr>
            <a:noAutofit/>
          </a:bodyPr>
          <a:lstStyle/>
          <a:p>
            <a:r>
              <a:rPr lang="ru-RU" sz="1400" dirty="0"/>
              <a:t>Выполнение проектов, направленность которых соответствует </a:t>
            </a:r>
          </a:p>
          <a:p>
            <a:pPr marL="45720" indent="0">
              <a:buNone/>
            </a:pPr>
            <a:r>
              <a:rPr lang="ru-RU" sz="1400" dirty="0" smtClean="0"/>
              <a:t>    основным </a:t>
            </a:r>
            <a:r>
              <a:rPr lang="ru-RU" sz="1400" dirty="0"/>
              <a:t>направлениям региональных и муниципальных программ</a:t>
            </a:r>
          </a:p>
          <a:p>
            <a:r>
              <a:rPr lang="ru-RU" sz="1400" dirty="0" smtClean="0"/>
              <a:t>Проектное </a:t>
            </a:r>
            <a:r>
              <a:rPr lang="ru-RU" sz="1400" dirty="0"/>
              <a:t>обучение, модульные технологии, тренинги</a:t>
            </a:r>
          </a:p>
          <a:p>
            <a:r>
              <a:rPr lang="ru-RU" sz="1400" dirty="0" smtClean="0"/>
              <a:t>Обобщение  </a:t>
            </a:r>
            <a:r>
              <a:rPr lang="ru-RU" sz="1400" dirty="0"/>
              <a:t>и распространение опыта эффективного решения </a:t>
            </a:r>
          </a:p>
          <a:p>
            <a:pPr marL="45720" indent="0">
              <a:buNone/>
            </a:pPr>
            <a:r>
              <a:rPr lang="ru-RU" sz="1400" dirty="0" smtClean="0"/>
              <a:t>    наиболее </a:t>
            </a:r>
            <a:r>
              <a:rPr lang="ru-RU" sz="1400" dirty="0"/>
              <a:t>острых проблем </a:t>
            </a:r>
          </a:p>
          <a:p>
            <a:r>
              <a:rPr lang="ru-RU" sz="1400" dirty="0" smtClean="0"/>
              <a:t>Круглые </a:t>
            </a:r>
            <a:r>
              <a:rPr lang="ru-RU" sz="1400" dirty="0"/>
              <a:t>столы с участием представителей территориальных </a:t>
            </a:r>
          </a:p>
          <a:p>
            <a:pPr marL="45720" indent="0">
              <a:buNone/>
            </a:pPr>
            <a:r>
              <a:rPr lang="ru-RU" sz="1400" dirty="0" smtClean="0"/>
              <a:t>    федеральных </a:t>
            </a:r>
            <a:r>
              <a:rPr lang="ru-RU" sz="1400" dirty="0"/>
              <a:t>органов исполнительной власти и органов </a:t>
            </a:r>
          </a:p>
          <a:p>
            <a:pPr marL="45720" indent="0">
              <a:buNone/>
            </a:pPr>
            <a:r>
              <a:rPr lang="ru-RU" sz="1400" dirty="0" smtClean="0"/>
              <a:t>     исполнительной </a:t>
            </a:r>
            <a:r>
              <a:rPr lang="ru-RU" sz="1400" dirty="0"/>
              <a:t>власти Свердловской области</a:t>
            </a:r>
          </a:p>
          <a:p>
            <a:r>
              <a:rPr lang="ru-RU" sz="1400" dirty="0"/>
              <a:t> </a:t>
            </a:r>
            <a:r>
              <a:rPr lang="ru-RU" sz="1400" dirty="0" smtClean="0"/>
              <a:t>Видео-конференции </a:t>
            </a:r>
            <a:r>
              <a:rPr lang="ru-RU" sz="1400" dirty="0"/>
              <a:t>в режиме </a:t>
            </a:r>
            <a:r>
              <a:rPr lang="ru-RU" sz="1400" dirty="0" smtClean="0"/>
              <a:t>«он-</a:t>
            </a:r>
            <a:r>
              <a:rPr lang="ru-RU" sz="1400" dirty="0" err="1" smtClean="0"/>
              <a:t>лайн</a:t>
            </a:r>
            <a:r>
              <a:rPr lang="ru-RU" sz="1400" dirty="0" smtClean="0"/>
              <a:t>»</a:t>
            </a:r>
            <a:endParaRPr lang="ru-RU" sz="1400" dirty="0"/>
          </a:p>
          <a:p>
            <a:r>
              <a:rPr lang="ru-RU" sz="1400" dirty="0" smtClean="0"/>
              <a:t> Выездные </a:t>
            </a:r>
            <a:r>
              <a:rPr lang="ru-RU" sz="1400" dirty="0"/>
              <a:t>семинары-совещания, в том числе стажировки </a:t>
            </a:r>
          </a:p>
          <a:p>
            <a:pPr marL="45720" indent="0">
              <a:buNone/>
            </a:pPr>
            <a:r>
              <a:rPr lang="ru-RU" sz="1400" dirty="0" smtClean="0"/>
              <a:t>     за </a:t>
            </a:r>
            <a:r>
              <a:rPr lang="ru-RU" sz="1400" dirty="0"/>
              <a:t>пределами Российской Федерации</a:t>
            </a:r>
          </a:p>
          <a:p>
            <a:r>
              <a:rPr lang="ru-RU" sz="1400" dirty="0" smtClean="0"/>
              <a:t> Самооценка </a:t>
            </a:r>
            <a:r>
              <a:rPr lang="ru-RU" sz="1400" dirty="0"/>
              <a:t>управленческих компетенций </a:t>
            </a:r>
            <a:r>
              <a:rPr lang="ru-RU" sz="1400" dirty="0" smtClean="0"/>
              <a:t>и </a:t>
            </a:r>
            <a:r>
              <a:rPr lang="ru-RU" sz="1400" dirty="0"/>
              <a:t>достигнутого результата </a:t>
            </a:r>
          </a:p>
          <a:p>
            <a:pPr marL="45720" indent="0">
              <a:buNone/>
            </a:pPr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01184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01158"/>
              </p:ext>
            </p:extLst>
          </p:nvPr>
        </p:nvGraphicFramePr>
        <p:xfrm>
          <a:off x="395536" y="1035740"/>
          <a:ext cx="8280920" cy="5208860"/>
        </p:xfrm>
        <a:graphic>
          <a:graphicData uri="http://schemas.openxmlformats.org/drawingml/2006/table">
            <a:tbl>
              <a:tblPr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013516"/>
                <a:gridCol w="6267404"/>
              </a:tblGrid>
              <a:tr h="167318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r>
                        <a:rPr lang="ru-RU" sz="1600" b="1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Итоги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r>
                        <a:rPr lang="ru-RU" sz="1600" b="1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2013-2016 гг.</a:t>
                      </a:r>
                      <a:endParaRPr lang="ru-RU" sz="1600" b="1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932" marR="49932" marT="0" marB="0" anchor="ctr">
                    <a:lnL>
                      <a:noFill/>
                    </a:lnL>
                    <a:lnR>
                      <a:noFill/>
                    </a:lnR>
                    <a:lnT w="158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r>
                        <a:rPr lang="ru-RU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r>
                        <a:rPr lang="ru-RU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проведено 8 сессий проекта</a:t>
                      </a:r>
                    </a:p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endParaRPr lang="ru-RU" sz="1200" kern="14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r>
                        <a:rPr lang="ru-RU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рассмотрено 40 актуальных тем/вопросов </a:t>
                      </a:r>
                    </a:p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endParaRPr lang="ru-RU" sz="1200" kern="14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r>
                        <a:rPr lang="ru-RU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привлечено к участию в проекте: 11 исполнительных органов Свердловской области, 4 государственных органа Свердловской области, 6 федеральных органов государственной власти, 4 высших учебных заведения</a:t>
                      </a:r>
                      <a:endParaRPr lang="ru-RU" sz="12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r>
                        <a:rPr lang="ru-RU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49932" marR="49932" marT="0" marB="0">
                    <a:lnL>
                      <a:noFill/>
                    </a:lnL>
                    <a:lnR>
                      <a:noFill/>
                    </a:lnR>
                    <a:lnT w="158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endParaRPr lang="ru-RU" sz="1600" b="1" kern="14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r>
                        <a:rPr lang="ru-RU" sz="1600" b="1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Обучены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endParaRPr lang="ru-RU" sz="1600" kern="14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endParaRPr lang="ru-RU" sz="16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932" marR="499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endParaRPr lang="ru-RU" sz="1200" kern="14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r>
                        <a:rPr lang="ru-RU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Главы всех 94 муниципальных образований,</a:t>
                      </a:r>
                      <a:r>
                        <a:rPr lang="ru-RU" sz="1200" kern="14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расположенных на территории Свердловской области (68 городских округов,</a:t>
                      </a:r>
                      <a:r>
                        <a:rPr lang="ru-RU" sz="1200" kern="14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 муниципальных районов, 5 городских поселений, 16 сельских поселений)</a:t>
                      </a:r>
                      <a:endParaRPr lang="ru-RU" sz="12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932" marR="49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1592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0642" algn="l"/>
                          <a:tab pos="5510174" algn="r"/>
                        </a:tabLst>
                      </a:pPr>
                      <a:r>
                        <a:rPr lang="ru-RU" sz="1600" b="1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Результат </a:t>
                      </a:r>
                      <a:endParaRPr lang="ru-RU" sz="16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510174" algn="r"/>
                        </a:tabLst>
                      </a:pPr>
                      <a:r>
                        <a:rPr lang="ru-RU" sz="1600" i="1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6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932" marR="499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795528000" algn="l"/>
                          <a:tab pos="110642" algn="l"/>
                          <a:tab pos="200254" algn="l"/>
                          <a:tab pos="5510174" algn="r"/>
                        </a:tabLst>
                      </a:pPr>
                      <a:r>
                        <a:rPr lang="ru-RU" sz="120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-795528000" algn="l"/>
                          <a:tab pos="110642" algn="l"/>
                          <a:tab pos="200254" algn="l"/>
                          <a:tab pos="5510174" algn="r"/>
                        </a:tabLst>
                      </a:pPr>
                      <a:r>
                        <a:rPr lang="ru-RU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сформирована система непрерывных образовательных мероприятий для высших должностных лиц муниципальных образований</a:t>
                      </a:r>
                    </a:p>
                    <a:p>
                      <a:pPr marL="171450" marR="0" indent="-17145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tabLst>
                          <a:tab pos="-795528000" algn="l"/>
                          <a:tab pos="110642" algn="l"/>
                          <a:tab pos="200254" algn="l"/>
                          <a:tab pos="5510174" algn="r"/>
                        </a:tabLst>
                      </a:pPr>
                      <a:endParaRPr lang="ru-RU" sz="1200" kern="14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-795528000" algn="l"/>
                          <a:tab pos="110642" algn="l"/>
                          <a:tab pos="200254" algn="l"/>
                          <a:tab pos="5510174" algn="r"/>
                        </a:tabLst>
                      </a:pPr>
                      <a:r>
                        <a:rPr lang="ru-RU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главы муниципальных образований на постоянной основе участвуют в обсуждении вопросов стратегического развития Свердловской области, получают актуальную информацию об отраслевом развитии, что положительно сказывается на реализации вопросов местного значения</a:t>
                      </a:r>
                    </a:p>
                    <a:p>
                      <a:pPr marL="171450" marR="0" indent="-17145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tabLst>
                          <a:tab pos="-795528000" algn="l"/>
                          <a:tab pos="110642" algn="l"/>
                          <a:tab pos="200254" algn="l"/>
                          <a:tab pos="5510174" algn="r"/>
                        </a:tabLst>
                      </a:pPr>
                      <a:endParaRPr lang="ru-RU" sz="1200" kern="140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-795528000" algn="l"/>
                          <a:tab pos="110642" algn="l"/>
                          <a:tab pos="200254" algn="l"/>
                          <a:tab pos="5510174" algn="r"/>
                        </a:tabLst>
                      </a:pPr>
                      <a:r>
                        <a:rPr lang="ru-RU" sz="1200" kern="14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 Свердловской области создана площадка для обсуждения вопросов стратегического развития региона и его территорий со всеми заинтересованными лицами: представителями федеральных, областных и местных органов власти, независимых экспертов</a:t>
                      </a:r>
                    </a:p>
                    <a:p>
                      <a:pPr marL="171450" marR="0" indent="-17145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  <a:tabLst>
                          <a:tab pos="-795528000" algn="l"/>
                          <a:tab pos="110642" algn="l"/>
                          <a:tab pos="200254" algn="l"/>
                          <a:tab pos="5510174" algn="r"/>
                        </a:tabLst>
                      </a:pPr>
                      <a:endParaRPr lang="ru-RU" sz="1200" kern="14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9932" marR="499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3203575" y="3254375"/>
            <a:ext cx="4397375" cy="46640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327855"/>
            <a:ext cx="535576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ШКОЛА МЭРОВ</a:t>
            </a:r>
            <a:endParaRPr lang="ru-RU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07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431</TotalTime>
  <Words>431</Words>
  <Application>Microsoft Office PowerPoint</Application>
  <PresentationFormat>Экран (4:3)</PresentationFormat>
  <Paragraphs>99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Евгений Куйвашев  Губернатор Свердловской области</vt:lpstr>
      <vt:lpstr>Презентация PowerPoint</vt:lpstr>
      <vt:lpstr>Презентация PowerPoint</vt:lpstr>
      <vt:lpstr>Презентация PowerPoint</vt:lpstr>
      <vt:lpstr>Основные направления учебных программ</vt:lpstr>
      <vt:lpstr>Образовательные технологии, применяемые в «Школе мэров»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Малунов </dc:creator>
  <cp:lastModifiedBy>Пархоменко</cp:lastModifiedBy>
  <cp:revision>34</cp:revision>
  <cp:lastPrinted>2013-06-18T08:24:52Z</cp:lastPrinted>
  <dcterms:created xsi:type="dcterms:W3CDTF">2013-06-14T11:23:18Z</dcterms:created>
  <dcterms:modified xsi:type="dcterms:W3CDTF">2016-09-20T10:12:29Z</dcterms:modified>
</cp:coreProperties>
</file>