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2"/>
  </p:notesMasterIdLst>
  <p:handoutMasterIdLst>
    <p:handoutMasterId r:id="rId13"/>
  </p:handoutMasterIdLst>
  <p:sldIdLst>
    <p:sldId id="261" r:id="rId2"/>
    <p:sldId id="256" r:id="rId3"/>
    <p:sldId id="258" r:id="rId4"/>
    <p:sldId id="263" r:id="rId5"/>
    <p:sldId id="260" r:id="rId6"/>
    <p:sldId id="262" r:id="rId7"/>
    <p:sldId id="257" r:id="rId8"/>
    <p:sldId id="259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03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710" autoAdjust="0"/>
  </p:normalViewPr>
  <p:slideViewPr>
    <p:cSldViewPr>
      <p:cViewPr varScale="1">
        <p:scale>
          <a:sx n="96" d="100"/>
          <a:sy n="96" d="100"/>
        </p:scale>
        <p:origin x="-33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-209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F1955D-79E0-4697-BDB5-51306A7B61CD}" type="datetimeFigureOut">
              <a:rPr lang="ru-RU" smtClean="0"/>
              <a:t>03.10.2016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F49A03-E15F-41B7-B7C2-A8358F4D5D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35600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5C3E43-9FD0-41B2-954F-2B33715B17CB}" type="datetimeFigureOut">
              <a:rPr lang="ru-RU" smtClean="0"/>
              <a:t>03.10.2016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66DFD1-8413-4DBF-A762-61A5D8EFBF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78374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66DFD1-8413-4DBF-A762-61A5D8EFBF5C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61753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66DFD1-8413-4DBF-A762-61A5D8EFBF5C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41254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1469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7305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159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4658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8459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4200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192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7427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5410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4390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8331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03.10.2016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1872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1196" y="2060848"/>
            <a:ext cx="8229600" cy="4237931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ru-RU" sz="2800" b="1" dirty="0" smtClean="0">
                <a:solidFill>
                  <a:srgbClr val="1039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ЯМАЛО-НЕНЕЦКИЙ АВТОНОМНЫЙ ОКРУГ</a:t>
            </a:r>
          </a:p>
          <a:p>
            <a:pPr marL="0" indent="0" algn="ctr">
              <a:buNone/>
            </a:pPr>
            <a:endParaRPr lang="ru-RU" sz="2800" b="1" i="1" dirty="0" smtClean="0">
              <a:solidFill>
                <a:srgbClr val="103966"/>
              </a:solidFill>
            </a:endParaRPr>
          </a:p>
          <a:p>
            <a:pPr marL="0" indent="0" algn="ctr">
              <a:buNone/>
            </a:pPr>
            <a:r>
              <a:rPr lang="ru-RU" sz="2800" b="1" dirty="0" smtClean="0">
                <a:solidFill>
                  <a:srgbClr val="103966"/>
                </a:solidFill>
                <a:latin typeface="Arial Narrow" pitchFamily="34" charset="0"/>
              </a:rPr>
              <a:t>департамент специальных мероприятий Ямало-Ненецкого автономного округа</a:t>
            </a:r>
          </a:p>
          <a:p>
            <a:pPr marL="0" indent="0" algn="ctr">
              <a:buNone/>
            </a:pPr>
            <a:endParaRPr lang="ru-RU" sz="2800" b="1" i="1" dirty="0">
              <a:solidFill>
                <a:srgbClr val="103966"/>
              </a:solidFill>
            </a:endParaRPr>
          </a:p>
          <a:p>
            <a:pPr marL="0" indent="0" algn="ctr">
              <a:buNone/>
            </a:pP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КАДРОВАЯ ПРАКТИКА</a:t>
            </a:r>
          </a:p>
          <a:p>
            <a:pPr marL="0" indent="0" algn="ctr">
              <a:buNone/>
            </a:pPr>
            <a:endParaRPr lang="ru-RU" sz="2800" b="1" i="1" dirty="0" smtClean="0">
              <a:solidFill>
                <a:srgbClr val="103966"/>
              </a:solidFill>
            </a:endParaRPr>
          </a:p>
          <a:p>
            <a:pPr marL="0" indent="0" algn="ctr">
              <a:buNone/>
            </a:pPr>
            <a:r>
              <a:rPr lang="ru-RU" sz="2800" b="1" dirty="0" smtClean="0">
                <a:solidFill>
                  <a:srgbClr val="1039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«ОРГАНИЗАЦИЯ РАБОТЫ ПРАВОВОГО ПРОСВЕЩЕНИЯ В СФЕРЕ ПРОТИВОДЕЙСТВИЯ КОРРУПЦИИ»</a:t>
            </a:r>
            <a:endParaRPr lang="ru-RU" sz="2800" b="1" dirty="0">
              <a:solidFill>
                <a:srgbClr val="1039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pic>
        <p:nvPicPr>
          <p:cNvPr id="4" name="Объект 4"/>
          <p:cNvPicPr>
            <a:picLocks noChangeAspect="1"/>
          </p:cNvPicPr>
          <p:nvPr/>
        </p:nvPicPr>
        <p:blipFill>
          <a:blip r:embed="rId2">
            <a:clrChange>
              <a:clrFrom>
                <a:srgbClr val="B8C5E7"/>
              </a:clrFrom>
              <a:clrTo>
                <a:srgbClr val="B8C5E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936" y="172918"/>
            <a:ext cx="1080120" cy="1671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5875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81133" y="2738537"/>
            <a:ext cx="735970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Спасибо за внимание!!!</a:t>
            </a:r>
            <a:endParaRPr lang="ru-RU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13925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23528" y="1052736"/>
            <a:ext cx="842493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solidFill>
                  <a:srgbClr val="103966"/>
                </a:solidFill>
                <a:latin typeface="Arial Narrow" pitchFamily="34" charset="0"/>
              </a:rPr>
              <a:t>	</a:t>
            </a:r>
            <a:r>
              <a:rPr lang="ru-RU" sz="2400" dirty="0">
                <a:latin typeface="Arial Narrow" pitchFamily="34" charset="0"/>
              </a:rPr>
              <a:t> </a:t>
            </a:r>
            <a:r>
              <a:rPr lang="ru-RU" sz="2400" dirty="0">
                <a:solidFill>
                  <a:srgbClr val="103966"/>
                </a:solidFill>
                <a:latin typeface="Arial Narrow" pitchFamily="34" charset="0"/>
              </a:rPr>
              <a:t>В настоящее время сфере противодействия коррупции в Российской Федерации уделяется особое внимание, одним из важнейших и действенных пунктов является профилактика коррупционных правонарушений незыблемая составляющая которой проведение консультативной работы и контроль знаний государственных и гражданских служащих.</a:t>
            </a:r>
          </a:p>
          <a:p>
            <a:pPr algn="just"/>
            <a:r>
              <a:rPr lang="ru-RU" sz="2400" dirty="0">
                <a:solidFill>
                  <a:srgbClr val="103966"/>
                </a:solidFill>
                <a:latin typeface="Arial Narrow" pitchFamily="34" charset="0"/>
              </a:rPr>
              <a:t>	В связи с вышеизложенным в департаменте специальных мероприятий Ямало-Ненецкого автономного округа разработан </a:t>
            </a:r>
            <a:r>
              <a:rPr lang="ru-RU" sz="2400" dirty="0" smtClean="0">
                <a:solidFill>
                  <a:srgbClr val="103966"/>
                </a:solidFill>
                <a:latin typeface="Arial Narrow" pitchFamily="34" charset="0"/>
              </a:rPr>
              <a:t>План проведения </a:t>
            </a:r>
            <a:r>
              <a:rPr lang="ru-RU" sz="2400" dirty="0">
                <a:solidFill>
                  <a:srgbClr val="103966"/>
                </a:solidFill>
                <a:latin typeface="Arial Narrow" pitchFamily="34" charset="0"/>
              </a:rPr>
              <a:t>правового просвещения государственных гражданских служащих департамента специальных мероприятий Ямало-Ненецкого автономного округа.</a:t>
            </a:r>
          </a:p>
          <a:p>
            <a:pPr algn="just"/>
            <a:r>
              <a:rPr lang="ru-RU" sz="2400" dirty="0">
                <a:solidFill>
                  <a:srgbClr val="103966"/>
                </a:solidFill>
                <a:latin typeface="Arial Narrow" pitchFamily="34" charset="0"/>
              </a:rPr>
              <a:t>	</a:t>
            </a:r>
            <a:endParaRPr lang="ru-RU" sz="2400" dirty="0">
              <a:solidFill>
                <a:srgbClr val="1039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7801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Autofit/>
          </a:bodyPr>
          <a:lstStyle/>
          <a:p>
            <a:pPr algn="just"/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Разработанный план позволяет объединить в единую практику (единый комплекс)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:</a:t>
            </a:r>
            <a:endParaRPr lang="ru-RU" sz="3200" b="1" dirty="0">
              <a:solidFill>
                <a:schemeClr val="accent2">
                  <a:lumMod val="75000"/>
                </a:schemeClr>
              </a:solidFill>
              <a:latin typeface="Arial Narrow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824536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rgbClr val="103966"/>
                </a:solidFill>
                <a:latin typeface="Arial Narrow" pitchFamily="34" charset="0"/>
              </a:rPr>
              <a:t>проведение консультативной работы</a:t>
            </a:r>
            <a:r>
              <a:rPr lang="en-US" dirty="0" smtClean="0">
                <a:solidFill>
                  <a:srgbClr val="103966"/>
                </a:solidFill>
                <a:latin typeface="Arial Narrow" pitchFamily="34" charset="0"/>
              </a:rPr>
              <a:t>;</a:t>
            </a:r>
          </a:p>
          <a:p>
            <a:r>
              <a:rPr lang="ru-RU" dirty="0">
                <a:solidFill>
                  <a:srgbClr val="103966"/>
                </a:solidFill>
                <a:latin typeface="Arial Narrow" pitchFamily="34" charset="0"/>
              </a:rPr>
              <a:t>п</a:t>
            </a:r>
            <a:r>
              <a:rPr lang="ru-RU" dirty="0" smtClean="0">
                <a:solidFill>
                  <a:srgbClr val="103966"/>
                </a:solidFill>
                <a:latin typeface="Arial Narrow" pitchFamily="34" charset="0"/>
              </a:rPr>
              <a:t>роведение контрольных тестирований</a:t>
            </a:r>
            <a:r>
              <a:rPr lang="en-US" dirty="0" smtClean="0">
                <a:solidFill>
                  <a:srgbClr val="103966"/>
                </a:solidFill>
                <a:latin typeface="Arial Narrow" pitchFamily="34" charset="0"/>
              </a:rPr>
              <a:t>;</a:t>
            </a:r>
          </a:p>
          <a:p>
            <a:r>
              <a:rPr lang="ru-RU" dirty="0" smtClean="0">
                <a:solidFill>
                  <a:srgbClr val="103966"/>
                </a:solidFill>
                <a:latin typeface="Arial Narrow" pitchFamily="34" charset="0"/>
              </a:rPr>
              <a:t>оценку эффективности консультативной работы</a:t>
            </a:r>
            <a:r>
              <a:rPr lang="en-US" dirty="0" smtClean="0">
                <a:solidFill>
                  <a:srgbClr val="103966"/>
                </a:solidFill>
                <a:latin typeface="Arial Narrow" pitchFamily="34" charset="0"/>
              </a:rPr>
              <a:t>;</a:t>
            </a:r>
          </a:p>
          <a:p>
            <a:r>
              <a:rPr lang="ru-RU" dirty="0" smtClean="0">
                <a:solidFill>
                  <a:srgbClr val="103966"/>
                </a:solidFill>
                <a:latin typeface="Arial Narrow" pitchFamily="34" charset="0"/>
              </a:rPr>
              <a:t>оценку знаний гражданских служащих по заданной тематике</a:t>
            </a:r>
            <a:r>
              <a:rPr lang="en-US" dirty="0" smtClean="0">
                <a:solidFill>
                  <a:srgbClr val="103966"/>
                </a:solidFill>
                <a:latin typeface="Arial Narrow" pitchFamily="34" charset="0"/>
              </a:rPr>
              <a:t>;</a:t>
            </a:r>
            <a:endParaRPr lang="ru-RU" dirty="0" smtClean="0">
              <a:solidFill>
                <a:srgbClr val="103966"/>
              </a:solidFill>
              <a:latin typeface="Arial Narrow" pitchFamily="34" charset="0"/>
            </a:endParaRPr>
          </a:p>
          <a:p>
            <a:r>
              <a:rPr lang="ru-RU" dirty="0" smtClean="0">
                <a:solidFill>
                  <a:srgbClr val="103966"/>
                </a:solidFill>
                <a:latin typeface="Arial Narrow" pitchFamily="34" charset="0"/>
              </a:rPr>
              <a:t>проведение повторной консультативной работы (работа над ошибками)</a:t>
            </a:r>
            <a:r>
              <a:rPr lang="en-US" dirty="0" smtClean="0">
                <a:solidFill>
                  <a:srgbClr val="103966"/>
                </a:solidFill>
                <a:latin typeface="Arial Narrow" pitchFamily="34" charset="0"/>
              </a:rPr>
              <a:t>;</a:t>
            </a:r>
          </a:p>
          <a:p>
            <a:r>
              <a:rPr lang="ru-RU" dirty="0">
                <a:solidFill>
                  <a:srgbClr val="103966"/>
                </a:solidFill>
                <a:latin typeface="Arial Narrow" pitchFamily="34" charset="0"/>
              </a:rPr>
              <a:t>п</a:t>
            </a:r>
            <a:r>
              <a:rPr lang="ru-RU" dirty="0" smtClean="0">
                <a:solidFill>
                  <a:srgbClr val="103966"/>
                </a:solidFill>
                <a:latin typeface="Arial Narrow" pitchFamily="34" charset="0"/>
              </a:rPr>
              <a:t>ланирование периода проведения в течение года.</a:t>
            </a:r>
            <a:endParaRPr lang="en-US" dirty="0" smtClean="0">
              <a:solidFill>
                <a:srgbClr val="103966"/>
              </a:solidFill>
              <a:latin typeface="Arial Narrow" pitchFamily="34" charset="0"/>
            </a:endParaRPr>
          </a:p>
          <a:p>
            <a:endParaRPr lang="en-US" dirty="0" smtClean="0">
              <a:solidFill>
                <a:srgbClr val="103966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rgbClr val="103966"/>
              </a:solidFill>
            </a:endParaRPr>
          </a:p>
          <a:p>
            <a:endParaRPr lang="ru-RU" dirty="0">
              <a:solidFill>
                <a:srgbClr val="1039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7202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548681"/>
            <a:ext cx="8229600" cy="5688631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ru-RU" dirty="0" smtClean="0"/>
              <a:t>	</a:t>
            </a:r>
            <a:r>
              <a:rPr lang="ru-RU" dirty="0" smtClean="0">
                <a:solidFill>
                  <a:srgbClr val="103966"/>
                </a:solidFill>
                <a:latin typeface="Arial Narrow" pitchFamily="34" charset="0"/>
              </a:rPr>
              <a:t>Данная </a:t>
            </a:r>
            <a:r>
              <a:rPr lang="ru-RU" dirty="0">
                <a:solidFill>
                  <a:srgbClr val="103966"/>
                </a:solidFill>
                <a:latin typeface="Arial Narrow" pitchFamily="34" charset="0"/>
              </a:rPr>
              <a:t>практика получила название «</a:t>
            </a:r>
            <a:r>
              <a:rPr lang="ru-RU" dirty="0" smtClean="0">
                <a:solidFill>
                  <a:srgbClr val="103966"/>
                </a:solidFill>
                <a:latin typeface="Arial Narrow" pitchFamily="34" charset="0"/>
              </a:rPr>
              <a:t>План проведения </a:t>
            </a:r>
            <a:r>
              <a:rPr lang="ru-RU" dirty="0">
                <a:solidFill>
                  <a:srgbClr val="103966"/>
                </a:solidFill>
                <a:latin typeface="Arial Narrow" pitchFamily="34" charset="0"/>
              </a:rPr>
              <a:t>правового просвещения в сфере противодействия коррупции». Следующая практика была успешно внедрена в департаменте специальных мероприятий Ямало-Ненецкого автономного округа с </a:t>
            </a:r>
            <a:r>
              <a:rPr lang="en-US" dirty="0">
                <a:solidFill>
                  <a:srgbClr val="103966"/>
                </a:solidFill>
                <a:latin typeface="Arial Narrow" pitchFamily="34" charset="0"/>
              </a:rPr>
              <a:t>I </a:t>
            </a:r>
            <a:r>
              <a:rPr lang="ru-RU" dirty="0">
                <a:solidFill>
                  <a:srgbClr val="103966"/>
                </a:solidFill>
                <a:latin typeface="Arial Narrow" pitchFamily="34" charset="0"/>
              </a:rPr>
              <a:t>квартала 2016 года и используется в настоящее время. За время использования практика позволила</a:t>
            </a:r>
            <a:r>
              <a:rPr lang="ru-RU" dirty="0" smtClean="0">
                <a:solidFill>
                  <a:srgbClr val="103966"/>
                </a:solidFill>
                <a:latin typeface="Arial Narrow" pitchFamily="34" charset="0"/>
              </a:rPr>
              <a:t>:</a:t>
            </a:r>
          </a:p>
          <a:p>
            <a:pPr algn="just"/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объединить в единую систему обособленные методы профилактики коррупционных правонарушений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;</a:t>
            </a:r>
          </a:p>
          <a:p>
            <a:pPr lvl="0" algn="just"/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повысить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продуктивность и качество консультативной работы;</a:t>
            </a:r>
          </a:p>
          <a:p>
            <a:pPr lvl="0" algn="just"/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производить оценку эффективности консультативной работы;</a:t>
            </a:r>
          </a:p>
          <a:p>
            <a:pPr lvl="0" algn="just"/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получить объективную оценку знаний государственных гражданских служащих в сфере противодействия коррупции;</a:t>
            </a:r>
          </a:p>
          <a:p>
            <a:pPr algn="just"/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проводить своевременную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работу над ошибками (проведение повторной консультативной работы по наиболее сложным вопросам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)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.</a:t>
            </a:r>
            <a:endParaRPr lang="en-US" dirty="0" smtClean="0">
              <a:solidFill>
                <a:schemeClr val="accent2">
                  <a:lumMod val="75000"/>
                </a:schemeClr>
              </a:solidFill>
              <a:latin typeface="Arial Narrow" pitchFamily="34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Arial Narrow" pitchFamily="34" charset="0"/>
              </a:rPr>
              <a:t>	</a:t>
            </a:r>
            <a:r>
              <a:rPr lang="ru-RU" dirty="0" smtClean="0">
                <a:solidFill>
                  <a:srgbClr val="103966"/>
                </a:solidFill>
                <a:latin typeface="Arial Narrow" pitchFamily="34" charset="0"/>
              </a:rPr>
              <a:t>В </a:t>
            </a:r>
            <a:r>
              <a:rPr lang="ru-RU" dirty="0">
                <a:solidFill>
                  <a:srgbClr val="103966"/>
                </a:solidFill>
                <a:latin typeface="Arial Narrow" pitchFamily="34" charset="0"/>
              </a:rPr>
              <a:t>связи с тем, что с каждым днём набирают оборот компьютерные технологии позволяющие автоматизировать процесс:</a:t>
            </a:r>
          </a:p>
          <a:p>
            <a:pPr algn="just"/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в данную практику была внедрена «система тестирования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INDIGO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».</a:t>
            </a:r>
            <a:endParaRPr lang="ru-RU" dirty="0">
              <a:solidFill>
                <a:schemeClr val="accent2">
                  <a:lumMod val="75000"/>
                </a:schemeClr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5749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103966"/>
                </a:solidFill>
                <a:latin typeface="Arial Narrow" pitchFamily="34" charset="0"/>
              </a:rPr>
              <a:t>Контрольное тестирование</a:t>
            </a:r>
            <a:endParaRPr lang="ru-RU" b="1" dirty="0">
              <a:solidFill>
                <a:srgbClr val="103966"/>
              </a:solidFill>
              <a:latin typeface="Arial Narrow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628800"/>
            <a:ext cx="8219256" cy="4497363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Контрольное тестирование проводится на базе «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Системы тестирования 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INDIGO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»</a:t>
            </a:r>
          </a:p>
          <a:p>
            <a:r>
              <a:rPr lang="ru-RU" sz="2600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«</a:t>
            </a:r>
            <a:r>
              <a:rPr lang="ru-RU" sz="2600" b="1" dirty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Система тестирования </a:t>
            </a:r>
            <a:r>
              <a:rPr lang="en-US" sz="2600" b="1" dirty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INDIGO</a:t>
            </a:r>
            <a:r>
              <a:rPr lang="ru-RU" sz="2600" b="1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»</a:t>
            </a:r>
            <a:r>
              <a:rPr lang="ru-RU" sz="2600" dirty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 – это профессиональный инструмент автоматизации процесса тестирования и обработки результатов, который предназначен для решения широкого спектра задач</a:t>
            </a:r>
            <a:r>
              <a:rPr lang="ru-RU" sz="2600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:</a:t>
            </a:r>
          </a:p>
          <a:p>
            <a:r>
              <a:rPr lang="ru-RU" sz="2600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Тестирование </a:t>
            </a:r>
            <a:r>
              <a:rPr lang="ru-RU" sz="2600" dirty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и контроль </a:t>
            </a:r>
            <a:r>
              <a:rPr lang="ru-RU" sz="2600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знаний.</a:t>
            </a:r>
          </a:p>
          <a:p>
            <a:r>
              <a:rPr lang="ru-RU" sz="2600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Определение </a:t>
            </a:r>
            <a:r>
              <a:rPr lang="ru-RU" sz="2600" dirty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профессионального уровня сотрудников</a:t>
            </a:r>
            <a:r>
              <a:rPr lang="ru-RU" sz="2600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.</a:t>
            </a:r>
          </a:p>
          <a:p>
            <a:r>
              <a:rPr lang="ru-RU" sz="2600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Проведение </a:t>
            </a:r>
            <a:r>
              <a:rPr lang="ru-RU" sz="2600" dirty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опросов</a:t>
            </a:r>
            <a:r>
              <a:rPr lang="ru-RU" sz="2600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.</a:t>
            </a:r>
          </a:p>
          <a:p>
            <a:r>
              <a:rPr lang="ru-RU" sz="2600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Организация </a:t>
            </a:r>
            <a:r>
              <a:rPr lang="ru-RU" sz="2600" dirty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олимпиад и конкурсов.</a:t>
            </a:r>
          </a:p>
          <a:p>
            <a:endParaRPr lang="ru-RU" dirty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5301208"/>
            <a:ext cx="2257740" cy="666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9163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Функциональные возможности «системы тестирования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INDIGO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»</a:t>
            </a:r>
            <a:endParaRPr lang="ru-RU" b="1" dirty="0">
              <a:solidFill>
                <a:schemeClr val="accent2">
                  <a:lumMod val="75000"/>
                </a:schemeClr>
              </a:solidFill>
              <a:latin typeface="Arial Narrow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700808"/>
            <a:ext cx="4186808" cy="4525963"/>
          </a:xfrm>
        </p:spPr>
        <p:txBody>
          <a:bodyPr>
            <a:normAutofit fontScale="47500" lnSpcReduction="20000"/>
          </a:bodyPr>
          <a:lstStyle/>
          <a:p>
            <a:r>
              <a:rPr lang="ru-RU" dirty="0" smtClean="0">
                <a:solidFill>
                  <a:srgbClr val="103966"/>
                </a:solidFill>
                <a:latin typeface="Arial Narrow" pitchFamily="34" charset="0"/>
              </a:rPr>
              <a:t>Система </a:t>
            </a:r>
            <a:r>
              <a:rPr lang="ru-RU" dirty="0">
                <a:solidFill>
                  <a:srgbClr val="103966"/>
                </a:solidFill>
                <a:latin typeface="Arial Narrow" pitchFamily="34" charset="0"/>
              </a:rPr>
              <a:t>тестирования устанавливается на один компьютер-сервер с помощью инсталляционного пакета.</a:t>
            </a:r>
          </a:p>
          <a:p>
            <a:r>
              <a:rPr lang="ru-RU" dirty="0">
                <a:solidFill>
                  <a:srgbClr val="103966"/>
                </a:solidFill>
                <a:latin typeface="Arial Narrow" pitchFamily="34" charset="0"/>
              </a:rPr>
              <a:t>Система может работать как на изолированном компьютере, так и в локальной сети или через Интернет.</a:t>
            </a:r>
          </a:p>
          <a:p>
            <a:r>
              <a:rPr lang="ru-RU" dirty="0">
                <a:solidFill>
                  <a:srgbClr val="103966"/>
                </a:solidFill>
                <a:latin typeface="Arial Narrow" pitchFamily="34" charset="0"/>
              </a:rPr>
              <a:t>Центр тестирования можно развернуть на Вашем компьютере или в облаке на наших Интернет-серверах.</a:t>
            </a:r>
          </a:p>
          <a:p>
            <a:r>
              <a:rPr lang="ru-RU" dirty="0">
                <a:solidFill>
                  <a:srgbClr val="103966"/>
                </a:solidFill>
                <a:latin typeface="Arial Narrow" pitchFamily="34" charset="0"/>
              </a:rPr>
              <a:t>Все данные хранятся централизованно в базе данных системы.</a:t>
            </a:r>
          </a:p>
          <a:p>
            <a:r>
              <a:rPr lang="ru-RU" dirty="0">
                <a:solidFill>
                  <a:srgbClr val="103966"/>
                </a:solidFill>
                <a:latin typeface="Arial Narrow" pitchFamily="34" charset="0"/>
              </a:rPr>
              <a:t>Администраторы работают через программу клиент.</a:t>
            </a:r>
          </a:p>
          <a:p>
            <a:r>
              <a:rPr lang="ru-RU" dirty="0">
                <a:solidFill>
                  <a:srgbClr val="103966"/>
                </a:solidFill>
                <a:latin typeface="Arial Narrow" pitchFamily="34" charset="0"/>
              </a:rPr>
              <a:t>Одновременно могут работать сколько угодно администраторов с разных компьютеров</a:t>
            </a:r>
            <a:r>
              <a:rPr lang="ru-RU" dirty="0" smtClean="0">
                <a:solidFill>
                  <a:srgbClr val="103966"/>
                </a:solidFill>
                <a:latin typeface="Arial Narrow" pitchFamily="34" charset="0"/>
              </a:rPr>
              <a:t>. Пользователи </a:t>
            </a:r>
            <a:r>
              <a:rPr lang="ru-RU" dirty="0">
                <a:solidFill>
                  <a:srgbClr val="103966"/>
                </a:solidFill>
                <a:latin typeface="Arial Narrow" pitchFamily="34" charset="0"/>
              </a:rPr>
              <a:t>работают через </a:t>
            </a:r>
            <a:r>
              <a:rPr lang="ru-RU" dirty="0" err="1">
                <a:solidFill>
                  <a:srgbClr val="103966"/>
                </a:solidFill>
                <a:latin typeface="Arial Narrow" pitchFamily="34" charset="0"/>
              </a:rPr>
              <a:t>web</a:t>
            </a:r>
            <a:r>
              <a:rPr lang="ru-RU" dirty="0">
                <a:solidFill>
                  <a:srgbClr val="103966"/>
                </a:solidFill>
                <a:latin typeface="Arial Narrow" pitchFamily="34" charset="0"/>
              </a:rPr>
              <a:t>-браузеры (</a:t>
            </a:r>
            <a:r>
              <a:rPr lang="ru-RU" dirty="0" err="1">
                <a:solidFill>
                  <a:srgbClr val="103966"/>
                </a:solidFill>
                <a:latin typeface="Arial Narrow" pitchFamily="34" charset="0"/>
              </a:rPr>
              <a:t>Google</a:t>
            </a:r>
            <a:r>
              <a:rPr lang="ru-RU" dirty="0">
                <a:solidFill>
                  <a:srgbClr val="103966"/>
                </a:solidFill>
                <a:latin typeface="Arial Narrow" pitchFamily="34" charset="0"/>
              </a:rPr>
              <a:t> </a:t>
            </a:r>
            <a:r>
              <a:rPr lang="ru-RU" dirty="0" err="1">
                <a:solidFill>
                  <a:srgbClr val="103966"/>
                </a:solidFill>
                <a:latin typeface="Arial Narrow" pitchFamily="34" charset="0"/>
              </a:rPr>
              <a:t>Chrome</a:t>
            </a:r>
            <a:r>
              <a:rPr lang="ru-RU" dirty="0">
                <a:solidFill>
                  <a:srgbClr val="103966"/>
                </a:solidFill>
                <a:latin typeface="Arial Narrow" pitchFamily="34" charset="0"/>
              </a:rPr>
              <a:t>, </a:t>
            </a:r>
            <a:r>
              <a:rPr lang="ru-RU" dirty="0" err="1">
                <a:solidFill>
                  <a:srgbClr val="103966"/>
                </a:solidFill>
                <a:latin typeface="Arial Narrow" pitchFamily="34" charset="0"/>
              </a:rPr>
              <a:t>Mozilla</a:t>
            </a:r>
            <a:r>
              <a:rPr lang="ru-RU" dirty="0">
                <a:solidFill>
                  <a:srgbClr val="103966"/>
                </a:solidFill>
                <a:latin typeface="Arial Narrow" pitchFamily="34" charset="0"/>
              </a:rPr>
              <a:t> </a:t>
            </a:r>
            <a:r>
              <a:rPr lang="ru-RU" dirty="0" err="1">
                <a:solidFill>
                  <a:srgbClr val="103966"/>
                </a:solidFill>
                <a:latin typeface="Arial Narrow" pitchFamily="34" charset="0"/>
              </a:rPr>
              <a:t>Firefox</a:t>
            </a:r>
            <a:r>
              <a:rPr lang="ru-RU" dirty="0">
                <a:solidFill>
                  <a:srgbClr val="103966"/>
                </a:solidFill>
                <a:latin typeface="Arial Narrow" pitchFamily="34" charset="0"/>
              </a:rPr>
              <a:t>, </a:t>
            </a:r>
            <a:r>
              <a:rPr lang="ru-RU" dirty="0" err="1">
                <a:solidFill>
                  <a:srgbClr val="103966"/>
                </a:solidFill>
                <a:latin typeface="Arial Narrow" pitchFamily="34" charset="0"/>
              </a:rPr>
              <a:t>Opera</a:t>
            </a:r>
            <a:r>
              <a:rPr lang="ru-RU" dirty="0">
                <a:solidFill>
                  <a:srgbClr val="103966"/>
                </a:solidFill>
                <a:latin typeface="Arial Narrow" pitchFamily="34" charset="0"/>
              </a:rPr>
              <a:t>, </a:t>
            </a:r>
            <a:r>
              <a:rPr lang="ru-RU" dirty="0" err="1">
                <a:solidFill>
                  <a:srgbClr val="103966"/>
                </a:solidFill>
                <a:latin typeface="Arial Narrow" pitchFamily="34" charset="0"/>
              </a:rPr>
              <a:t>Internet</a:t>
            </a:r>
            <a:r>
              <a:rPr lang="ru-RU" dirty="0">
                <a:solidFill>
                  <a:srgbClr val="103966"/>
                </a:solidFill>
                <a:latin typeface="Arial Narrow" pitchFamily="34" charset="0"/>
              </a:rPr>
              <a:t> </a:t>
            </a:r>
            <a:r>
              <a:rPr lang="ru-RU" dirty="0" err="1">
                <a:solidFill>
                  <a:srgbClr val="103966"/>
                </a:solidFill>
                <a:latin typeface="Arial Narrow" pitchFamily="34" charset="0"/>
              </a:rPr>
              <a:t>Explorer</a:t>
            </a:r>
            <a:r>
              <a:rPr lang="ru-RU" dirty="0">
                <a:solidFill>
                  <a:srgbClr val="103966"/>
                </a:solidFill>
                <a:latin typeface="Arial Narrow" pitchFamily="34" charset="0"/>
              </a:rPr>
              <a:t>, </a:t>
            </a:r>
            <a:r>
              <a:rPr lang="ru-RU" dirty="0" err="1">
                <a:solidFill>
                  <a:srgbClr val="103966"/>
                </a:solidFill>
                <a:latin typeface="Arial Narrow" pitchFamily="34" charset="0"/>
              </a:rPr>
              <a:t>Safari</a:t>
            </a:r>
            <a:r>
              <a:rPr lang="ru-RU" dirty="0">
                <a:solidFill>
                  <a:srgbClr val="103966"/>
                </a:solidFill>
                <a:latin typeface="Arial Narrow" pitchFamily="34" charset="0"/>
              </a:rPr>
              <a:t> и другие). Имеется поддержка браузеров на мобильных устройствах.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3217" y="1556792"/>
            <a:ext cx="4288866" cy="3888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0153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Заголовок 15"/>
          <p:cNvSpPr>
            <a:spLocks noGrp="1"/>
          </p:cNvSpPr>
          <p:nvPr>
            <p:ph type="title"/>
          </p:nvPr>
        </p:nvSpPr>
        <p:spPr>
          <a:xfrm>
            <a:off x="395536" y="236091"/>
            <a:ext cx="8229600" cy="778098"/>
          </a:xfrm>
        </p:spPr>
        <p:txBody>
          <a:bodyPr>
            <a:normAutofit/>
          </a:bodyPr>
          <a:lstStyle/>
          <a:p>
            <a:pPr algn="l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План включает в себя следующие заголовки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:</a:t>
            </a:r>
            <a:endParaRPr lang="ru-RU" sz="2800" b="1" dirty="0">
              <a:solidFill>
                <a:schemeClr val="accent2">
                  <a:lumMod val="75000"/>
                </a:schemeClr>
              </a:solidFill>
              <a:latin typeface="Arial Narrow" pitchFamily="34" charset="0"/>
            </a:endParaRPr>
          </a:p>
        </p:txBody>
      </p:sp>
      <p:sp>
        <p:nvSpPr>
          <p:cNvPr id="17" name="Объект 16"/>
          <p:cNvSpPr>
            <a:spLocks noGrp="1"/>
          </p:cNvSpPr>
          <p:nvPr>
            <p:ph sz="half" idx="1"/>
          </p:nvPr>
        </p:nvSpPr>
        <p:spPr>
          <a:xfrm>
            <a:off x="539552" y="1029605"/>
            <a:ext cx="4110608" cy="2111364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b="1" dirty="0" smtClean="0">
                <a:solidFill>
                  <a:srgbClr val="103966"/>
                </a:solidFill>
                <a:latin typeface="Arial Narrow" pitchFamily="34" charset="0"/>
              </a:rPr>
              <a:t>Тема занятий</a:t>
            </a:r>
          </a:p>
          <a:p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указывается тема проведения занятий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;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 </a:t>
            </a:r>
          </a:p>
          <a:p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ссылка на нормативную правовую документацию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.</a:t>
            </a:r>
            <a:endParaRPr lang="ru-RU" sz="2400" dirty="0">
              <a:solidFill>
                <a:schemeClr val="accent2">
                  <a:lumMod val="75000"/>
                </a:schemeClr>
              </a:solidFill>
              <a:latin typeface="Arial Narrow" pitchFamily="34" charset="0"/>
            </a:endParaRPr>
          </a:p>
          <a:p>
            <a:endParaRPr lang="ru-RU" dirty="0">
              <a:latin typeface="Arial Narrow" pitchFamily="34" charset="0"/>
            </a:endParaRPr>
          </a:p>
        </p:txBody>
      </p:sp>
      <p:sp>
        <p:nvSpPr>
          <p:cNvPr id="22" name="Объект 16"/>
          <p:cNvSpPr txBox="1">
            <a:spLocks/>
          </p:cNvSpPr>
          <p:nvPr/>
        </p:nvSpPr>
        <p:spPr>
          <a:xfrm>
            <a:off x="4847050" y="1029605"/>
            <a:ext cx="4038600" cy="211136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b="1" dirty="0" smtClean="0">
                <a:solidFill>
                  <a:srgbClr val="103966"/>
                </a:solidFill>
                <a:latin typeface="Arial Narrow" pitchFamily="34" charset="0"/>
              </a:rPr>
              <a:t>Вопросы рассмотрения</a:t>
            </a:r>
          </a:p>
          <a:p>
            <a:r>
              <a:rPr lang="ru-RU" sz="1800" dirty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о</a:t>
            </a:r>
            <a:r>
              <a:rPr lang="ru-RU" sz="1800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сновные понятия и тезисы по заданной тематике</a:t>
            </a:r>
            <a:r>
              <a:rPr lang="en-US" sz="1800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;</a:t>
            </a:r>
          </a:p>
          <a:p>
            <a:r>
              <a:rPr lang="ru-RU" sz="1800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рассмотрение установленных форм и их заполнение.</a:t>
            </a:r>
          </a:p>
          <a:p>
            <a:r>
              <a:rPr lang="ru-RU" sz="1800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рекомендации антикоррупционного поведения</a:t>
            </a:r>
          </a:p>
          <a:p>
            <a:endParaRPr lang="ru-RU" dirty="0"/>
          </a:p>
        </p:txBody>
      </p:sp>
      <p:sp>
        <p:nvSpPr>
          <p:cNvPr id="23" name="Объект 16"/>
          <p:cNvSpPr txBox="1">
            <a:spLocks/>
          </p:cNvSpPr>
          <p:nvPr/>
        </p:nvSpPr>
        <p:spPr>
          <a:xfrm>
            <a:off x="4860033" y="3356992"/>
            <a:ext cx="4110608" cy="278052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5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b="1" dirty="0" smtClean="0">
                <a:solidFill>
                  <a:srgbClr val="103966"/>
                </a:solidFill>
                <a:latin typeface="Arial Narrow" pitchFamily="34" charset="0"/>
              </a:rPr>
              <a:t>Запланированные мероприятия</a:t>
            </a:r>
          </a:p>
          <a:p>
            <a:r>
              <a:rPr lang="ru-RU" dirty="0">
                <a:solidFill>
                  <a:schemeClr val="accent2"/>
                </a:solidFill>
              </a:rPr>
              <a:t>1.Разработка методических материалов по заданной тематике;</a:t>
            </a:r>
          </a:p>
          <a:p>
            <a:r>
              <a:rPr lang="ru-RU" dirty="0">
                <a:solidFill>
                  <a:schemeClr val="accent2"/>
                </a:solidFill>
              </a:rPr>
              <a:t>2.Проведение консультативной работы;</a:t>
            </a:r>
          </a:p>
          <a:p>
            <a:r>
              <a:rPr lang="ru-RU" dirty="0">
                <a:solidFill>
                  <a:schemeClr val="accent2"/>
                </a:solidFill>
              </a:rPr>
              <a:t>3.Разработка контрольного тестирования по заданной тематике;</a:t>
            </a:r>
          </a:p>
          <a:p>
            <a:r>
              <a:rPr lang="ru-RU" dirty="0">
                <a:solidFill>
                  <a:schemeClr val="accent2"/>
                </a:solidFill>
              </a:rPr>
              <a:t>4.Проведение контрольного тестирования;</a:t>
            </a:r>
          </a:p>
          <a:p>
            <a:r>
              <a:rPr lang="ru-RU" dirty="0">
                <a:solidFill>
                  <a:schemeClr val="accent2"/>
                </a:solidFill>
              </a:rPr>
              <a:t>5.Проведение повторной консультативной работы по вопросам, вызвавшим затруднение (работа над ошибками);</a:t>
            </a:r>
          </a:p>
          <a:p>
            <a:r>
              <a:rPr lang="ru-RU" dirty="0">
                <a:solidFill>
                  <a:schemeClr val="accent2"/>
                </a:solidFill>
              </a:rPr>
              <a:t>6.Проведение анализа эффективности консультативной работы.</a:t>
            </a:r>
          </a:p>
        </p:txBody>
      </p:sp>
      <p:sp>
        <p:nvSpPr>
          <p:cNvPr id="24" name="Объект 16"/>
          <p:cNvSpPr txBox="1">
            <a:spLocks/>
          </p:cNvSpPr>
          <p:nvPr/>
        </p:nvSpPr>
        <p:spPr>
          <a:xfrm>
            <a:off x="611560" y="3140968"/>
            <a:ext cx="4110608" cy="223224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b="1" dirty="0" smtClean="0">
                <a:solidFill>
                  <a:srgbClr val="103966"/>
                </a:solidFill>
                <a:latin typeface="Arial Narrow" pitchFamily="34" charset="0"/>
              </a:rPr>
              <a:t>Дата запланированных мероприятий и исполнитель</a:t>
            </a:r>
          </a:p>
          <a:p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п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озволяет планировать период проведения</a:t>
            </a:r>
          </a:p>
          <a:p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Ф.И.О. исполнителя</a:t>
            </a:r>
          </a:p>
          <a:p>
            <a:endParaRPr lang="ru-RU" sz="2400" dirty="0">
              <a:solidFill>
                <a:schemeClr val="accent2">
                  <a:lumMod val="75000"/>
                </a:schemeClr>
              </a:solidFill>
              <a:latin typeface="Arial Narrow" pitchFamily="34" charset="0"/>
            </a:endParaRP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4604928" y="1060436"/>
            <a:ext cx="78160" cy="5207707"/>
          </a:xfrm>
          <a:prstGeom prst="line">
            <a:avLst/>
          </a:prstGeom>
          <a:ln>
            <a:solidFill>
              <a:srgbClr val="103966"/>
            </a:solidFill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611560" y="3212976"/>
            <a:ext cx="8208912" cy="0"/>
          </a:xfrm>
          <a:prstGeom prst="line">
            <a:avLst/>
          </a:prstGeom>
          <a:ln>
            <a:solidFill>
              <a:srgbClr val="103966"/>
            </a:solidFill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656792" y="5445224"/>
            <a:ext cx="4026296" cy="0"/>
          </a:xfrm>
          <a:prstGeom prst="line">
            <a:avLst/>
          </a:prstGeom>
          <a:ln>
            <a:solidFill>
              <a:srgbClr val="103966"/>
            </a:solidFill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7389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rgbClr val="103966"/>
                </a:solidFill>
                <a:latin typeface="Arial Narrow" pitchFamily="34" charset="0"/>
              </a:rPr>
              <a:t>Форма</a:t>
            </a:r>
            <a:r>
              <a:rPr lang="en-US" sz="2000" dirty="0">
                <a:solidFill>
                  <a:srgbClr val="103966"/>
                </a:solidFill>
                <a:latin typeface="Arial Narrow" pitchFamily="34" charset="0"/>
              </a:rPr>
              <a:t> </a:t>
            </a:r>
            <a:r>
              <a:rPr lang="ru-RU" sz="2000" dirty="0" smtClean="0">
                <a:solidFill>
                  <a:srgbClr val="103966"/>
                </a:solidFill>
                <a:latin typeface="Arial Narrow" pitchFamily="34" charset="0"/>
              </a:rPr>
              <a:t>Плана проведения правового просвещения в сфере противодействия коррупции государственных гражданских служащих департамента специальных мероприятий Ямало-Ненецкого автономного округа</a:t>
            </a:r>
            <a:r>
              <a:rPr lang="en-US" sz="2000" dirty="0" smtClean="0">
                <a:solidFill>
                  <a:srgbClr val="103966"/>
                </a:solidFill>
                <a:latin typeface="Arial Narrow" pitchFamily="34" charset="0"/>
              </a:rPr>
              <a:t> </a:t>
            </a:r>
            <a:r>
              <a:rPr lang="ru-RU" sz="2000" dirty="0" smtClean="0">
                <a:solidFill>
                  <a:srgbClr val="103966"/>
                </a:solidFill>
                <a:latin typeface="Arial Narrow" pitchFamily="34" charset="0"/>
              </a:rPr>
              <a:t>на 2016 год</a:t>
            </a:r>
            <a:endParaRPr lang="ru-RU" sz="2000" dirty="0">
              <a:solidFill>
                <a:srgbClr val="103966"/>
              </a:solidFill>
              <a:latin typeface="Arial Narrow" pitchFamily="34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7811344"/>
              </p:ext>
            </p:extLst>
          </p:nvPr>
        </p:nvGraphicFramePr>
        <p:xfrm>
          <a:off x="457200" y="1845195"/>
          <a:ext cx="8229601" cy="3742607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298376"/>
                <a:gridCol w="2596633"/>
                <a:gridCol w="1012801"/>
                <a:gridCol w="1012801"/>
                <a:gridCol w="742688"/>
                <a:gridCol w="877983"/>
                <a:gridCol w="1688319"/>
              </a:tblGrid>
              <a:tr h="113397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№ п</a:t>
                      </a:r>
                      <a:r>
                        <a:rPr lang="en-US" sz="900" dirty="0">
                          <a:effectLst/>
                        </a:rPr>
                        <a:t>/</a:t>
                      </a:r>
                      <a:r>
                        <a:rPr lang="ru-RU" sz="900" dirty="0">
                          <a:effectLst/>
                        </a:rPr>
                        <a:t>п</a:t>
                      </a:r>
                      <a:endParaRPr lang="ru-RU" sz="9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756" marR="56756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Тема занятий</a:t>
                      </a:r>
                      <a:endParaRPr lang="ru-RU" sz="9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756" marR="56756" marT="0" marB="0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Вопросы рассмотрения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756" marR="5675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Дата запланированных мероприятий и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исполнитель</a:t>
                      </a:r>
                      <a:endParaRPr lang="ru-RU" sz="9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756" marR="56756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Запланированные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мероприятия</a:t>
                      </a:r>
                      <a:endParaRPr lang="ru-RU" sz="9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756" marR="56756" marT="0" marB="0"/>
                </a:tc>
              </a:tr>
              <a:tr h="5669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aseline="0" dirty="0">
                          <a:solidFill>
                            <a:schemeClr val="bg1"/>
                          </a:solidFill>
                          <a:effectLst/>
                        </a:rPr>
                        <a:t>основные понятия</a:t>
                      </a:r>
                      <a:endParaRPr lang="ru-RU" sz="900" baseline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756" marR="56756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aseline="0" dirty="0">
                          <a:solidFill>
                            <a:schemeClr val="bg1"/>
                          </a:solidFill>
                          <a:effectLst/>
                        </a:rPr>
                        <a:t>рекомендации антикоррупционного поведения</a:t>
                      </a:r>
                      <a:endParaRPr lang="ru-RU" sz="900" baseline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756" marR="56756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aseline="0" dirty="0">
                          <a:solidFill>
                            <a:schemeClr val="bg1"/>
                          </a:solidFill>
                          <a:effectLst/>
                        </a:rPr>
                        <a:t>рассмотрение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aseline="0" dirty="0">
                          <a:solidFill>
                            <a:schemeClr val="bg1"/>
                          </a:solidFill>
                          <a:effectLst/>
                        </a:rPr>
                        <a:t>утвержденной формы</a:t>
                      </a:r>
                      <a:endParaRPr lang="ru-RU" sz="900" baseline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756" marR="56756" marT="0" marB="0">
                    <a:solidFill>
                      <a:schemeClr val="accent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196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1.</a:t>
                      </a:r>
                      <a:endParaRPr lang="ru-RU" sz="105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756" marR="5675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Запреты, связанные с прохождением гражданской службы установленные пунктом 6 статьи 17 Федерального закона от 27.07.2004 г. № 79-ФЗ «О государственной гражданской службе Российской Федерации», а так же Постановление Губернатора Ямало-Ненецкого автономного округа от 12.11.2015г. № 184-ПГ (ред. от 03.06.2016) «Об утверждении положения о сообщении лицами, замещающими государственные должности Ямало-Ненецкого автономного округа, государственными гражданскими служащими Ямало-Ненецкого автономного округа о получении подарка в связи с протокольными мероприятиями, служебными командировками и другими официальными мероприятиями, участие в которых связанно с исполнением ими должностных обязанностей, сдаче и оценке подарка, реализации (выкупе) и зачислении средств, вырученных от его реализации.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756" marR="56756" marT="0" marB="0"/>
                </a:tc>
                <a:tc>
                  <a:txBody>
                    <a:bodyPr/>
                    <a:lstStyle/>
                    <a:p>
                      <a:r>
                        <a:rPr lang="ru-RU" sz="900" dirty="0">
                          <a:effectLst/>
                        </a:rPr>
                        <a:t>- подарок, полученный в связи с служебными мероприятиями, служебными командировками и другими официальными мероприятиями;</a:t>
                      </a:r>
                    </a:p>
                    <a:p>
                      <a:r>
                        <a:rPr lang="ru-RU" sz="900" dirty="0">
                          <a:effectLst/>
                        </a:rPr>
                        <a:t>- подарок, полученный в связи с должностным положением или в связи с исполнением служебных обязанностей;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756" marR="56756" marT="0" marB="0"/>
                </a:tc>
                <a:tc>
                  <a:txBody>
                    <a:bodyPr/>
                    <a:lstStyle/>
                    <a:p>
                      <a:r>
                        <a:rPr lang="ru-RU" sz="900" dirty="0">
                          <a:effectLst/>
                        </a:rPr>
                        <a:t>о действиях государственных и гражданских служащих в случае получения подарка в связи с должностным положением или в связи с исполнением должностных обязанностей.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756" marR="5675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да</a:t>
                      </a:r>
                      <a:endParaRPr lang="ru-RU" sz="9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6756" marR="5675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I </a:t>
                      </a:r>
                      <a:r>
                        <a:rPr lang="ru-RU" sz="900" dirty="0">
                          <a:effectLst/>
                        </a:rPr>
                        <a:t>квартал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2016 года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Кузнецов И.В.</a:t>
                      </a:r>
                      <a:endParaRPr lang="ru-RU" sz="9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756" marR="5675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1.Разработка методических материалов по заданной тематике;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2.Проведение консультативной работы;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3.Разработка контрольного тестирования по заданной тематике;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4.Проведение контрольного тестирования;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5.Проведение повторной консультативной работы по вопросам, вызвавшим затруднение (работа над ошибками);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6.Проведение анализа эффективности консультативной работы.</a:t>
                      </a:r>
                      <a:endParaRPr lang="ru-RU" sz="9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756" marR="56756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9365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Результаты внедрения и применение практики</a:t>
            </a:r>
            <a:endParaRPr lang="ru-RU" sz="3600" dirty="0">
              <a:solidFill>
                <a:schemeClr val="accent2">
                  <a:lumMod val="75000"/>
                </a:schemeClr>
              </a:solidFill>
              <a:latin typeface="Arial Narrow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42108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rgbClr val="103966"/>
                </a:solidFill>
                <a:latin typeface="Arial Narrow" pitchFamily="34" charset="0"/>
              </a:rPr>
              <a:t>	</a:t>
            </a:r>
            <a:r>
              <a:rPr lang="ru-RU" sz="2600" dirty="0" smtClean="0">
                <a:solidFill>
                  <a:srgbClr val="103966"/>
                </a:solidFill>
                <a:latin typeface="Arial Narrow" pitchFamily="34" charset="0"/>
              </a:rPr>
              <a:t>В настоящее время в департаменте специальных мероприятий Ямало-Ненецкого автономного округа успешно внедрен «План правового просвещения</a:t>
            </a:r>
            <a:r>
              <a:rPr lang="ru-RU" sz="2600" dirty="0">
                <a:solidFill>
                  <a:srgbClr val="103966"/>
                </a:solidFill>
                <a:latin typeface="Arial Narrow" pitchFamily="34" charset="0"/>
              </a:rPr>
              <a:t> </a:t>
            </a:r>
            <a:r>
              <a:rPr lang="ru-RU" sz="2600" dirty="0" smtClean="0">
                <a:solidFill>
                  <a:srgbClr val="103966"/>
                </a:solidFill>
                <a:latin typeface="Arial Narrow" pitchFamily="34" charset="0"/>
              </a:rPr>
              <a:t>в </a:t>
            </a:r>
            <a:r>
              <a:rPr lang="ru-RU" sz="2600" dirty="0">
                <a:solidFill>
                  <a:srgbClr val="103966"/>
                </a:solidFill>
                <a:latin typeface="Arial Narrow" pitchFamily="34" charset="0"/>
              </a:rPr>
              <a:t>сфере противодействия </a:t>
            </a:r>
            <a:r>
              <a:rPr lang="ru-RU" sz="2600" dirty="0" smtClean="0">
                <a:solidFill>
                  <a:srgbClr val="103966"/>
                </a:solidFill>
                <a:latin typeface="Arial Narrow" pitchFamily="34" charset="0"/>
              </a:rPr>
              <a:t>коррупции» все государственные гражданские служащие департамента на регулярной основе один раз в квартал проходят контрольное тестирование с применением «системы тестирования </a:t>
            </a:r>
            <a:r>
              <a:rPr lang="en-US" sz="2600" dirty="0" smtClean="0">
                <a:solidFill>
                  <a:srgbClr val="103966"/>
                </a:solidFill>
                <a:latin typeface="Arial Narrow" pitchFamily="34" charset="0"/>
              </a:rPr>
              <a:t>INDIGO</a:t>
            </a:r>
            <a:r>
              <a:rPr lang="ru-RU" sz="2600" dirty="0" smtClean="0">
                <a:solidFill>
                  <a:srgbClr val="103966"/>
                </a:solidFill>
                <a:latin typeface="Arial Narrow" pitchFamily="34" charset="0"/>
              </a:rPr>
              <a:t>», для выявления уровня знаний по заданной тематике, и последующей работы над ошибками, что позволяет с помощью системного подхода повысить эффективность консультативной работы и объединить в единую практику обособленные методы профилактики коррупционных правонарушений.</a:t>
            </a:r>
          </a:p>
        </p:txBody>
      </p:sp>
    </p:spTree>
    <p:extLst>
      <p:ext uri="{BB962C8B-B14F-4D97-AF65-F5344CB8AC3E}">
        <p14:creationId xmlns:p14="http://schemas.microsoft.com/office/powerpoint/2010/main" val="3148138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1209</TotalTime>
  <Words>590</Words>
  <Application>Microsoft Office PowerPoint</Application>
  <PresentationFormat>Экран (4:3)</PresentationFormat>
  <Paragraphs>113</Paragraphs>
  <Slides>10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PowerPoint</vt:lpstr>
      <vt:lpstr>Презентация PowerPoint</vt:lpstr>
      <vt:lpstr>Разработанный план позволяет объединить в единую практику (единый комплекс):</vt:lpstr>
      <vt:lpstr>Презентация PowerPoint</vt:lpstr>
      <vt:lpstr>Контрольное тестирование</vt:lpstr>
      <vt:lpstr>Функциональные возможности «системы тестирования INDIGO»</vt:lpstr>
      <vt:lpstr>План включает в себя следующие заголовки:</vt:lpstr>
      <vt:lpstr>Форма Плана проведения правового просвещения в сфере противодействия коррупции государственных гражданских служащих департамента специальных мероприятий Ямало-Ненецкого автономного округа на 2016 год</vt:lpstr>
      <vt:lpstr>Результаты внедрения и применение практики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Кузнецов</dc:creator>
  <cp:lastModifiedBy>Kuznetsov</cp:lastModifiedBy>
  <cp:revision>37</cp:revision>
  <dcterms:created xsi:type="dcterms:W3CDTF">2016-08-22T11:15:14Z</dcterms:created>
  <dcterms:modified xsi:type="dcterms:W3CDTF">2016-10-03T04:43:09Z</dcterms:modified>
</cp:coreProperties>
</file>