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657" r:id="rId2"/>
    <p:sldMasterId id="2147483651" r:id="rId3"/>
    <p:sldMasterId id="2147483722" r:id="rId4"/>
    <p:sldMasterId id="2147483654" r:id="rId5"/>
  </p:sldMasterIdLst>
  <p:notesMasterIdLst>
    <p:notesMasterId r:id="rId26"/>
  </p:notesMasterIdLst>
  <p:handoutMasterIdLst>
    <p:handoutMasterId r:id="rId27"/>
  </p:handoutMasterIdLst>
  <p:sldIdLst>
    <p:sldId id="517" r:id="rId6"/>
    <p:sldId id="437" r:id="rId7"/>
    <p:sldId id="536" r:id="rId8"/>
    <p:sldId id="520" r:id="rId9"/>
    <p:sldId id="522" r:id="rId10"/>
    <p:sldId id="523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531" r:id="rId19"/>
    <p:sldId id="532" r:id="rId20"/>
    <p:sldId id="534" r:id="rId21"/>
    <p:sldId id="533" r:id="rId22"/>
    <p:sldId id="537" r:id="rId23"/>
    <p:sldId id="521" r:id="rId24"/>
    <p:sldId id="53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6D2"/>
    <a:srgbClr val="1E88E5"/>
    <a:srgbClr val="26A69A"/>
    <a:srgbClr val="00897B"/>
    <a:srgbClr val="009688"/>
    <a:srgbClr val="00666B"/>
    <a:srgbClr val="00695C"/>
    <a:srgbClr val="004D40"/>
    <a:srgbClr val="42A5F5"/>
    <a:srgbClr val="4DB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6864" autoAdjust="0"/>
  </p:normalViewPr>
  <p:slideViewPr>
    <p:cSldViewPr snapToGrid="0" showGuides="1">
      <p:cViewPr>
        <p:scale>
          <a:sx n="75" d="100"/>
          <a:sy n="75" d="100"/>
        </p:scale>
        <p:origin x="-246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49584"/>
    </p:cViewPr>
  </p:sorterViewPr>
  <p:notesViewPr>
    <p:cSldViewPr snapToGrid="0">
      <p:cViewPr varScale="1">
        <p:scale>
          <a:sx n="81" d="100"/>
          <a:sy n="81" d="100"/>
        </p:scale>
        <p:origin x="-195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CED97-53B9-4368-9433-FDB3833E8400}" type="datetimeFigureOut">
              <a:rPr lang="ru-RU" smtClean="0"/>
              <a:t>13.10.2016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FC9CF-B8CB-4A32-BDB3-4CA5F2FD34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408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E2D55-D778-AF4A-8B1C-E3ACFFEFA0CD}" type="datetimeFigureOut">
              <a:rPr lang="en-US" smtClean="0"/>
              <a:t>10/13/2016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03B6-F4CD-DE49-AB30-479371E855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8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4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486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de-DE" dirty="0" err="1" smtClean="0"/>
              <a:t>Subtitle</a:t>
            </a:r>
            <a:r>
              <a:rPr lang="de-DE" dirty="0" smtClean="0"/>
              <a:t> Goes </a:t>
            </a:r>
            <a:r>
              <a:rPr lang="de-DE" dirty="0" err="1" smtClean="0"/>
              <a:t>Here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8807" y="6225718"/>
            <a:ext cx="55470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20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8807" y="6225718"/>
            <a:ext cx="55470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20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(Lef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de-DE" dirty="0" err="1" smtClean="0"/>
              <a:t>Subtitle</a:t>
            </a:r>
            <a:r>
              <a:rPr lang="de-DE" dirty="0" smtClean="0"/>
              <a:t> Goes </a:t>
            </a:r>
            <a:r>
              <a:rPr lang="de-DE" dirty="0" err="1" smtClean="0"/>
              <a:t>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953" y="6225718"/>
            <a:ext cx="55470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07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(Cente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948225"/>
            <a:ext cx="11230421" cy="431020"/>
          </a:xfrm>
          <a:prstGeom prst="rect">
            <a:avLst/>
          </a:prstGeom>
        </p:spPr>
        <p:txBody>
          <a:bodyPr/>
          <a:lstStyle>
            <a:lvl1pPr algn="ctr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6941" y="610087"/>
            <a:ext cx="11230421" cy="33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accent3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de-DE" dirty="0" smtClean="0"/>
              <a:t>Mini </a:t>
            </a:r>
            <a:r>
              <a:rPr lang="de-DE" dirty="0" err="1" smtClean="0"/>
              <a:t>Subtitle</a:t>
            </a:r>
            <a:r>
              <a:rPr lang="de-DE" dirty="0" smtClean="0"/>
              <a:t> Goes </a:t>
            </a:r>
            <a:r>
              <a:rPr lang="de-DE" dirty="0" err="1" smtClean="0"/>
              <a:t>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953" y="6225718"/>
            <a:ext cx="55470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30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Slide Nr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8807" y="6225718"/>
            <a:ext cx="55470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Slide Nr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8807" y="6225718"/>
            <a:ext cx="55470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64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de-DE" dirty="0" err="1" smtClean="0"/>
              <a:t>Subtitle</a:t>
            </a:r>
            <a:r>
              <a:rPr lang="de-DE" dirty="0" smtClean="0"/>
              <a:t> Goes </a:t>
            </a:r>
            <a:r>
              <a:rPr lang="de-DE" dirty="0" err="1" smtClean="0"/>
              <a:t>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8" y="1346518"/>
            <a:ext cx="725296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950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573317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26941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OUR</a:t>
            </a:r>
            <a:r>
              <a:rPr lang="en-US" sz="1000" spc="160" baseline="0" dirty="0" smtClean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 COMPANY</a:t>
            </a:r>
            <a:endParaRPr lang="en-US" sz="1000" spc="160" dirty="0">
              <a:solidFill>
                <a:schemeClr val="bg1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6941" y="1602414"/>
            <a:ext cx="184328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604393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ABOUT</a:t>
            </a:r>
            <a:r>
              <a:rPr lang="en-US" sz="1000" spc="16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 US</a:t>
            </a:r>
            <a:endParaRPr lang="en-US" sz="1000" spc="16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83588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INFOGRAPHICS</a:t>
            </a:r>
            <a:endParaRPr lang="en-US" sz="1000" spc="16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562782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CONTACT</a:t>
            </a:r>
            <a:endParaRPr lang="en-US" sz="1000" spc="16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8" y="1346518"/>
            <a:ext cx="725296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573317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26941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OUR COMPANY</a:t>
            </a:r>
            <a:endParaRPr lang="en-US" sz="1000" spc="16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604393" y="1602414"/>
            <a:ext cx="184328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604393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ABOUT</a:t>
            </a:r>
            <a:r>
              <a:rPr lang="en-US" sz="1000" spc="160" baseline="0" dirty="0" smtClean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 US</a:t>
            </a:r>
            <a:endParaRPr lang="en-US" sz="1000" spc="160" dirty="0">
              <a:solidFill>
                <a:schemeClr val="bg1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83588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16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INFOGRAPHICS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562782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CONTACT</a:t>
            </a:r>
            <a:endParaRPr lang="en-US" sz="1000" spc="16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8" y="1346518"/>
            <a:ext cx="725296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6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573317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26941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OUR COMPANY</a:t>
            </a:r>
            <a:endParaRPr lang="en-US" sz="1000" spc="16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83588" y="1602414"/>
            <a:ext cx="184328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604393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ABOUT</a:t>
            </a:r>
            <a:r>
              <a:rPr lang="en-US" sz="1000" spc="16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 US</a:t>
            </a:r>
            <a:endParaRPr lang="en-US" sz="1000" spc="16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83588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INFOGRAPHICS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562782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CONTACT</a:t>
            </a:r>
            <a:endParaRPr lang="en-US" sz="1000" spc="16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8" y="1346518"/>
            <a:ext cx="725296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7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941" y="573317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526941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OUR COMPANY</a:t>
            </a:r>
            <a:endParaRPr lang="en-US" sz="1000" spc="16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562782" y="1602414"/>
            <a:ext cx="184328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604393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ABOUT</a:t>
            </a:r>
            <a:r>
              <a:rPr lang="en-US" sz="1000" spc="16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 US</a:t>
            </a:r>
            <a:endParaRPr lang="en-US" sz="1000" spc="16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83588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oto Sans" charset="0"/>
                <a:ea typeface="Noto Sans" charset="0"/>
                <a:cs typeface="Noto Sans" charset="0"/>
              </a:rPr>
              <a:t>INFOGRAPHICS</a:t>
            </a:r>
            <a:endParaRPr lang="en-US" sz="1000" spc="160" dirty="0">
              <a:solidFill>
                <a:schemeClr val="accent3">
                  <a:lumMod val="60000"/>
                  <a:lumOff val="40000"/>
                </a:schemeClr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562782" y="1232607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60" dirty="0" smtClean="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rPr>
              <a:t>CONTACT</a:t>
            </a:r>
            <a:endParaRPr lang="en-US" sz="1000" spc="160" dirty="0">
              <a:solidFill>
                <a:schemeClr val="bg1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8" y="1346518"/>
            <a:ext cx="725296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6941" y="561622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6941" y="1041107"/>
            <a:ext cx="11230421" cy="3381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de-DE" dirty="0" err="1" smtClean="0"/>
              <a:t>Subtitle</a:t>
            </a:r>
            <a:r>
              <a:rPr lang="de-DE" dirty="0" smtClean="0"/>
              <a:t> Goes </a:t>
            </a:r>
            <a:r>
              <a:rPr lang="de-DE" dirty="0" err="1" smtClean="0"/>
              <a:t>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8807" y="6225718"/>
            <a:ext cx="55470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24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8807" y="6225718"/>
            <a:ext cx="55470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0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7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374696"/>
          </a:xfrm>
          <a:prstGeom prst="rect">
            <a:avLst/>
          </a:prstGeom>
          <a:solidFill>
            <a:srgbClr val="007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74695"/>
            <a:ext cx="12192000" cy="1201231"/>
          </a:xfrm>
          <a:prstGeom prst="rect">
            <a:avLst/>
          </a:prstGeom>
          <a:solidFill>
            <a:srgbClr val="00968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10957719" y="1205133"/>
            <a:ext cx="647894" cy="647894"/>
          </a:xfrm>
          <a:prstGeom prst="ellipse">
            <a:avLst/>
          </a:prstGeom>
          <a:solidFill>
            <a:srgbClr val="448AFF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8" y="1346518"/>
            <a:ext cx="725296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725" r:id="rId3"/>
    <p:sldLayoutId id="2147483726" r:id="rId4"/>
    <p:sldLayoutId id="214748372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374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26840" y="56543"/>
            <a:ext cx="5080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smtClean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Your</a:t>
            </a:r>
            <a:r>
              <a:rPr lang="en-US" sz="1100" b="0" i="0" baseline="0" dirty="0" smtClean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 Company Slogan Here and some Business Information</a:t>
            </a:r>
            <a:endParaRPr lang="en-US" sz="1100" b="0" i="0" dirty="0">
              <a:solidFill>
                <a:schemeClr val="tx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24940" y="56543"/>
            <a:ext cx="5080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E-Mail: me@materialdesigntemplate</a:t>
            </a:r>
            <a:r>
              <a:rPr lang="en-US" sz="1100" b="0" i="0" baseline="0" dirty="0" smtClean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rPr>
              <a:t> l Phone: +49 89 1726182</a:t>
            </a:r>
            <a:endParaRPr lang="en-US" sz="1100" b="0" i="0" dirty="0">
              <a:solidFill>
                <a:schemeClr val="tx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8807" y="6225718"/>
            <a:ext cx="55470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889441" y="709160"/>
            <a:ext cx="624684" cy="566964"/>
            <a:chOff x="1585912" y="819150"/>
            <a:chExt cx="5143500" cy="4668265"/>
          </a:xfrm>
        </p:grpSpPr>
        <p:sp>
          <p:nvSpPr>
            <p:cNvPr id="13" name="Diamond 12"/>
            <p:cNvSpPr/>
            <p:nvPr/>
          </p:nvSpPr>
          <p:spPr>
            <a:xfrm>
              <a:off x="1585912" y="2687065"/>
              <a:ext cx="5143500" cy="280035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43137" y="2687065"/>
              <a:ext cx="3829050" cy="2084704"/>
            </a:xfrm>
            <a:custGeom>
              <a:avLst/>
              <a:gdLst>
                <a:gd name="connsiteX0" fmla="*/ 1884609 w 3769219"/>
                <a:gd name="connsiteY0" fmla="*/ 0 h 2052130"/>
                <a:gd name="connsiteX1" fmla="*/ 3769219 w 3769219"/>
                <a:gd name="connsiteY1" fmla="*/ 1026065 h 2052130"/>
                <a:gd name="connsiteX2" fmla="*/ 1884609 w 3769219"/>
                <a:gd name="connsiteY2" fmla="*/ 2052130 h 2052130"/>
                <a:gd name="connsiteX3" fmla="*/ 0 w 3769219"/>
                <a:gd name="connsiteY3" fmla="*/ 1026065 h 20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9219" h="2052130">
                  <a:moveTo>
                    <a:pt x="1884609" y="0"/>
                  </a:moveTo>
                  <a:lnTo>
                    <a:pt x="3769219" y="1026065"/>
                  </a:lnTo>
                  <a:lnTo>
                    <a:pt x="1884609" y="2052130"/>
                  </a:lnTo>
                  <a:lnTo>
                    <a:pt x="0" y="10260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585912" y="1753108"/>
              <a:ext cx="5143500" cy="280035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43137" y="1753108"/>
              <a:ext cx="3829050" cy="2084704"/>
            </a:xfrm>
            <a:custGeom>
              <a:avLst/>
              <a:gdLst>
                <a:gd name="connsiteX0" fmla="*/ 1884609 w 3769219"/>
                <a:gd name="connsiteY0" fmla="*/ 0 h 2052130"/>
                <a:gd name="connsiteX1" fmla="*/ 3769219 w 3769219"/>
                <a:gd name="connsiteY1" fmla="*/ 1026065 h 2052130"/>
                <a:gd name="connsiteX2" fmla="*/ 1884609 w 3769219"/>
                <a:gd name="connsiteY2" fmla="*/ 2052130 h 2052130"/>
                <a:gd name="connsiteX3" fmla="*/ 0 w 3769219"/>
                <a:gd name="connsiteY3" fmla="*/ 1026065 h 20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9219" h="2052130">
                  <a:moveTo>
                    <a:pt x="1884609" y="0"/>
                  </a:moveTo>
                  <a:lnTo>
                    <a:pt x="3769219" y="1026065"/>
                  </a:lnTo>
                  <a:lnTo>
                    <a:pt x="1884609" y="2052130"/>
                  </a:lnTo>
                  <a:lnTo>
                    <a:pt x="0" y="10260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Diamond 19"/>
            <p:cNvSpPr/>
            <p:nvPr/>
          </p:nvSpPr>
          <p:spPr>
            <a:xfrm>
              <a:off x="1585912" y="819150"/>
              <a:ext cx="5143500" cy="280035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213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3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3746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26840" y="56543"/>
            <a:ext cx="5080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Your</a:t>
            </a:r>
            <a:r>
              <a:rPr lang="en-US" sz="1100" b="0" i="0" baseline="0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 Company Slogan Here and some Business Information</a:t>
            </a:r>
            <a:endParaRPr lang="en-US" sz="1100" b="0" i="0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24940" y="56543"/>
            <a:ext cx="5080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E-Mail: me@materialdesigntemplate</a:t>
            </a:r>
            <a:r>
              <a:rPr lang="en-US" sz="1100" b="0" i="0" baseline="0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 l Phone: +49 89 1726182</a:t>
            </a:r>
            <a:endParaRPr lang="en-US" sz="1100" b="0" i="0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8807" y="6225718"/>
            <a:ext cx="55470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889441" y="709160"/>
            <a:ext cx="624684" cy="566964"/>
            <a:chOff x="1585912" y="819150"/>
            <a:chExt cx="5143500" cy="4668265"/>
          </a:xfrm>
        </p:grpSpPr>
        <p:sp>
          <p:nvSpPr>
            <p:cNvPr id="13" name="Diamond 12"/>
            <p:cNvSpPr/>
            <p:nvPr/>
          </p:nvSpPr>
          <p:spPr>
            <a:xfrm>
              <a:off x="1585912" y="2687065"/>
              <a:ext cx="5143500" cy="280035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43137" y="2687065"/>
              <a:ext cx="3829050" cy="2084704"/>
            </a:xfrm>
            <a:custGeom>
              <a:avLst/>
              <a:gdLst>
                <a:gd name="connsiteX0" fmla="*/ 1884609 w 3769219"/>
                <a:gd name="connsiteY0" fmla="*/ 0 h 2052130"/>
                <a:gd name="connsiteX1" fmla="*/ 3769219 w 3769219"/>
                <a:gd name="connsiteY1" fmla="*/ 1026065 h 2052130"/>
                <a:gd name="connsiteX2" fmla="*/ 1884609 w 3769219"/>
                <a:gd name="connsiteY2" fmla="*/ 2052130 h 2052130"/>
                <a:gd name="connsiteX3" fmla="*/ 0 w 3769219"/>
                <a:gd name="connsiteY3" fmla="*/ 1026065 h 20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9219" h="2052130">
                  <a:moveTo>
                    <a:pt x="1884609" y="0"/>
                  </a:moveTo>
                  <a:lnTo>
                    <a:pt x="3769219" y="1026065"/>
                  </a:lnTo>
                  <a:lnTo>
                    <a:pt x="1884609" y="2052130"/>
                  </a:lnTo>
                  <a:lnTo>
                    <a:pt x="0" y="102606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Diamond 14"/>
            <p:cNvSpPr/>
            <p:nvPr/>
          </p:nvSpPr>
          <p:spPr>
            <a:xfrm>
              <a:off x="1585912" y="1753108"/>
              <a:ext cx="5143500" cy="280035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43137" y="1753108"/>
              <a:ext cx="3829050" cy="2084704"/>
            </a:xfrm>
            <a:custGeom>
              <a:avLst/>
              <a:gdLst>
                <a:gd name="connsiteX0" fmla="*/ 1884609 w 3769219"/>
                <a:gd name="connsiteY0" fmla="*/ 0 h 2052130"/>
                <a:gd name="connsiteX1" fmla="*/ 3769219 w 3769219"/>
                <a:gd name="connsiteY1" fmla="*/ 1026065 h 2052130"/>
                <a:gd name="connsiteX2" fmla="*/ 1884609 w 3769219"/>
                <a:gd name="connsiteY2" fmla="*/ 2052130 h 2052130"/>
                <a:gd name="connsiteX3" fmla="*/ 0 w 3769219"/>
                <a:gd name="connsiteY3" fmla="*/ 1026065 h 20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69219" h="2052130">
                  <a:moveTo>
                    <a:pt x="1884609" y="0"/>
                  </a:moveTo>
                  <a:lnTo>
                    <a:pt x="3769219" y="1026065"/>
                  </a:lnTo>
                  <a:lnTo>
                    <a:pt x="1884609" y="2052130"/>
                  </a:lnTo>
                  <a:lnTo>
                    <a:pt x="0" y="10260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Diamond 18"/>
            <p:cNvSpPr/>
            <p:nvPr/>
          </p:nvSpPr>
          <p:spPr>
            <a:xfrm>
              <a:off x="1585912" y="819150"/>
              <a:ext cx="5143500" cy="280035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254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841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"/>
            <a:ext cx="12192000" cy="541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56953" y="6225718"/>
            <a:ext cx="55470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6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24" r:id="rId2"/>
    <p:sldLayoutId id="214748373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09472" y="3114777"/>
            <a:ext cx="9875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latin typeface="Roboto Light" charset="0"/>
                <a:ea typeface="Roboto Light" charset="0"/>
                <a:cs typeface="Roboto Light" charset="0"/>
              </a:rPr>
              <a:t>Автоматизированная система кадрового учета гражданских служащих (граждан) Республики Коми</a:t>
            </a:r>
            <a:endParaRPr lang="en-US" sz="3000" dirty="0" smtClean="0">
              <a:latin typeface="Roboto Light" charset="0"/>
              <a:ea typeface="Roboto Light" charset="0"/>
              <a:cs typeface="Roboto Light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458659" y="1285973"/>
            <a:ext cx="7575044" cy="1828804"/>
            <a:chOff x="2458659" y="1285973"/>
            <a:chExt cx="7575044" cy="182880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659" y="1285973"/>
              <a:ext cx="3962408" cy="1828804"/>
            </a:xfrm>
            <a:prstGeom prst="rect">
              <a:avLst/>
            </a:prstGeom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>
              <a:off x="6093841" y="1781270"/>
              <a:ext cx="0" cy="9809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36482" y="1671595"/>
              <a:ext cx="389722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Roboto Condensed" panose="02000000000000000000" pitchFamily="2" charset="0"/>
                  <a:ea typeface="Roboto Condensed" panose="02000000000000000000" pitchFamily="2" charset="0"/>
                </a:rPr>
                <a:t>Управление государственной</a:t>
              </a:r>
            </a:p>
            <a:p>
              <a:r>
                <a:rPr lang="ru-RU" sz="2400" dirty="0" smtClean="0">
                  <a:latin typeface="Roboto Condensed" panose="02000000000000000000" pitchFamily="2" charset="0"/>
                  <a:ea typeface="Roboto Condensed" panose="02000000000000000000" pitchFamily="2" charset="0"/>
                </a:rPr>
                <a:t>гражданской службы</a:t>
              </a:r>
            </a:p>
            <a:p>
              <a:r>
                <a:rPr lang="ru-RU" sz="2400" dirty="0" smtClean="0">
                  <a:latin typeface="Roboto Condensed" panose="02000000000000000000" pitchFamily="2" charset="0"/>
                  <a:ea typeface="Roboto Condensed" panose="02000000000000000000" pitchFamily="2" charset="0"/>
                </a:rPr>
                <a:t>Республики Коми</a:t>
              </a:r>
              <a:endParaRPr lang="ru-RU" sz="2400" dirty="0"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4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8" t="14844" r="28438" b="6511"/>
          <a:stretch/>
        </p:blipFill>
        <p:spPr bwMode="auto">
          <a:xfrm>
            <a:off x="1027821" y="3238500"/>
            <a:ext cx="1902601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3" r="20104" b="39879"/>
          <a:stretch/>
        </p:blipFill>
        <p:spPr bwMode="auto">
          <a:xfrm>
            <a:off x="7070475" y="3835400"/>
            <a:ext cx="4102100" cy="189715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Конкурсы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t="17839" r="51042" b="7031"/>
          <a:stretch/>
        </p:blipFill>
        <p:spPr bwMode="auto">
          <a:xfrm>
            <a:off x="2178003" y="3650734"/>
            <a:ext cx="1936638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937" y="2544970"/>
            <a:ext cx="3047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Приказ о конкурсе</a:t>
            </a:r>
          </a:p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объявления о конкурсах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Rectangle 42"/>
          <p:cNvSpPr/>
          <p:nvPr/>
        </p:nvSpPr>
        <p:spPr>
          <a:xfrm>
            <a:off x="693992" y="1435100"/>
            <a:ext cx="10226527" cy="850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Система позволяет вести учет </a:t>
            </a:r>
            <a:r>
              <a:rPr lang="ru-RU" sz="16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вакантных должностей на определенную дату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 и формировать объявления о конкурсах (для их последующего опубликования)</a:t>
            </a:r>
            <a:endParaRPr lang="en-US" sz="1100" dirty="0">
              <a:solidFill>
                <a:srgbClr val="1976D2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68" r="14271" b="24479"/>
          <a:stretch/>
        </p:blipFill>
        <p:spPr bwMode="auto">
          <a:xfrm>
            <a:off x="5068282" y="3238500"/>
            <a:ext cx="3801187" cy="219754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3787" y="2869168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Штатная расстановка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3609" y="346606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Отчеты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07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Аттестации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3" t="15625" r="6250" b="20739"/>
          <a:stretch/>
        </p:blipFill>
        <p:spPr bwMode="auto">
          <a:xfrm>
            <a:off x="406401" y="2673438"/>
            <a:ext cx="2144977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5653" y="2255436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Приказы о проведении и итогах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1" t="22396" r="6875" b="14843"/>
          <a:stretch/>
        </p:blipFill>
        <p:spPr bwMode="auto">
          <a:xfrm>
            <a:off x="2056151" y="2845712"/>
            <a:ext cx="2228714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79700" y="3251508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График проведения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2" t="20964" r="50833" b="10157"/>
          <a:stretch/>
        </p:blipFill>
        <p:spPr bwMode="auto">
          <a:xfrm>
            <a:off x="7952992" y="2640396"/>
            <a:ext cx="2188582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67041" y="2255436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Отзывы, анкеты, аттестационные листы 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t="25391" r="51250" b="8594"/>
          <a:stretch/>
        </p:blipFill>
        <p:spPr bwMode="auto">
          <a:xfrm>
            <a:off x="9300487" y="3177372"/>
            <a:ext cx="2090414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8" t="25017" r="21875" b="30729"/>
          <a:stretch/>
        </p:blipFill>
        <p:spPr bwMode="auto">
          <a:xfrm>
            <a:off x="2786989" y="3639736"/>
            <a:ext cx="4240352" cy="2592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42"/>
          <p:cNvSpPr/>
          <p:nvPr/>
        </p:nvSpPr>
        <p:spPr>
          <a:xfrm>
            <a:off x="406401" y="1559425"/>
            <a:ext cx="9900695" cy="497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Система позволяет осуществлять </a:t>
            </a:r>
            <a:r>
              <a:rPr lang="ru-RU" sz="1600" dirty="0" smtClean="0">
                <a:solidFill>
                  <a:srgbClr val="1976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полный цикл документационного сопровождения 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аттестации</a:t>
            </a:r>
            <a:endParaRPr lang="en-US" sz="1100" dirty="0">
              <a:solidFill>
                <a:srgbClr val="1976D2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40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Присвоение классных чинов </a:t>
            </a:r>
          </a:p>
        </p:txBody>
      </p:sp>
      <p:sp>
        <p:nvSpPr>
          <p:cNvPr id="3" name="Rectangle 42"/>
          <p:cNvSpPr/>
          <p:nvPr/>
        </p:nvSpPr>
        <p:spPr>
          <a:xfrm>
            <a:off x="8478494" y="2947769"/>
            <a:ext cx="3302196" cy="2806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Документационное сопровождение проведения квалификационных экзаменов и присвоения классных чинов полностью </a:t>
            </a:r>
            <a:r>
              <a:rPr lang="ru-RU" sz="16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автоматизировано и адаптировано в соответствии с региональным законодательством</a:t>
            </a:r>
            <a:endParaRPr lang="en-US" sz="11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19922" r="20417" b="16276"/>
          <a:stretch/>
        </p:blipFill>
        <p:spPr bwMode="auto">
          <a:xfrm>
            <a:off x="1523999" y="2959100"/>
            <a:ext cx="2209959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149" y="2301438"/>
            <a:ext cx="3491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Приказ о проведении</a:t>
            </a:r>
          </a:p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квалификационного экзамена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2486" y="1830168"/>
            <a:ext cx="341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Приказ и распоряжение</a:t>
            </a:r>
          </a:p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 присвоении классного чина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20364" r="50520" b="16259"/>
          <a:stretch/>
        </p:blipFill>
        <p:spPr bwMode="auto">
          <a:xfrm>
            <a:off x="4862683" y="2481400"/>
            <a:ext cx="2372720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5" t="21094" r="51041" b="17447"/>
          <a:stretch/>
        </p:blipFill>
        <p:spPr bwMode="auto">
          <a:xfrm>
            <a:off x="5291946" y="3578500"/>
            <a:ext cx="2327452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97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Кадровые резервы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9" t="19922" r="50729" b="13281"/>
          <a:stretch/>
        </p:blipFill>
        <p:spPr bwMode="auto">
          <a:xfrm>
            <a:off x="1190710" y="2990165"/>
            <a:ext cx="2128370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992" y="2343833"/>
            <a:ext cx="4315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Приказы и уведомления о включении</a:t>
            </a:r>
          </a:p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 исключении из кадрового резерва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20716" r="51458" b="10157"/>
          <a:stretch/>
        </p:blipFill>
        <p:spPr bwMode="auto">
          <a:xfrm>
            <a:off x="2625811" y="3404092"/>
            <a:ext cx="2072285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4844" r="12188" b="18229"/>
          <a:stretch/>
        </p:blipFill>
        <p:spPr bwMode="auto">
          <a:xfrm>
            <a:off x="6588487" y="3561392"/>
            <a:ext cx="4117617" cy="25654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13163" y="3192060"/>
            <a:ext cx="46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Выписка из сводного кадрового резерва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ectangle 42"/>
          <p:cNvSpPr/>
          <p:nvPr/>
        </p:nvSpPr>
        <p:spPr>
          <a:xfrm>
            <a:off x="5833286" y="1342398"/>
            <a:ext cx="5628020" cy="16477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Система позволяет оформлять процедуру включения и исключения из кадрового резерва, а также </a:t>
            </a:r>
            <a:r>
              <a:rPr lang="ru-RU" sz="16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автоматически формирует сводный региональный кадровый резерв 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(по определенным группам должностей)</a:t>
            </a:r>
            <a:endParaRPr lang="en-US" sz="11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83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Учет руководителей учреждений</a:t>
            </a:r>
          </a:p>
        </p:txBody>
      </p:sp>
      <p:sp>
        <p:nvSpPr>
          <p:cNvPr id="3" name="Rectangle 42"/>
          <p:cNvSpPr/>
          <p:nvPr/>
        </p:nvSpPr>
        <p:spPr>
          <a:xfrm>
            <a:off x="996718" y="3129789"/>
            <a:ext cx="3631265" cy="16038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ct val="120000"/>
              </a:lnSpc>
            </a:pPr>
            <a:r>
              <a:rPr lang="ru-RU" sz="1600" dirty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 системе ведется отдельная </a:t>
            </a:r>
            <a:r>
              <a:rPr lang="ru-RU" sz="16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rPr>
              <a:t>база руководителей государственных учреждений</a:t>
            </a:r>
            <a:r>
              <a:rPr lang="en-US" sz="16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rPr>
              <a:t>,</a:t>
            </a:r>
            <a:r>
              <a:rPr lang="ru-RU" sz="16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rPr>
              <a:t> доработанная в соответствии с </a:t>
            </a:r>
            <a:r>
              <a:rPr lang="ru-RU" sz="16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отдельной нормативной правовой базой</a:t>
            </a:r>
            <a:endParaRPr lang="en-US" sz="11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983" y="1870214"/>
            <a:ext cx="7564017" cy="46329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58459" y="2522630"/>
            <a:ext cx="5133125" cy="31980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" b="20301"/>
          <a:stretch/>
        </p:blipFill>
        <p:spPr bwMode="auto">
          <a:xfrm>
            <a:off x="5858458" y="2522630"/>
            <a:ext cx="5133125" cy="319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784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Пенсионное обеспечение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0833" r="50833" b="9765"/>
          <a:stretch/>
        </p:blipFill>
        <p:spPr bwMode="auto">
          <a:xfrm>
            <a:off x="2425865" y="3178084"/>
            <a:ext cx="2031670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1" t="16666" r="50729" b="9636"/>
          <a:stretch/>
        </p:blipFill>
        <p:spPr bwMode="auto">
          <a:xfrm>
            <a:off x="4710070" y="3178084"/>
            <a:ext cx="2120900" cy="294222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1" t="19922" r="50729" b="11588"/>
          <a:stretch/>
        </p:blipFill>
        <p:spPr bwMode="auto">
          <a:xfrm>
            <a:off x="7148470" y="3166118"/>
            <a:ext cx="2206540" cy="28800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1116" y="2519787"/>
            <a:ext cx="8094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Представления, поручения о назначении, выплате, приостановлении, возобновлении, изменении размера пенсии</a:t>
            </a:r>
          </a:p>
        </p:txBody>
      </p:sp>
      <p:sp>
        <p:nvSpPr>
          <p:cNvPr id="7" name="Rectangle 42"/>
          <p:cNvSpPr/>
          <p:nvPr/>
        </p:nvSpPr>
        <p:spPr>
          <a:xfrm>
            <a:off x="693992" y="1323427"/>
            <a:ext cx="8399208" cy="8990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система позволяет вести пенсионные дела и осуществлять </a:t>
            </a:r>
            <a:r>
              <a:rPr lang="ru-RU" sz="16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полный цикл документооборота в соответствии с пенсионным законодательством</a:t>
            </a:r>
            <a:endParaRPr lang="en-US" sz="11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84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Образование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7" t="20443" r="50832" b="15464"/>
          <a:stretch/>
        </p:blipFill>
        <p:spPr bwMode="auto">
          <a:xfrm>
            <a:off x="7912100" y="2922369"/>
            <a:ext cx="2147832" cy="29845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70915" y="2276038"/>
            <a:ext cx="363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Приказы о повышении квалификации/переподготовке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8" r="26296" b="48047"/>
          <a:stretch/>
        </p:blipFill>
        <p:spPr bwMode="auto">
          <a:xfrm>
            <a:off x="825500" y="2922369"/>
            <a:ext cx="5883112" cy="245110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51955" y="2531743"/>
            <a:ext cx="363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Отчеты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45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Статистика и аналитика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103" y="3150898"/>
            <a:ext cx="4128819" cy="359981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 b="27240"/>
          <a:stretch/>
        </p:blipFill>
        <p:spPr bwMode="auto">
          <a:xfrm>
            <a:off x="1288480" y="3355040"/>
            <a:ext cx="3755959" cy="213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2"/>
          <p:cNvSpPr/>
          <p:nvPr/>
        </p:nvSpPr>
        <p:spPr>
          <a:xfrm>
            <a:off x="804792" y="1447202"/>
            <a:ext cx="10405514" cy="14741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ct val="120000"/>
              </a:lnSpc>
            </a:pPr>
            <a:r>
              <a:rPr lang="ru-RU" sz="1600" dirty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с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истема позволяет </a:t>
            </a:r>
            <a:r>
              <a:rPr lang="ru-RU" sz="16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автоматически формировать отчеты 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содержащие статистические, аналитические и иные информационные данные по отдельным госорганам и в целом по всей системе госслужбы</a:t>
            </a:r>
          </a:p>
          <a:p>
            <a:pPr algn="ctr">
              <a:lnSpc>
                <a:spcPct val="120000"/>
              </a:lnSpc>
            </a:pPr>
            <a:endParaRPr lang="ru-RU" sz="1600" dirty="0" smtClean="0">
              <a:solidFill>
                <a:schemeClr val="tx1"/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создание новых форм отчетности занимает </a:t>
            </a:r>
            <a:r>
              <a:rPr lang="ru-RU" sz="1600" dirty="0" smtClean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не более трех рабочих дней</a:t>
            </a:r>
            <a:endParaRPr lang="en-US" sz="110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8" b="19278"/>
          <a:stretch/>
        </p:blipFill>
        <p:spPr bwMode="auto">
          <a:xfrm>
            <a:off x="7137432" y="4088568"/>
            <a:ext cx="3619468" cy="19444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37432" y="3619867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Реестр гражданских служащих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71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Интеграция систем</a:t>
            </a:r>
          </a:p>
        </p:txBody>
      </p:sp>
      <p:sp>
        <p:nvSpPr>
          <p:cNvPr id="8" name="Block Arc 54"/>
          <p:cNvSpPr/>
          <p:nvPr/>
        </p:nvSpPr>
        <p:spPr>
          <a:xfrm flipV="1">
            <a:off x="2750838" y="2178918"/>
            <a:ext cx="2240876" cy="2240876"/>
          </a:xfrm>
          <a:prstGeom prst="blockArc">
            <a:avLst>
              <a:gd name="adj1" fmla="val 10800000"/>
              <a:gd name="adj2" fmla="val 39393"/>
              <a:gd name="adj3" fmla="val 999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57"/>
          <p:cNvSpPr/>
          <p:nvPr/>
        </p:nvSpPr>
        <p:spPr>
          <a:xfrm flipV="1">
            <a:off x="6788438" y="2178918"/>
            <a:ext cx="2240876" cy="2240876"/>
          </a:xfrm>
          <a:prstGeom prst="blockArc">
            <a:avLst>
              <a:gd name="adj1" fmla="val 10800000"/>
              <a:gd name="adj2" fmla="val 39393"/>
              <a:gd name="adj3" fmla="val 999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72"/>
          <p:cNvSpPr/>
          <p:nvPr/>
        </p:nvSpPr>
        <p:spPr>
          <a:xfrm rot="10800000">
            <a:off x="6788438" y="2183945"/>
            <a:ext cx="2240876" cy="1261480"/>
          </a:xfrm>
          <a:custGeom>
            <a:avLst/>
            <a:gdLst>
              <a:gd name="connsiteX0" fmla="*/ 1114019 w 2240876"/>
              <a:gd name="connsiteY0" fmla="*/ 1261462 h 1261480"/>
              <a:gd name="connsiteX1" fmla="*/ 552823 w 2240876"/>
              <a:gd name="connsiteY1" fmla="*/ 1107062 h 1261480"/>
              <a:gd name="connsiteX2" fmla="*/ 8293 w 2240876"/>
              <a:gd name="connsiteY2" fmla="*/ 277274 h 1261480"/>
              <a:gd name="connsiteX3" fmla="*/ 274 w 2240876"/>
              <a:gd name="connsiteY3" fmla="*/ 131830 h 1261480"/>
              <a:gd name="connsiteX4" fmla="*/ 0 w 2240876"/>
              <a:gd name="connsiteY4" fmla="*/ 131830 h 1261480"/>
              <a:gd name="connsiteX5" fmla="*/ 258 w 2240876"/>
              <a:gd name="connsiteY5" fmla="*/ 131531 h 1261480"/>
              <a:gd name="connsiteX6" fmla="*/ 74 w 2240876"/>
              <a:gd name="connsiteY6" fmla="*/ 128203 h 1261480"/>
              <a:gd name="connsiteX7" fmla="*/ 3089 w 2240876"/>
              <a:gd name="connsiteY7" fmla="*/ 128238 h 1261480"/>
              <a:gd name="connsiteX8" fmla="*/ 113361 w 2240876"/>
              <a:gd name="connsiteY8" fmla="*/ 0 h 1261480"/>
              <a:gd name="connsiteX9" fmla="*/ 226721 w 2240876"/>
              <a:gd name="connsiteY9" fmla="*/ 131830 h 1261480"/>
              <a:gd name="connsiteX10" fmla="*/ 224116 w 2240876"/>
              <a:gd name="connsiteY10" fmla="*/ 131830 h 1261480"/>
              <a:gd name="connsiteX11" fmla="*/ 230633 w 2240876"/>
              <a:gd name="connsiteY11" fmla="*/ 250039 h 1261480"/>
              <a:gd name="connsiteX12" fmla="*/ 666301 w 2240876"/>
              <a:gd name="connsiteY12" fmla="*/ 913935 h 1261480"/>
              <a:gd name="connsiteX13" fmla="*/ 1565690 w 2240876"/>
              <a:gd name="connsiteY13" fmla="*/ 919088 h 1261480"/>
              <a:gd name="connsiteX14" fmla="*/ 2016879 w 2240876"/>
              <a:gd name="connsiteY14" fmla="*/ 141042 h 1261480"/>
              <a:gd name="connsiteX15" fmla="*/ 2240876 w 2240876"/>
              <a:gd name="connsiteY15" fmla="*/ 141042 h 1261480"/>
              <a:gd name="connsiteX16" fmla="*/ 1676947 w 2240876"/>
              <a:gd name="connsiteY16" fmla="*/ 1113503 h 1261480"/>
              <a:gd name="connsiteX17" fmla="*/ 1114019 w 2240876"/>
              <a:gd name="connsiteY17" fmla="*/ 1261462 h 12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40876" h="1261480">
                <a:moveTo>
                  <a:pt x="1114019" y="1261462"/>
                </a:moveTo>
                <a:cubicBezTo>
                  <a:pt x="919888" y="1260350"/>
                  <a:pt x="726045" y="1208844"/>
                  <a:pt x="552823" y="1107062"/>
                </a:cubicBezTo>
                <a:cubicBezTo>
                  <a:pt x="249685" y="928944"/>
                  <a:pt x="50314" y="620719"/>
                  <a:pt x="8293" y="277274"/>
                </a:cubicBezTo>
                <a:lnTo>
                  <a:pt x="274" y="131830"/>
                </a:lnTo>
                <a:lnTo>
                  <a:pt x="0" y="131830"/>
                </a:lnTo>
                <a:lnTo>
                  <a:pt x="258" y="131531"/>
                </a:lnTo>
                <a:lnTo>
                  <a:pt x="74" y="128203"/>
                </a:lnTo>
                <a:lnTo>
                  <a:pt x="3089" y="128238"/>
                </a:lnTo>
                <a:lnTo>
                  <a:pt x="113361" y="0"/>
                </a:lnTo>
                <a:lnTo>
                  <a:pt x="226721" y="131830"/>
                </a:lnTo>
                <a:lnTo>
                  <a:pt x="224116" y="131830"/>
                </a:lnTo>
                <a:lnTo>
                  <a:pt x="230633" y="250039"/>
                </a:lnTo>
                <a:cubicBezTo>
                  <a:pt x="264254" y="524823"/>
                  <a:pt x="423765" y="771426"/>
                  <a:pt x="666301" y="913935"/>
                </a:cubicBezTo>
                <a:cubicBezTo>
                  <a:pt x="943484" y="1076803"/>
                  <a:pt x="1286659" y="1078769"/>
                  <a:pt x="1565690" y="919088"/>
                </a:cubicBezTo>
                <a:cubicBezTo>
                  <a:pt x="1844721" y="759407"/>
                  <a:pt x="2016879" y="462533"/>
                  <a:pt x="2016879" y="141042"/>
                </a:cubicBezTo>
                <a:lnTo>
                  <a:pt x="2240876" y="141042"/>
                </a:lnTo>
                <a:cubicBezTo>
                  <a:pt x="2240876" y="542865"/>
                  <a:pt x="2025701" y="913922"/>
                  <a:pt x="1676947" y="1113503"/>
                </a:cubicBezTo>
                <a:cubicBezTo>
                  <a:pt x="1502570" y="1213294"/>
                  <a:pt x="1308150" y="1262574"/>
                  <a:pt x="1114019" y="126146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280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2" name="Freeform 71"/>
          <p:cNvSpPr/>
          <p:nvPr/>
        </p:nvSpPr>
        <p:spPr>
          <a:xfrm rot="10800000" flipV="1">
            <a:off x="4769638" y="3153287"/>
            <a:ext cx="2240876" cy="1261480"/>
          </a:xfrm>
          <a:custGeom>
            <a:avLst/>
            <a:gdLst>
              <a:gd name="connsiteX0" fmla="*/ 1114019 w 2240876"/>
              <a:gd name="connsiteY0" fmla="*/ 1261462 h 1261480"/>
              <a:gd name="connsiteX1" fmla="*/ 552823 w 2240876"/>
              <a:gd name="connsiteY1" fmla="*/ 1107062 h 1261480"/>
              <a:gd name="connsiteX2" fmla="*/ 8293 w 2240876"/>
              <a:gd name="connsiteY2" fmla="*/ 277274 h 1261480"/>
              <a:gd name="connsiteX3" fmla="*/ 274 w 2240876"/>
              <a:gd name="connsiteY3" fmla="*/ 131830 h 1261480"/>
              <a:gd name="connsiteX4" fmla="*/ 0 w 2240876"/>
              <a:gd name="connsiteY4" fmla="*/ 131830 h 1261480"/>
              <a:gd name="connsiteX5" fmla="*/ 258 w 2240876"/>
              <a:gd name="connsiteY5" fmla="*/ 131531 h 1261480"/>
              <a:gd name="connsiteX6" fmla="*/ 74 w 2240876"/>
              <a:gd name="connsiteY6" fmla="*/ 128203 h 1261480"/>
              <a:gd name="connsiteX7" fmla="*/ 3089 w 2240876"/>
              <a:gd name="connsiteY7" fmla="*/ 128238 h 1261480"/>
              <a:gd name="connsiteX8" fmla="*/ 113361 w 2240876"/>
              <a:gd name="connsiteY8" fmla="*/ 0 h 1261480"/>
              <a:gd name="connsiteX9" fmla="*/ 226721 w 2240876"/>
              <a:gd name="connsiteY9" fmla="*/ 131830 h 1261480"/>
              <a:gd name="connsiteX10" fmla="*/ 224116 w 2240876"/>
              <a:gd name="connsiteY10" fmla="*/ 131830 h 1261480"/>
              <a:gd name="connsiteX11" fmla="*/ 230633 w 2240876"/>
              <a:gd name="connsiteY11" fmla="*/ 250039 h 1261480"/>
              <a:gd name="connsiteX12" fmla="*/ 666301 w 2240876"/>
              <a:gd name="connsiteY12" fmla="*/ 913935 h 1261480"/>
              <a:gd name="connsiteX13" fmla="*/ 1565690 w 2240876"/>
              <a:gd name="connsiteY13" fmla="*/ 919088 h 1261480"/>
              <a:gd name="connsiteX14" fmla="*/ 2016879 w 2240876"/>
              <a:gd name="connsiteY14" fmla="*/ 141042 h 1261480"/>
              <a:gd name="connsiteX15" fmla="*/ 2240876 w 2240876"/>
              <a:gd name="connsiteY15" fmla="*/ 141042 h 1261480"/>
              <a:gd name="connsiteX16" fmla="*/ 1676947 w 2240876"/>
              <a:gd name="connsiteY16" fmla="*/ 1113503 h 1261480"/>
              <a:gd name="connsiteX17" fmla="*/ 1114019 w 2240876"/>
              <a:gd name="connsiteY17" fmla="*/ 1261462 h 12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40876" h="1261480">
                <a:moveTo>
                  <a:pt x="1114019" y="1261462"/>
                </a:moveTo>
                <a:cubicBezTo>
                  <a:pt x="919888" y="1260350"/>
                  <a:pt x="726045" y="1208844"/>
                  <a:pt x="552823" y="1107062"/>
                </a:cubicBezTo>
                <a:cubicBezTo>
                  <a:pt x="249685" y="928944"/>
                  <a:pt x="50314" y="620719"/>
                  <a:pt x="8293" y="277274"/>
                </a:cubicBezTo>
                <a:lnTo>
                  <a:pt x="274" y="131830"/>
                </a:lnTo>
                <a:lnTo>
                  <a:pt x="0" y="131830"/>
                </a:lnTo>
                <a:lnTo>
                  <a:pt x="258" y="131531"/>
                </a:lnTo>
                <a:lnTo>
                  <a:pt x="74" y="128203"/>
                </a:lnTo>
                <a:lnTo>
                  <a:pt x="3089" y="128238"/>
                </a:lnTo>
                <a:lnTo>
                  <a:pt x="113361" y="0"/>
                </a:lnTo>
                <a:lnTo>
                  <a:pt x="226721" y="131830"/>
                </a:lnTo>
                <a:lnTo>
                  <a:pt x="224116" y="131830"/>
                </a:lnTo>
                <a:lnTo>
                  <a:pt x="230633" y="250039"/>
                </a:lnTo>
                <a:cubicBezTo>
                  <a:pt x="264254" y="524823"/>
                  <a:pt x="423765" y="771426"/>
                  <a:pt x="666301" y="913935"/>
                </a:cubicBezTo>
                <a:cubicBezTo>
                  <a:pt x="943484" y="1076803"/>
                  <a:pt x="1286659" y="1078769"/>
                  <a:pt x="1565690" y="919088"/>
                </a:cubicBezTo>
                <a:cubicBezTo>
                  <a:pt x="1844721" y="759407"/>
                  <a:pt x="2016879" y="462533"/>
                  <a:pt x="2016879" y="141042"/>
                </a:cubicBezTo>
                <a:lnTo>
                  <a:pt x="2240876" y="141042"/>
                </a:lnTo>
                <a:cubicBezTo>
                  <a:pt x="2240876" y="542865"/>
                  <a:pt x="2025701" y="913922"/>
                  <a:pt x="1676947" y="1113503"/>
                </a:cubicBezTo>
                <a:cubicBezTo>
                  <a:pt x="1502570" y="1213294"/>
                  <a:pt x="1308150" y="1262574"/>
                  <a:pt x="1114019" y="126146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280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13" name="Freeform 70"/>
          <p:cNvSpPr/>
          <p:nvPr/>
        </p:nvSpPr>
        <p:spPr>
          <a:xfrm>
            <a:off x="2750838" y="2183945"/>
            <a:ext cx="2240876" cy="1261480"/>
          </a:xfrm>
          <a:custGeom>
            <a:avLst/>
            <a:gdLst>
              <a:gd name="connsiteX0" fmla="*/ 1126857 w 2240876"/>
              <a:gd name="connsiteY0" fmla="*/ 18 h 1261480"/>
              <a:gd name="connsiteX1" fmla="*/ 1688053 w 2240876"/>
              <a:gd name="connsiteY1" fmla="*/ 154418 h 1261480"/>
              <a:gd name="connsiteX2" fmla="*/ 2232583 w 2240876"/>
              <a:gd name="connsiteY2" fmla="*/ 984206 h 1261480"/>
              <a:gd name="connsiteX3" fmla="*/ 2240602 w 2240876"/>
              <a:gd name="connsiteY3" fmla="*/ 1129650 h 1261480"/>
              <a:gd name="connsiteX4" fmla="*/ 2240876 w 2240876"/>
              <a:gd name="connsiteY4" fmla="*/ 1129650 h 1261480"/>
              <a:gd name="connsiteX5" fmla="*/ 2240619 w 2240876"/>
              <a:gd name="connsiteY5" fmla="*/ 1129950 h 1261480"/>
              <a:gd name="connsiteX6" fmla="*/ 2240802 w 2240876"/>
              <a:gd name="connsiteY6" fmla="*/ 1133277 h 1261480"/>
              <a:gd name="connsiteX7" fmla="*/ 2237787 w 2240876"/>
              <a:gd name="connsiteY7" fmla="*/ 1133243 h 1261480"/>
              <a:gd name="connsiteX8" fmla="*/ 2127516 w 2240876"/>
              <a:gd name="connsiteY8" fmla="*/ 1261480 h 1261480"/>
              <a:gd name="connsiteX9" fmla="*/ 2014155 w 2240876"/>
              <a:gd name="connsiteY9" fmla="*/ 1129650 h 1261480"/>
              <a:gd name="connsiteX10" fmla="*/ 2016761 w 2240876"/>
              <a:gd name="connsiteY10" fmla="*/ 1129650 h 1261480"/>
              <a:gd name="connsiteX11" fmla="*/ 2010243 w 2240876"/>
              <a:gd name="connsiteY11" fmla="*/ 1011442 h 1261480"/>
              <a:gd name="connsiteX12" fmla="*/ 1574575 w 2240876"/>
              <a:gd name="connsiteY12" fmla="*/ 347545 h 1261480"/>
              <a:gd name="connsiteX13" fmla="*/ 675186 w 2240876"/>
              <a:gd name="connsiteY13" fmla="*/ 342392 h 1261480"/>
              <a:gd name="connsiteX14" fmla="*/ 223997 w 2240876"/>
              <a:gd name="connsiteY14" fmla="*/ 1120438 h 1261480"/>
              <a:gd name="connsiteX15" fmla="*/ 0 w 2240876"/>
              <a:gd name="connsiteY15" fmla="*/ 1120438 h 1261480"/>
              <a:gd name="connsiteX16" fmla="*/ 563929 w 2240876"/>
              <a:gd name="connsiteY16" fmla="*/ 147977 h 1261480"/>
              <a:gd name="connsiteX17" fmla="*/ 1126857 w 2240876"/>
              <a:gd name="connsiteY17" fmla="*/ 18 h 126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40876" h="1261480">
                <a:moveTo>
                  <a:pt x="1126857" y="18"/>
                </a:moveTo>
                <a:cubicBezTo>
                  <a:pt x="1320989" y="1131"/>
                  <a:pt x="1514831" y="52636"/>
                  <a:pt x="1688053" y="154418"/>
                </a:cubicBezTo>
                <a:cubicBezTo>
                  <a:pt x="1991192" y="332537"/>
                  <a:pt x="2190562" y="640761"/>
                  <a:pt x="2232583" y="984206"/>
                </a:cubicBezTo>
                <a:lnTo>
                  <a:pt x="2240602" y="1129650"/>
                </a:lnTo>
                <a:lnTo>
                  <a:pt x="2240876" y="1129650"/>
                </a:lnTo>
                <a:lnTo>
                  <a:pt x="2240619" y="1129950"/>
                </a:lnTo>
                <a:lnTo>
                  <a:pt x="2240802" y="1133277"/>
                </a:lnTo>
                <a:lnTo>
                  <a:pt x="2237787" y="1133243"/>
                </a:lnTo>
                <a:lnTo>
                  <a:pt x="2127516" y="1261480"/>
                </a:lnTo>
                <a:lnTo>
                  <a:pt x="2014155" y="1129650"/>
                </a:lnTo>
                <a:lnTo>
                  <a:pt x="2016761" y="1129650"/>
                </a:lnTo>
                <a:lnTo>
                  <a:pt x="2010243" y="1011442"/>
                </a:lnTo>
                <a:cubicBezTo>
                  <a:pt x="1976623" y="736658"/>
                  <a:pt x="1817111" y="490054"/>
                  <a:pt x="1574575" y="347545"/>
                </a:cubicBezTo>
                <a:cubicBezTo>
                  <a:pt x="1297392" y="184677"/>
                  <a:pt x="954217" y="182711"/>
                  <a:pt x="675186" y="342392"/>
                </a:cubicBezTo>
                <a:cubicBezTo>
                  <a:pt x="396155" y="502073"/>
                  <a:pt x="223997" y="798947"/>
                  <a:pt x="223997" y="1120438"/>
                </a:cubicBezTo>
                <a:lnTo>
                  <a:pt x="0" y="1120438"/>
                </a:lnTo>
                <a:cubicBezTo>
                  <a:pt x="0" y="718615"/>
                  <a:pt x="215175" y="347558"/>
                  <a:pt x="563929" y="147977"/>
                </a:cubicBezTo>
                <a:cubicBezTo>
                  <a:pt x="738306" y="48187"/>
                  <a:pt x="932726" y="-1094"/>
                  <a:pt x="1126857" y="1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8965" y="4542486"/>
            <a:ext cx="4004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Автоматизированная</a:t>
            </a:r>
          </a:p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система кадрового учета</a:t>
            </a:r>
          </a:p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гражданских служащих </a:t>
            </a:r>
            <a:r>
              <a:rPr lang="ru-RU" dirty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(граждан) </a:t>
            </a:r>
            <a:endParaRPr lang="ru-RU" dirty="0" smtClean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Республики </a:t>
            </a:r>
            <a:r>
              <a:rPr lang="ru-RU" dirty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2515" y="4551110"/>
            <a:ext cx="36327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Единая </a:t>
            </a:r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информационная</a:t>
            </a:r>
          </a:p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система управления кадровым</a:t>
            </a:r>
          </a:p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составом государственной</a:t>
            </a:r>
          </a:p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гражданской службы</a:t>
            </a:r>
          </a:p>
          <a:p>
            <a:pPr algn="ctr"/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Российской Федерации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86" y="2939356"/>
            <a:ext cx="108878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88" y="2939356"/>
            <a:ext cx="108878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42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/>
        </p:nvSpPr>
        <p:spPr>
          <a:xfrm>
            <a:off x="-6350" y="3425"/>
            <a:ext cx="12204699" cy="6858000"/>
          </a:xfrm>
          <a:prstGeom prst="rect">
            <a:avLst/>
          </a:prstGeom>
          <a:solidFill>
            <a:srgbClr val="A6AAA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/>
          </a:p>
        </p:txBody>
      </p:sp>
      <p:sp>
        <p:nvSpPr>
          <p:cNvPr id="760" name="Shape 760"/>
          <p:cNvSpPr/>
          <p:nvPr/>
        </p:nvSpPr>
        <p:spPr>
          <a:xfrm>
            <a:off x="-1493" y="3425"/>
            <a:ext cx="2380505" cy="6858000"/>
          </a:xfrm>
          <a:prstGeom prst="rect">
            <a:avLst/>
          </a:prstGeom>
          <a:solidFill>
            <a:schemeClr val="accent1">
              <a:alpha val="89962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/>
          </a:p>
        </p:txBody>
      </p:sp>
      <p:sp>
        <p:nvSpPr>
          <p:cNvPr id="761" name="Shape 761"/>
          <p:cNvSpPr/>
          <p:nvPr/>
        </p:nvSpPr>
        <p:spPr>
          <a:xfrm>
            <a:off x="2366208" y="0"/>
            <a:ext cx="2476013" cy="6858000"/>
          </a:xfrm>
          <a:prstGeom prst="rect">
            <a:avLst/>
          </a:prstGeom>
          <a:solidFill>
            <a:srgbClr val="1976D2">
              <a:alpha val="8980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/>
          </a:p>
        </p:txBody>
      </p:sp>
      <p:sp>
        <p:nvSpPr>
          <p:cNvPr id="762" name="Shape 762"/>
          <p:cNvSpPr/>
          <p:nvPr/>
        </p:nvSpPr>
        <p:spPr>
          <a:xfrm>
            <a:off x="4829419" y="0"/>
            <a:ext cx="2476013" cy="6858000"/>
          </a:xfrm>
          <a:prstGeom prst="rect">
            <a:avLst/>
          </a:prstGeom>
          <a:solidFill>
            <a:srgbClr val="1E88E5">
              <a:alpha val="8980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/>
          </a:p>
        </p:txBody>
      </p:sp>
      <p:sp>
        <p:nvSpPr>
          <p:cNvPr id="763" name="Shape 763"/>
          <p:cNvSpPr/>
          <p:nvPr/>
        </p:nvSpPr>
        <p:spPr>
          <a:xfrm>
            <a:off x="7292628" y="0"/>
            <a:ext cx="2476013" cy="6858000"/>
          </a:xfrm>
          <a:prstGeom prst="rect">
            <a:avLst/>
          </a:prstGeom>
          <a:solidFill>
            <a:srgbClr val="009688">
              <a:alpha val="8996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endParaRPr sz="4267" dirty="0"/>
          </a:p>
        </p:txBody>
      </p:sp>
      <p:sp>
        <p:nvSpPr>
          <p:cNvPr id="764" name="Shape 764"/>
          <p:cNvSpPr/>
          <p:nvPr/>
        </p:nvSpPr>
        <p:spPr>
          <a:xfrm>
            <a:off x="9755839" y="0"/>
            <a:ext cx="2476013" cy="6858000"/>
          </a:xfrm>
          <a:prstGeom prst="rect">
            <a:avLst/>
          </a:prstGeom>
          <a:solidFill>
            <a:srgbClr val="42A5F5">
              <a:alpha val="8980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4267" dirty="0"/>
          </a:p>
        </p:txBody>
      </p:sp>
      <p:sp>
        <p:nvSpPr>
          <p:cNvPr id="776" name="Shape 776"/>
          <p:cNvSpPr/>
          <p:nvPr/>
        </p:nvSpPr>
        <p:spPr>
          <a:xfrm>
            <a:off x="5492269" y="2688702"/>
            <a:ext cx="115031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lvl="0" algn="ctr">
              <a:defRPr sz="1800"/>
            </a:pPr>
            <a:r>
              <a:rPr lang="ru-RU" sz="1600" spc="-43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  <a:sym typeface="Rajdhani Semibold"/>
              </a:rPr>
              <a:t>Унификация</a:t>
            </a:r>
          </a:p>
          <a:p>
            <a:pPr lvl="0" algn="ctr">
              <a:defRPr sz="1800"/>
            </a:pPr>
            <a:r>
              <a:rPr lang="ru-RU" sz="1600" spc="-43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  <a:sym typeface="Rajdhani Semibold"/>
              </a:rPr>
              <a:t>работы</a:t>
            </a:r>
            <a:endParaRPr lang="en-US" sz="1467" spc="-36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  <a:sym typeface="Rajdhani Medium"/>
            </a:endParaRPr>
          </a:p>
        </p:txBody>
      </p:sp>
      <p:sp>
        <p:nvSpPr>
          <p:cNvPr id="777" name="Shape 777"/>
          <p:cNvSpPr/>
          <p:nvPr/>
        </p:nvSpPr>
        <p:spPr>
          <a:xfrm>
            <a:off x="5089931" y="4252231"/>
            <a:ext cx="1906885" cy="1121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lvl="0" algn="ctr">
              <a:defRPr sz="1800"/>
            </a:pPr>
            <a:r>
              <a:rPr lang="ru-RU" sz="1600" spc="-44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  <a:sym typeface="Rajdhani"/>
              </a:rPr>
              <a:t>Внедрение единой методологии </a:t>
            </a:r>
            <a:r>
              <a:rPr lang="ru-RU" sz="1600" spc="-44" dirty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  <a:sym typeface="Rajdhani"/>
              </a:rPr>
              <a:t>кадрового </a:t>
            </a:r>
            <a:r>
              <a:rPr lang="ru-RU" sz="1600" spc="-44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  <a:sym typeface="Rajdhani"/>
              </a:rPr>
              <a:t>делопроизводства</a:t>
            </a:r>
            <a:endParaRPr lang="en-US" sz="1600" spc="-44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  <a:sym typeface="Rajdhani"/>
            </a:endParaRPr>
          </a:p>
        </p:txBody>
      </p:sp>
      <p:sp>
        <p:nvSpPr>
          <p:cNvPr id="781" name="Shape 781"/>
          <p:cNvSpPr/>
          <p:nvPr/>
        </p:nvSpPr>
        <p:spPr>
          <a:xfrm>
            <a:off x="7794059" y="2688702"/>
            <a:ext cx="146238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lvl="0" algn="ctr">
              <a:defRPr sz="1800"/>
            </a:pPr>
            <a:r>
              <a:rPr lang="ru-RU" sz="1600" spc="-43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  <a:sym typeface="Rajdhani Semibold"/>
              </a:rPr>
              <a:t>Автоматизация</a:t>
            </a:r>
          </a:p>
          <a:p>
            <a:pPr lvl="0" algn="ctr">
              <a:defRPr sz="1800"/>
            </a:pPr>
            <a:r>
              <a:rPr lang="ru-RU" sz="1600" spc="-43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  <a:sym typeface="Rajdhani Semibold"/>
              </a:rPr>
              <a:t>работы</a:t>
            </a:r>
            <a:endParaRPr lang="en-US" sz="1467" spc="-36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  <a:sym typeface="Rajdhani Medium"/>
            </a:endParaRPr>
          </a:p>
        </p:txBody>
      </p:sp>
      <p:sp>
        <p:nvSpPr>
          <p:cNvPr id="782" name="Shape 782"/>
          <p:cNvSpPr/>
          <p:nvPr/>
        </p:nvSpPr>
        <p:spPr>
          <a:xfrm>
            <a:off x="7579853" y="4252229"/>
            <a:ext cx="1926226" cy="1121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lvl="0" algn="ctr">
              <a:defRPr sz="1800"/>
            </a:pPr>
            <a:r>
              <a:rPr lang="ru-RU" sz="1600" spc="-44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  <a:sym typeface="Rajdhani"/>
              </a:rPr>
              <a:t>Снижение трудозатрат по ведению кадрового учета</a:t>
            </a:r>
            <a:endParaRPr lang="en-US" sz="1600" spc="-44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  <a:sym typeface="Rajdhani"/>
            </a:endParaRPr>
          </a:p>
        </p:txBody>
      </p:sp>
      <p:sp>
        <p:nvSpPr>
          <p:cNvPr id="786" name="Shape 786"/>
          <p:cNvSpPr/>
          <p:nvPr/>
        </p:nvSpPr>
        <p:spPr>
          <a:xfrm>
            <a:off x="10327140" y="2688702"/>
            <a:ext cx="1297984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lvl="0" algn="ctr">
              <a:defRPr sz="1800"/>
            </a:pPr>
            <a:r>
              <a:rPr lang="ru-RU" sz="1600" spc="-43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  <a:sym typeface="Rajdhani Semibold"/>
              </a:rPr>
              <a:t>Повышение</a:t>
            </a:r>
          </a:p>
          <a:p>
            <a:pPr lvl="0" algn="ctr">
              <a:defRPr sz="1800"/>
            </a:pPr>
            <a:r>
              <a:rPr lang="ru-RU" sz="1600" spc="-43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  <a:sym typeface="Rajdhani Semibold"/>
              </a:rPr>
              <a:t>прозрачности</a:t>
            </a:r>
            <a:endParaRPr lang="en-US" sz="1467" spc="-36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  <a:sym typeface="Rajdhani Medium"/>
            </a:endParaRPr>
          </a:p>
        </p:txBody>
      </p:sp>
      <p:sp>
        <p:nvSpPr>
          <p:cNvPr id="787" name="Shape 787"/>
          <p:cNvSpPr/>
          <p:nvPr/>
        </p:nvSpPr>
        <p:spPr>
          <a:xfrm>
            <a:off x="10028523" y="4252232"/>
            <a:ext cx="1930646" cy="1121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lvl="0" algn="ctr">
              <a:defRPr sz="1800"/>
            </a:pPr>
            <a:r>
              <a:rPr lang="ru-RU" sz="1600" spc="-44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  <a:sym typeface="Rajdhani"/>
              </a:rPr>
              <a:t>Оперативное выявление точек влияния («узких» мест)</a:t>
            </a:r>
            <a:endParaRPr lang="en-US" sz="1600" spc="-44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  <a:sym typeface="Rajdhani"/>
            </a:endParaRPr>
          </a:p>
        </p:txBody>
      </p:sp>
      <p:sp>
        <p:nvSpPr>
          <p:cNvPr id="766" name="Shape 766"/>
          <p:cNvSpPr/>
          <p:nvPr/>
        </p:nvSpPr>
        <p:spPr>
          <a:xfrm>
            <a:off x="527650" y="2688702"/>
            <a:ext cx="119128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lvl="0" algn="ctr">
              <a:defRPr sz="1800"/>
            </a:pPr>
            <a:r>
              <a:rPr lang="ru-RU" sz="1600" spc="-43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  <a:sym typeface="Rajdhani Semibold"/>
              </a:rPr>
              <a:t>Правовая</a:t>
            </a:r>
          </a:p>
          <a:p>
            <a:pPr lvl="0" algn="ctr">
              <a:defRPr sz="1800"/>
            </a:pPr>
            <a:r>
              <a:rPr lang="ru-RU" sz="1600" spc="-43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  <a:sym typeface="Rajdhani Semibold"/>
              </a:rPr>
              <a:t>грамотность</a:t>
            </a:r>
            <a:endParaRPr lang="en-US" sz="1467" spc="-36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  <a:sym typeface="Rajdhani Medium"/>
            </a:endParaRPr>
          </a:p>
        </p:txBody>
      </p:sp>
      <p:sp>
        <p:nvSpPr>
          <p:cNvPr id="767" name="Shape 767"/>
          <p:cNvSpPr/>
          <p:nvPr/>
        </p:nvSpPr>
        <p:spPr>
          <a:xfrm>
            <a:off x="126780" y="4252228"/>
            <a:ext cx="2120796" cy="1121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lvl="0" algn="ctr">
              <a:defRPr sz="1800"/>
            </a:pPr>
            <a:r>
              <a:rPr lang="ru-RU" sz="1600" spc="-44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  <a:sym typeface="Rajdhani"/>
              </a:rPr>
              <a:t>Отсутствие нарушений законодательства по гражданской службе</a:t>
            </a:r>
            <a:endParaRPr lang="en-US" sz="1600" spc="-44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  <a:sym typeface="Rajdhani"/>
            </a:endParaRPr>
          </a:p>
        </p:txBody>
      </p:sp>
      <p:sp>
        <p:nvSpPr>
          <p:cNvPr id="771" name="Shape 771"/>
          <p:cNvSpPr/>
          <p:nvPr/>
        </p:nvSpPr>
        <p:spPr>
          <a:xfrm>
            <a:off x="3031828" y="2688702"/>
            <a:ext cx="110934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lvl="0" algn="ctr">
              <a:defRPr sz="1800"/>
            </a:pPr>
            <a:r>
              <a:rPr lang="ru-RU" sz="1600" spc="-43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  <a:sym typeface="Rajdhani Semibold"/>
              </a:rPr>
              <a:t>Повышение</a:t>
            </a:r>
          </a:p>
          <a:p>
            <a:pPr lvl="0" algn="ctr">
              <a:defRPr sz="1800"/>
            </a:pPr>
            <a:r>
              <a:rPr lang="ru-RU" sz="1600" spc="-43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  <a:sym typeface="Rajdhani Semibold"/>
              </a:rPr>
              <a:t>точности</a:t>
            </a:r>
            <a:endParaRPr lang="en-US" sz="1467" spc="-36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  <a:sym typeface="Rajdhani Medium"/>
            </a:endParaRPr>
          </a:p>
        </p:txBody>
      </p:sp>
      <p:sp>
        <p:nvSpPr>
          <p:cNvPr id="772" name="Shape 772"/>
          <p:cNvSpPr/>
          <p:nvPr/>
        </p:nvSpPr>
        <p:spPr>
          <a:xfrm>
            <a:off x="2624338" y="4252229"/>
            <a:ext cx="1959756" cy="1121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7733" tIns="67733" rIns="67733" bIns="67733" numCol="1" anchor="ctr">
            <a:spAutoFit/>
          </a:bodyPr>
          <a:lstStyle/>
          <a:p>
            <a:pPr lvl="0" algn="ctr">
              <a:defRPr sz="1800"/>
            </a:pPr>
            <a:r>
              <a:rPr lang="ru-RU" sz="1600" spc="-44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  <a:sym typeface="Rajdhani"/>
              </a:rPr>
              <a:t>Получение точных и актуальных  отчетов и информации</a:t>
            </a:r>
            <a:endParaRPr lang="en-US" sz="1600" spc="-44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  <a:sym typeface="Rajdhani"/>
            </a:endParaRPr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907634" y="1529754"/>
            <a:ext cx="559088" cy="473078"/>
          </a:xfrm>
          <a:custGeom>
            <a:avLst/>
            <a:gdLst>
              <a:gd name="T0" fmla="*/ 205 w 514"/>
              <a:gd name="T1" fmla="*/ 435 h 436"/>
              <a:gd name="T2" fmla="*/ 205 w 514"/>
              <a:gd name="T3" fmla="*/ 279 h 436"/>
              <a:gd name="T4" fmla="*/ 308 w 514"/>
              <a:gd name="T5" fmla="*/ 279 h 436"/>
              <a:gd name="T6" fmla="*/ 308 w 514"/>
              <a:gd name="T7" fmla="*/ 435 h 436"/>
              <a:gd name="T8" fmla="*/ 435 w 514"/>
              <a:gd name="T9" fmla="*/ 435 h 436"/>
              <a:gd name="T10" fmla="*/ 435 w 514"/>
              <a:gd name="T11" fmla="*/ 230 h 436"/>
              <a:gd name="T12" fmla="*/ 513 w 514"/>
              <a:gd name="T13" fmla="*/ 230 h 436"/>
              <a:gd name="T14" fmla="*/ 254 w 514"/>
              <a:gd name="T15" fmla="*/ 0 h 436"/>
              <a:gd name="T16" fmla="*/ 0 w 514"/>
              <a:gd name="T17" fmla="*/ 230 h 436"/>
              <a:gd name="T18" fmla="*/ 78 w 514"/>
              <a:gd name="T19" fmla="*/ 230 h 436"/>
              <a:gd name="T20" fmla="*/ 78 w 514"/>
              <a:gd name="T21" fmla="*/ 435 h 436"/>
              <a:gd name="T22" fmla="*/ 205 w 514"/>
              <a:gd name="T23" fmla="*/ 43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4" h="436">
                <a:moveTo>
                  <a:pt x="205" y="435"/>
                </a:moveTo>
                <a:lnTo>
                  <a:pt x="205" y="279"/>
                </a:lnTo>
                <a:lnTo>
                  <a:pt x="308" y="279"/>
                </a:lnTo>
                <a:lnTo>
                  <a:pt x="308" y="435"/>
                </a:lnTo>
                <a:lnTo>
                  <a:pt x="435" y="435"/>
                </a:lnTo>
                <a:lnTo>
                  <a:pt x="435" y="230"/>
                </a:lnTo>
                <a:lnTo>
                  <a:pt x="513" y="230"/>
                </a:lnTo>
                <a:lnTo>
                  <a:pt x="254" y="0"/>
                </a:lnTo>
                <a:lnTo>
                  <a:pt x="0" y="230"/>
                </a:lnTo>
                <a:lnTo>
                  <a:pt x="78" y="230"/>
                </a:lnTo>
                <a:lnTo>
                  <a:pt x="78" y="435"/>
                </a:lnTo>
                <a:lnTo>
                  <a:pt x="205" y="43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" name="Freeform 29"/>
          <p:cNvSpPr>
            <a:spLocks noChangeArrowheads="1"/>
          </p:cNvSpPr>
          <p:nvPr/>
        </p:nvSpPr>
        <p:spPr bwMode="auto">
          <a:xfrm>
            <a:off x="3339464" y="1501542"/>
            <a:ext cx="529502" cy="529502"/>
          </a:xfrm>
          <a:custGeom>
            <a:avLst/>
            <a:gdLst>
              <a:gd name="T0" fmla="*/ 401 w 455"/>
              <a:gd name="T1" fmla="*/ 0 h 455"/>
              <a:gd name="T2" fmla="*/ 48 w 455"/>
              <a:gd name="T3" fmla="*/ 0 h 455"/>
              <a:gd name="T4" fmla="*/ 0 w 455"/>
              <a:gd name="T5" fmla="*/ 53 h 455"/>
              <a:gd name="T6" fmla="*/ 0 w 455"/>
              <a:gd name="T7" fmla="*/ 406 h 455"/>
              <a:gd name="T8" fmla="*/ 48 w 455"/>
              <a:gd name="T9" fmla="*/ 454 h 455"/>
              <a:gd name="T10" fmla="*/ 401 w 455"/>
              <a:gd name="T11" fmla="*/ 454 h 455"/>
              <a:gd name="T12" fmla="*/ 454 w 455"/>
              <a:gd name="T13" fmla="*/ 406 h 455"/>
              <a:gd name="T14" fmla="*/ 454 w 455"/>
              <a:gd name="T15" fmla="*/ 53 h 455"/>
              <a:gd name="T16" fmla="*/ 401 w 455"/>
              <a:gd name="T17" fmla="*/ 0 h 455"/>
              <a:gd name="T18" fmla="*/ 353 w 455"/>
              <a:gd name="T19" fmla="*/ 154 h 455"/>
              <a:gd name="T20" fmla="*/ 96 w 455"/>
              <a:gd name="T21" fmla="*/ 154 h 455"/>
              <a:gd name="T22" fmla="*/ 96 w 455"/>
              <a:gd name="T23" fmla="*/ 101 h 455"/>
              <a:gd name="T24" fmla="*/ 353 w 455"/>
              <a:gd name="T25" fmla="*/ 101 h 455"/>
              <a:gd name="T26" fmla="*/ 353 w 455"/>
              <a:gd name="T27" fmla="*/ 154 h 455"/>
              <a:gd name="T28" fmla="*/ 353 w 455"/>
              <a:gd name="T29" fmla="*/ 251 h 455"/>
              <a:gd name="T30" fmla="*/ 96 w 455"/>
              <a:gd name="T31" fmla="*/ 251 h 455"/>
              <a:gd name="T32" fmla="*/ 96 w 455"/>
              <a:gd name="T33" fmla="*/ 203 h 455"/>
              <a:gd name="T34" fmla="*/ 353 w 455"/>
              <a:gd name="T35" fmla="*/ 203 h 455"/>
              <a:gd name="T36" fmla="*/ 353 w 455"/>
              <a:gd name="T37" fmla="*/ 251 h 455"/>
              <a:gd name="T38" fmla="*/ 275 w 455"/>
              <a:gd name="T39" fmla="*/ 353 h 455"/>
              <a:gd name="T40" fmla="*/ 96 w 455"/>
              <a:gd name="T41" fmla="*/ 353 h 455"/>
              <a:gd name="T42" fmla="*/ 96 w 455"/>
              <a:gd name="T43" fmla="*/ 304 h 455"/>
              <a:gd name="T44" fmla="*/ 275 w 455"/>
              <a:gd name="T45" fmla="*/ 304 h 455"/>
              <a:gd name="T46" fmla="*/ 275 w 455"/>
              <a:gd name="T47" fmla="*/ 35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5" h="455">
                <a:moveTo>
                  <a:pt x="401" y="0"/>
                </a:moveTo>
                <a:lnTo>
                  <a:pt x="48" y="0"/>
                </a:lnTo>
                <a:cubicBezTo>
                  <a:pt x="19" y="0"/>
                  <a:pt x="0" y="24"/>
                  <a:pt x="0" y="53"/>
                </a:cubicBezTo>
                <a:lnTo>
                  <a:pt x="0" y="406"/>
                </a:lnTo>
                <a:cubicBezTo>
                  <a:pt x="0" y="435"/>
                  <a:pt x="19" y="454"/>
                  <a:pt x="48" y="454"/>
                </a:cubicBezTo>
                <a:lnTo>
                  <a:pt x="401" y="454"/>
                </a:lnTo>
                <a:cubicBezTo>
                  <a:pt x="430" y="454"/>
                  <a:pt x="454" y="435"/>
                  <a:pt x="454" y="406"/>
                </a:cubicBezTo>
                <a:lnTo>
                  <a:pt x="454" y="53"/>
                </a:lnTo>
                <a:cubicBezTo>
                  <a:pt x="454" y="24"/>
                  <a:pt x="430" y="0"/>
                  <a:pt x="401" y="0"/>
                </a:cubicBezTo>
                <a:close/>
                <a:moveTo>
                  <a:pt x="353" y="154"/>
                </a:moveTo>
                <a:lnTo>
                  <a:pt x="96" y="154"/>
                </a:lnTo>
                <a:lnTo>
                  <a:pt x="96" y="101"/>
                </a:lnTo>
                <a:lnTo>
                  <a:pt x="353" y="101"/>
                </a:lnTo>
                <a:lnTo>
                  <a:pt x="353" y="154"/>
                </a:lnTo>
                <a:close/>
                <a:moveTo>
                  <a:pt x="353" y="251"/>
                </a:moveTo>
                <a:lnTo>
                  <a:pt x="96" y="251"/>
                </a:lnTo>
                <a:lnTo>
                  <a:pt x="96" y="203"/>
                </a:lnTo>
                <a:lnTo>
                  <a:pt x="353" y="203"/>
                </a:lnTo>
                <a:lnTo>
                  <a:pt x="353" y="251"/>
                </a:lnTo>
                <a:close/>
                <a:moveTo>
                  <a:pt x="275" y="353"/>
                </a:moveTo>
                <a:lnTo>
                  <a:pt x="96" y="353"/>
                </a:lnTo>
                <a:lnTo>
                  <a:pt x="96" y="304"/>
                </a:lnTo>
                <a:lnTo>
                  <a:pt x="275" y="304"/>
                </a:lnTo>
                <a:lnTo>
                  <a:pt x="275" y="3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Freeform 30"/>
          <p:cNvSpPr>
            <a:spLocks noChangeArrowheads="1"/>
          </p:cNvSpPr>
          <p:nvPr/>
        </p:nvSpPr>
        <p:spPr bwMode="auto">
          <a:xfrm>
            <a:off x="10709603" y="1502127"/>
            <a:ext cx="580690" cy="528332"/>
          </a:xfrm>
          <a:custGeom>
            <a:avLst/>
            <a:gdLst>
              <a:gd name="T0" fmla="*/ 272 w 540"/>
              <a:gd name="T1" fmla="*/ 0 h 489"/>
              <a:gd name="T2" fmla="*/ 0 w 540"/>
              <a:gd name="T3" fmla="*/ 488 h 489"/>
              <a:gd name="T4" fmla="*/ 539 w 540"/>
              <a:gd name="T5" fmla="*/ 108 h 489"/>
              <a:gd name="T6" fmla="*/ 108 w 540"/>
              <a:gd name="T7" fmla="*/ 432 h 489"/>
              <a:gd name="T8" fmla="*/ 56 w 540"/>
              <a:gd name="T9" fmla="*/ 380 h 489"/>
              <a:gd name="T10" fmla="*/ 108 w 540"/>
              <a:gd name="T11" fmla="*/ 432 h 489"/>
              <a:gd name="T12" fmla="*/ 56 w 540"/>
              <a:gd name="T13" fmla="*/ 324 h 489"/>
              <a:gd name="T14" fmla="*/ 108 w 540"/>
              <a:gd name="T15" fmla="*/ 272 h 489"/>
              <a:gd name="T16" fmla="*/ 108 w 540"/>
              <a:gd name="T17" fmla="*/ 216 h 489"/>
              <a:gd name="T18" fmla="*/ 56 w 540"/>
              <a:gd name="T19" fmla="*/ 164 h 489"/>
              <a:gd name="T20" fmla="*/ 108 w 540"/>
              <a:gd name="T21" fmla="*/ 216 h 489"/>
              <a:gd name="T22" fmla="*/ 56 w 540"/>
              <a:gd name="T23" fmla="*/ 108 h 489"/>
              <a:gd name="T24" fmla="*/ 108 w 540"/>
              <a:gd name="T25" fmla="*/ 56 h 489"/>
              <a:gd name="T26" fmla="*/ 216 w 540"/>
              <a:gd name="T27" fmla="*/ 432 h 489"/>
              <a:gd name="T28" fmla="*/ 164 w 540"/>
              <a:gd name="T29" fmla="*/ 380 h 489"/>
              <a:gd name="T30" fmla="*/ 216 w 540"/>
              <a:gd name="T31" fmla="*/ 432 h 489"/>
              <a:gd name="T32" fmla="*/ 164 w 540"/>
              <a:gd name="T33" fmla="*/ 324 h 489"/>
              <a:gd name="T34" fmla="*/ 216 w 540"/>
              <a:gd name="T35" fmla="*/ 272 h 489"/>
              <a:gd name="T36" fmla="*/ 216 w 540"/>
              <a:gd name="T37" fmla="*/ 216 h 489"/>
              <a:gd name="T38" fmla="*/ 164 w 540"/>
              <a:gd name="T39" fmla="*/ 164 h 489"/>
              <a:gd name="T40" fmla="*/ 216 w 540"/>
              <a:gd name="T41" fmla="*/ 216 h 489"/>
              <a:gd name="T42" fmla="*/ 164 w 540"/>
              <a:gd name="T43" fmla="*/ 108 h 489"/>
              <a:gd name="T44" fmla="*/ 216 w 540"/>
              <a:gd name="T45" fmla="*/ 56 h 489"/>
              <a:gd name="T46" fmla="*/ 488 w 540"/>
              <a:gd name="T47" fmla="*/ 432 h 489"/>
              <a:gd name="T48" fmla="*/ 272 w 540"/>
              <a:gd name="T49" fmla="*/ 380 h 489"/>
              <a:gd name="T50" fmla="*/ 324 w 540"/>
              <a:gd name="T51" fmla="*/ 324 h 489"/>
              <a:gd name="T52" fmla="*/ 272 w 540"/>
              <a:gd name="T53" fmla="*/ 272 h 489"/>
              <a:gd name="T54" fmla="*/ 324 w 540"/>
              <a:gd name="T55" fmla="*/ 216 h 489"/>
              <a:gd name="T56" fmla="*/ 272 w 540"/>
              <a:gd name="T57" fmla="*/ 164 h 489"/>
              <a:gd name="T58" fmla="*/ 488 w 540"/>
              <a:gd name="T59" fmla="*/ 432 h 489"/>
              <a:gd name="T60" fmla="*/ 380 w 540"/>
              <a:gd name="T61" fmla="*/ 216 h 489"/>
              <a:gd name="T62" fmla="*/ 432 w 540"/>
              <a:gd name="T63" fmla="*/ 272 h 489"/>
              <a:gd name="T64" fmla="*/ 432 w 540"/>
              <a:gd name="T65" fmla="*/ 324 h 489"/>
              <a:gd name="T66" fmla="*/ 380 w 540"/>
              <a:gd name="T67" fmla="*/ 380 h 489"/>
              <a:gd name="T68" fmla="*/ 432 w 540"/>
              <a:gd name="T69" fmla="*/ 32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0" h="489">
                <a:moveTo>
                  <a:pt x="272" y="108"/>
                </a:moveTo>
                <a:lnTo>
                  <a:pt x="272" y="0"/>
                </a:lnTo>
                <a:lnTo>
                  <a:pt x="0" y="0"/>
                </a:lnTo>
                <a:lnTo>
                  <a:pt x="0" y="488"/>
                </a:lnTo>
                <a:lnTo>
                  <a:pt x="539" y="488"/>
                </a:lnTo>
                <a:lnTo>
                  <a:pt x="539" y="108"/>
                </a:lnTo>
                <a:lnTo>
                  <a:pt x="272" y="108"/>
                </a:lnTo>
                <a:close/>
                <a:moveTo>
                  <a:pt x="108" y="432"/>
                </a:moveTo>
                <a:lnTo>
                  <a:pt x="56" y="432"/>
                </a:lnTo>
                <a:lnTo>
                  <a:pt x="56" y="380"/>
                </a:lnTo>
                <a:lnTo>
                  <a:pt x="108" y="380"/>
                </a:lnTo>
                <a:lnTo>
                  <a:pt x="108" y="432"/>
                </a:lnTo>
                <a:close/>
                <a:moveTo>
                  <a:pt x="108" y="324"/>
                </a:moveTo>
                <a:lnTo>
                  <a:pt x="56" y="324"/>
                </a:lnTo>
                <a:lnTo>
                  <a:pt x="56" y="272"/>
                </a:lnTo>
                <a:lnTo>
                  <a:pt x="108" y="272"/>
                </a:lnTo>
                <a:lnTo>
                  <a:pt x="108" y="324"/>
                </a:lnTo>
                <a:close/>
                <a:moveTo>
                  <a:pt x="108" y="216"/>
                </a:moveTo>
                <a:lnTo>
                  <a:pt x="56" y="216"/>
                </a:lnTo>
                <a:lnTo>
                  <a:pt x="56" y="164"/>
                </a:lnTo>
                <a:lnTo>
                  <a:pt x="108" y="164"/>
                </a:lnTo>
                <a:lnTo>
                  <a:pt x="108" y="216"/>
                </a:lnTo>
                <a:close/>
                <a:moveTo>
                  <a:pt x="108" y="108"/>
                </a:moveTo>
                <a:lnTo>
                  <a:pt x="56" y="108"/>
                </a:lnTo>
                <a:lnTo>
                  <a:pt x="56" y="56"/>
                </a:lnTo>
                <a:lnTo>
                  <a:pt x="108" y="56"/>
                </a:lnTo>
                <a:lnTo>
                  <a:pt x="108" y="108"/>
                </a:lnTo>
                <a:close/>
                <a:moveTo>
                  <a:pt x="216" y="432"/>
                </a:moveTo>
                <a:lnTo>
                  <a:pt x="164" y="432"/>
                </a:lnTo>
                <a:lnTo>
                  <a:pt x="164" y="380"/>
                </a:lnTo>
                <a:lnTo>
                  <a:pt x="216" y="380"/>
                </a:lnTo>
                <a:lnTo>
                  <a:pt x="216" y="432"/>
                </a:lnTo>
                <a:close/>
                <a:moveTo>
                  <a:pt x="216" y="324"/>
                </a:moveTo>
                <a:lnTo>
                  <a:pt x="164" y="324"/>
                </a:lnTo>
                <a:lnTo>
                  <a:pt x="164" y="272"/>
                </a:lnTo>
                <a:lnTo>
                  <a:pt x="216" y="272"/>
                </a:lnTo>
                <a:lnTo>
                  <a:pt x="216" y="324"/>
                </a:lnTo>
                <a:close/>
                <a:moveTo>
                  <a:pt x="216" y="216"/>
                </a:moveTo>
                <a:lnTo>
                  <a:pt x="164" y="216"/>
                </a:lnTo>
                <a:lnTo>
                  <a:pt x="164" y="164"/>
                </a:lnTo>
                <a:lnTo>
                  <a:pt x="216" y="164"/>
                </a:lnTo>
                <a:lnTo>
                  <a:pt x="216" y="216"/>
                </a:lnTo>
                <a:close/>
                <a:moveTo>
                  <a:pt x="216" y="108"/>
                </a:moveTo>
                <a:lnTo>
                  <a:pt x="164" y="108"/>
                </a:lnTo>
                <a:lnTo>
                  <a:pt x="164" y="56"/>
                </a:lnTo>
                <a:lnTo>
                  <a:pt x="216" y="56"/>
                </a:lnTo>
                <a:lnTo>
                  <a:pt x="216" y="108"/>
                </a:lnTo>
                <a:close/>
                <a:moveTo>
                  <a:pt x="488" y="432"/>
                </a:moveTo>
                <a:lnTo>
                  <a:pt x="272" y="432"/>
                </a:lnTo>
                <a:lnTo>
                  <a:pt x="272" y="380"/>
                </a:lnTo>
                <a:lnTo>
                  <a:pt x="324" y="380"/>
                </a:lnTo>
                <a:lnTo>
                  <a:pt x="324" y="324"/>
                </a:lnTo>
                <a:lnTo>
                  <a:pt x="272" y="324"/>
                </a:lnTo>
                <a:lnTo>
                  <a:pt x="272" y="272"/>
                </a:lnTo>
                <a:lnTo>
                  <a:pt x="324" y="272"/>
                </a:lnTo>
                <a:lnTo>
                  <a:pt x="324" y="216"/>
                </a:lnTo>
                <a:lnTo>
                  <a:pt x="272" y="216"/>
                </a:lnTo>
                <a:lnTo>
                  <a:pt x="272" y="164"/>
                </a:lnTo>
                <a:lnTo>
                  <a:pt x="488" y="164"/>
                </a:lnTo>
                <a:lnTo>
                  <a:pt x="488" y="432"/>
                </a:lnTo>
                <a:close/>
                <a:moveTo>
                  <a:pt x="432" y="216"/>
                </a:moveTo>
                <a:lnTo>
                  <a:pt x="380" y="216"/>
                </a:lnTo>
                <a:lnTo>
                  <a:pt x="380" y="272"/>
                </a:lnTo>
                <a:lnTo>
                  <a:pt x="432" y="272"/>
                </a:lnTo>
                <a:lnTo>
                  <a:pt x="432" y="216"/>
                </a:lnTo>
                <a:close/>
                <a:moveTo>
                  <a:pt x="432" y="324"/>
                </a:moveTo>
                <a:lnTo>
                  <a:pt x="380" y="324"/>
                </a:lnTo>
                <a:lnTo>
                  <a:pt x="380" y="380"/>
                </a:lnTo>
                <a:lnTo>
                  <a:pt x="432" y="380"/>
                </a:lnTo>
                <a:lnTo>
                  <a:pt x="432" y="3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Freeform 31"/>
          <p:cNvSpPr>
            <a:spLocks noChangeArrowheads="1"/>
          </p:cNvSpPr>
          <p:nvPr/>
        </p:nvSpPr>
        <p:spPr bwMode="auto">
          <a:xfrm>
            <a:off x="8231232" y="1457095"/>
            <a:ext cx="623466" cy="618396"/>
          </a:xfrm>
          <a:custGeom>
            <a:avLst/>
            <a:gdLst>
              <a:gd name="T0" fmla="*/ 267 w 541"/>
              <a:gd name="T1" fmla="*/ 0 h 540"/>
              <a:gd name="T2" fmla="*/ 0 w 541"/>
              <a:gd name="T3" fmla="*/ 272 h 540"/>
              <a:gd name="T4" fmla="*/ 267 w 541"/>
              <a:gd name="T5" fmla="*/ 539 h 540"/>
              <a:gd name="T6" fmla="*/ 540 w 541"/>
              <a:gd name="T7" fmla="*/ 272 h 540"/>
              <a:gd name="T8" fmla="*/ 267 w 541"/>
              <a:gd name="T9" fmla="*/ 0 h 540"/>
              <a:gd name="T10" fmla="*/ 242 w 541"/>
              <a:gd name="T11" fmla="*/ 483 h 540"/>
              <a:gd name="T12" fmla="*/ 52 w 541"/>
              <a:gd name="T13" fmla="*/ 272 h 540"/>
              <a:gd name="T14" fmla="*/ 57 w 541"/>
              <a:gd name="T15" fmla="*/ 221 h 540"/>
              <a:gd name="T16" fmla="*/ 190 w 541"/>
              <a:gd name="T17" fmla="*/ 349 h 540"/>
              <a:gd name="T18" fmla="*/ 190 w 541"/>
              <a:gd name="T19" fmla="*/ 375 h 540"/>
              <a:gd name="T20" fmla="*/ 242 w 541"/>
              <a:gd name="T21" fmla="*/ 431 h 540"/>
              <a:gd name="T22" fmla="*/ 242 w 541"/>
              <a:gd name="T23" fmla="*/ 483 h 540"/>
              <a:gd name="T24" fmla="*/ 427 w 541"/>
              <a:gd name="T25" fmla="*/ 416 h 540"/>
              <a:gd name="T26" fmla="*/ 375 w 541"/>
              <a:gd name="T27" fmla="*/ 375 h 540"/>
              <a:gd name="T28" fmla="*/ 350 w 541"/>
              <a:gd name="T29" fmla="*/ 375 h 540"/>
              <a:gd name="T30" fmla="*/ 350 w 541"/>
              <a:gd name="T31" fmla="*/ 298 h 540"/>
              <a:gd name="T32" fmla="*/ 324 w 541"/>
              <a:gd name="T33" fmla="*/ 272 h 540"/>
              <a:gd name="T34" fmla="*/ 160 w 541"/>
              <a:gd name="T35" fmla="*/ 272 h 540"/>
              <a:gd name="T36" fmla="*/ 160 w 541"/>
              <a:gd name="T37" fmla="*/ 215 h 540"/>
              <a:gd name="T38" fmla="*/ 216 w 541"/>
              <a:gd name="T39" fmla="*/ 215 h 540"/>
              <a:gd name="T40" fmla="*/ 242 w 541"/>
              <a:gd name="T41" fmla="*/ 190 h 540"/>
              <a:gd name="T42" fmla="*/ 242 w 541"/>
              <a:gd name="T43" fmla="*/ 133 h 540"/>
              <a:gd name="T44" fmla="*/ 293 w 541"/>
              <a:gd name="T45" fmla="*/ 133 h 540"/>
              <a:gd name="T46" fmla="*/ 350 w 541"/>
              <a:gd name="T47" fmla="*/ 82 h 540"/>
              <a:gd name="T48" fmla="*/ 350 w 541"/>
              <a:gd name="T49" fmla="*/ 72 h 540"/>
              <a:gd name="T50" fmla="*/ 483 w 541"/>
              <a:gd name="T51" fmla="*/ 272 h 540"/>
              <a:gd name="T52" fmla="*/ 427 w 541"/>
              <a:gd name="T53" fmla="*/ 416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41" h="540">
                <a:moveTo>
                  <a:pt x="267" y="0"/>
                </a:moveTo>
                <a:cubicBezTo>
                  <a:pt x="118" y="0"/>
                  <a:pt x="0" y="126"/>
                  <a:pt x="0" y="272"/>
                </a:cubicBezTo>
                <a:cubicBezTo>
                  <a:pt x="0" y="418"/>
                  <a:pt x="118" y="539"/>
                  <a:pt x="267" y="539"/>
                </a:cubicBezTo>
                <a:cubicBezTo>
                  <a:pt x="417" y="539"/>
                  <a:pt x="540" y="418"/>
                  <a:pt x="540" y="272"/>
                </a:cubicBezTo>
                <a:cubicBezTo>
                  <a:pt x="540" y="126"/>
                  <a:pt x="417" y="0"/>
                  <a:pt x="267" y="0"/>
                </a:cubicBezTo>
                <a:close/>
                <a:moveTo>
                  <a:pt x="242" y="483"/>
                </a:moveTo>
                <a:cubicBezTo>
                  <a:pt x="139" y="467"/>
                  <a:pt x="52" y="375"/>
                  <a:pt x="52" y="272"/>
                </a:cubicBezTo>
                <a:cubicBezTo>
                  <a:pt x="52" y="251"/>
                  <a:pt x="57" y="236"/>
                  <a:pt x="57" y="221"/>
                </a:cubicBezTo>
                <a:lnTo>
                  <a:pt x="190" y="349"/>
                </a:lnTo>
                <a:lnTo>
                  <a:pt x="190" y="375"/>
                </a:lnTo>
                <a:cubicBezTo>
                  <a:pt x="190" y="406"/>
                  <a:pt x="211" y="431"/>
                  <a:pt x="242" y="431"/>
                </a:cubicBezTo>
                <a:lnTo>
                  <a:pt x="242" y="483"/>
                </a:lnTo>
                <a:close/>
                <a:moveTo>
                  <a:pt x="427" y="416"/>
                </a:moveTo>
                <a:cubicBezTo>
                  <a:pt x="422" y="395"/>
                  <a:pt x="401" y="375"/>
                  <a:pt x="375" y="375"/>
                </a:cubicBezTo>
                <a:lnTo>
                  <a:pt x="350" y="375"/>
                </a:lnTo>
                <a:lnTo>
                  <a:pt x="350" y="298"/>
                </a:lnTo>
                <a:cubicBezTo>
                  <a:pt x="350" y="282"/>
                  <a:pt x="339" y="272"/>
                  <a:pt x="324" y="272"/>
                </a:cubicBezTo>
                <a:lnTo>
                  <a:pt x="160" y="272"/>
                </a:lnTo>
                <a:lnTo>
                  <a:pt x="160" y="215"/>
                </a:lnTo>
                <a:lnTo>
                  <a:pt x="216" y="215"/>
                </a:lnTo>
                <a:cubicBezTo>
                  <a:pt x="232" y="215"/>
                  <a:pt x="242" y="205"/>
                  <a:pt x="242" y="190"/>
                </a:cubicBezTo>
                <a:lnTo>
                  <a:pt x="242" y="133"/>
                </a:lnTo>
                <a:lnTo>
                  <a:pt x="293" y="133"/>
                </a:lnTo>
                <a:cubicBezTo>
                  <a:pt x="324" y="133"/>
                  <a:pt x="350" y="113"/>
                  <a:pt x="350" y="82"/>
                </a:cubicBezTo>
                <a:lnTo>
                  <a:pt x="350" y="72"/>
                </a:lnTo>
                <a:cubicBezTo>
                  <a:pt x="427" y="102"/>
                  <a:pt x="483" y="179"/>
                  <a:pt x="483" y="272"/>
                </a:cubicBezTo>
                <a:cubicBezTo>
                  <a:pt x="483" y="329"/>
                  <a:pt x="463" y="375"/>
                  <a:pt x="427" y="4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" name="Freeform 36"/>
          <p:cNvSpPr>
            <a:spLocks noChangeArrowheads="1"/>
          </p:cNvSpPr>
          <p:nvPr/>
        </p:nvSpPr>
        <p:spPr bwMode="auto">
          <a:xfrm>
            <a:off x="5679213" y="1484971"/>
            <a:ext cx="679224" cy="562644"/>
          </a:xfrm>
          <a:custGeom>
            <a:avLst/>
            <a:gdLst>
              <a:gd name="T0" fmla="*/ 108 w 592"/>
              <a:gd name="T1" fmla="*/ 278 h 490"/>
              <a:gd name="T2" fmla="*/ 108 w 592"/>
              <a:gd name="T3" fmla="*/ 386 h 490"/>
              <a:gd name="T4" fmla="*/ 293 w 592"/>
              <a:gd name="T5" fmla="*/ 489 h 490"/>
              <a:gd name="T6" fmla="*/ 483 w 592"/>
              <a:gd name="T7" fmla="*/ 386 h 490"/>
              <a:gd name="T8" fmla="*/ 483 w 592"/>
              <a:gd name="T9" fmla="*/ 278 h 490"/>
              <a:gd name="T10" fmla="*/ 293 w 592"/>
              <a:gd name="T11" fmla="*/ 381 h 490"/>
              <a:gd name="T12" fmla="*/ 108 w 592"/>
              <a:gd name="T13" fmla="*/ 278 h 490"/>
              <a:gd name="T14" fmla="*/ 293 w 592"/>
              <a:gd name="T15" fmla="*/ 0 h 490"/>
              <a:gd name="T16" fmla="*/ 0 w 592"/>
              <a:gd name="T17" fmla="*/ 165 h 490"/>
              <a:gd name="T18" fmla="*/ 293 w 592"/>
              <a:gd name="T19" fmla="*/ 324 h 490"/>
              <a:gd name="T20" fmla="*/ 535 w 592"/>
              <a:gd name="T21" fmla="*/ 196 h 490"/>
              <a:gd name="T22" fmla="*/ 535 w 592"/>
              <a:gd name="T23" fmla="*/ 381 h 490"/>
              <a:gd name="T24" fmla="*/ 591 w 592"/>
              <a:gd name="T25" fmla="*/ 381 h 490"/>
              <a:gd name="T26" fmla="*/ 591 w 592"/>
              <a:gd name="T27" fmla="*/ 165 h 490"/>
              <a:gd name="T28" fmla="*/ 293 w 592"/>
              <a:gd name="T29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2" h="490">
                <a:moveTo>
                  <a:pt x="108" y="278"/>
                </a:moveTo>
                <a:lnTo>
                  <a:pt x="108" y="386"/>
                </a:lnTo>
                <a:lnTo>
                  <a:pt x="293" y="489"/>
                </a:lnTo>
                <a:lnTo>
                  <a:pt x="483" y="386"/>
                </a:lnTo>
                <a:lnTo>
                  <a:pt x="483" y="278"/>
                </a:lnTo>
                <a:lnTo>
                  <a:pt x="293" y="381"/>
                </a:lnTo>
                <a:lnTo>
                  <a:pt x="108" y="278"/>
                </a:lnTo>
                <a:close/>
                <a:moveTo>
                  <a:pt x="293" y="0"/>
                </a:moveTo>
                <a:lnTo>
                  <a:pt x="0" y="165"/>
                </a:lnTo>
                <a:lnTo>
                  <a:pt x="293" y="324"/>
                </a:lnTo>
                <a:lnTo>
                  <a:pt x="535" y="196"/>
                </a:lnTo>
                <a:lnTo>
                  <a:pt x="535" y="381"/>
                </a:lnTo>
                <a:lnTo>
                  <a:pt x="591" y="381"/>
                </a:lnTo>
                <a:lnTo>
                  <a:pt x="591" y="165"/>
                </a:lnTo>
                <a:lnTo>
                  <a:pt x="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3421" y="3691217"/>
            <a:ext cx="55067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28876" y="3691217"/>
            <a:ext cx="55067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792087" y="3691217"/>
            <a:ext cx="55067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255296" y="3691217"/>
            <a:ext cx="55067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718507" y="3691217"/>
            <a:ext cx="55067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6C95AE-7298-45E1-9514-94AFF5BED89B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Результат использования системы</a:t>
            </a:r>
            <a:endParaRPr lang="ru-RU" sz="4267" dirty="0" smtClean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0176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Основные преимущества</a:t>
            </a:r>
            <a:r>
              <a:rPr lang="en-US" sz="4267" dirty="0" smtClean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системы</a:t>
            </a:r>
            <a:endParaRPr lang="en-US" sz="4267" dirty="0"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37" y="2357908"/>
            <a:ext cx="4251491" cy="37067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23785" y="1918842"/>
            <a:ext cx="568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Light" charset="0"/>
                <a:ea typeface="Roboto Light" charset="0"/>
                <a:cs typeface="Roboto Light" charset="0"/>
              </a:rPr>
              <a:t>Высокая производительность, </a:t>
            </a:r>
            <a:r>
              <a:rPr lang="ru-RU" dirty="0" smtClean="0">
                <a:latin typeface="Roboto Light" charset="0"/>
                <a:ea typeface="Roboto Light" charset="0"/>
                <a:cs typeface="Roboto Light" charset="0"/>
              </a:rPr>
              <a:t>безопасность, отказоустойчивость и </a:t>
            </a:r>
            <a:r>
              <a:rPr lang="ru-RU" dirty="0">
                <a:latin typeface="Roboto Light" charset="0"/>
                <a:ea typeface="Roboto Light" charset="0"/>
                <a:cs typeface="Roboto Light" charset="0"/>
              </a:rPr>
              <a:t>масштабируемость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32" name="Freeform 182"/>
          <p:cNvSpPr>
            <a:spLocks noEditPoints="1"/>
          </p:cNvSpPr>
          <p:nvPr/>
        </p:nvSpPr>
        <p:spPr bwMode="auto">
          <a:xfrm>
            <a:off x="5156035" y="3352646"/>
            <a:ext cx="360000" cy="360000"/>
          </a:xfrm>
          <a:custGeom>
            <a:avLst/>
            <a:gdLst>
              <a:gd name="T0" fmla="*/ 17 w 186"/>
              <a:gd name="T1" fmla="*/ 0 h 185"/>
              <a:gd name="T2" fmla="*/ 0 w 186"/>
              <a:gd name="T3" fmla="*/ 143 h 185"/>
              <a:gd name="T4" fmla="*/ 76 w 186"/>
              <a:gd name="T5" fmla="*/ 160 h 185"/>
              <a:gd name="T6" fmla="*/ 63 w 186"/>
              <a:gd name="T7" fmla="*/ 177 h 185"/>
              <a:gd name="T8" fmla="*/ 63 w 186"/>
              <a:gd name="T9" fmla="*/ 185 h 185"/>
              <a:gd name="T10" fmla="*/ 127 w 186"/>
              <a:gd name="T11" fmla="*/ 181 h 185"/>
              <a:gd name="T12" fmla="*/ 110 w 186"/>
              <a:gd name="T13" fmla="*/ 177 h 185"/>
              <a:gd name="T14" fmla="*/ 169 w 186"/>
              <a:gd name="T15" fmla="*/ 160 h 185"/>
              <a:gd name="T16" fmla="*/ 186 w 186"/>
              <a:gd name="T17" fmla="*/ 17 h 185"/>
              <a:gd name="T18" fmla="*/ 101 w 186"/>
              <a:gd name="T19" fmla="*/ 177 h 185"/>
              <a:gd name="T20" fmla="*/ 85 w 186"/>
              <a:gd name="T21" fmla="*/ 160 h 185"/>
              <a:gd name="T22" fmla="*/ 101 w 186"/>
              <a:gd name="T23" fmla="*/ 177 h 185"/>
              <a:gd name="T24" fmla="*/ 169 w 186"/>
              <a:gd name="T25" fmla="*/ 152 h 185"/>
              <a:gd name="T26" fmla="*/ 9 w 186"/>
              <a:gd name="T27" fmla="*/ 143 h 185"/>
              <a:gd name="T28" fmla="*/ 177 w 186"/>
              <a:gd name="T29" fmla="*/ 135 h 185"/>
              <a:gd name="T30" fmla="*/ 177 w 186"/>
              <a:gd name="T31" fmla="*/ 126 h 185"/>
              <a:gd name="T32" fmla="*/ 9 w 186"/>
              <a:gd name="T33" fmla="*/ 17 h 185"/>
              <a:gd name="T34" fmla="*/ 169 w 186"/>
              <a:gd name="T35" fmla="*/ 8 h 185"/>
              <a:gd name="T36" fmla="*/ 177 w 186"/>
              <a:gd name="T37" fmla="*/ 126 h 185"/>
              <a:gd name="T38" fmla="*/ 109 w 186"/>
              <a:gd name="T39" fmla="*/ 87 h 185"/>
              <a:gd name="T40" fmla="*/ 103 w 186"/>
              <a:gd name="T41" fmla="*/ 44 h 185"/>
              <a:gd name="T42" fmla="*/ 110 w 186"/>
              <a:gd name="T43" fmla="*/ 67 h 185"/>
              <a:gd name="T44" fmla="*/ 106 w 186"/>
              <a:gd name="T45" fmla="*/ 72 h 185"/>
              <a:gd name="T46" fmla="*/ 100 w 186"/>
              <a:gd name="T47" fmla="*/ 67 h 185"/>
              <a:gd name="T48" fmla="*/ 93 w 186"/>
              <a:gd name="T49" fmla="*/ 87 h 185"/>
              <a:gd name="T50" fmla="*/ 94 w 186"/>
              <a:gd name="T51" fmla="*/ 90 h 185"/>
              <a:gd name="T52" fmla="*/ 96 w 186"/>
              <a:gd name="T53" fmla="*/ 92 h 185"/>
              <a:gd name="T54" fmla="*/ 113 w 186"/>
              <a:gd name="T55" fmla="*/ 97 h 185"/>
              <a:gd name="T56" fmla="*/ 118 w 186"/>
              <a:gd name="T57" fmla="*/ 91 h 185"/>
              <a:gd name="T58" fmla="*/ 93 w 186"/>
              <a:gd name="T59" fmla="*/ 44 h 185"/>
              <a:gd name="T60" fmla="*/ 91 w 186"/>
              <a:gd name="T61" fmla="*/ 42 h 185"/>
              <a:gd name="T62" fmla="*/ 73 w 186"/>
              <a:gd name="T63" fmla="*/ 38 h 185"/>
              <a:gd name="T64" fmla="*/ 68 w 186"/>
              <a:gd name="T65" fmla="*/ 44 h 185"/>
              <a:gd name="T66" fmla="*/ 77 w 186"/>
              <a:gd name="T67" fmla="*/ 48 h 185"/>
              <a:gd name="T68" fmla="*/ 83 w 186"/>
              <a:gd name="T69" fmla="*/ 91 h 185"/>
              <a:gd name="T70" fmla="*/ 76 w 186"/>
              <a:gd name="T71" fmla="*/ 67 h 185"/>
              <a:gd name="T72" fmla="*/ 80 w 186"/>
              <a:gd name="T73" fmla="*/ 63 h 185"/>
              <a:gd name="T74" fmla="*/ 87 w 186"/>
              <a:gd name="T75" fmla="*/ 67 h 185"/>
              <a:gd name="T76" fmla="*/ 93 w 186"/>
              <a:gd name="T77" fmla="*/ 4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6" h="185">
                <a:moveTo>
                  <a:pt x="169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52"/>
                  <a:pt x="8" y="160"/>
                  <a:pt x="17" y="160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6" y="177"/>
                  <a:pt x="76" y="177"/>
                  <a:pt x="76" y="177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1" y="177"/>
                  <a:pt x="59" y="179"/>
                  <a:pt x="59" y="181"/>
                </a:cubicBezTo>
                <a:cubicBezTo>
                  <a:pt x="59" y="183"/>
                  <a:pt x="61" y="185"/>
                  <a:pt x="63" y="185"/>
                </a:cubicBezTo>
                <a:cubicBezTo>
                  <a:pt x="123" y="185"/>
                  <a:pt x="123" y="185"/>
                  <a:pt x="123" y="185"/>
                </a:cubicBezTo>
                <a:cubicBezTo>
                  <a:pt x="125" y="185"/>
                  <a:pt x="127" y="183"/>
                  <a:pt x="127" y="181"/>
                </a:cubicBezTo>
                <a:cubicBezTo>
                  <a:pt x="127" y="179"/>
                  <a:pt x="125" y="177"/>
                  <a:pt x="123" y="177"/>
                </a:cubicBezTo>
                <a:cubicBezTo>
                  <a:pt x="110" y="177"/>
                  <a:pt x="110" y="177"/>
                  <a:pt x="110" y="177"/>
                </a:cubicBezTo>
                <a:cubicBezTo>
                  <a:pt x="110" y="160"/>
                  <a:pt x="110" y="160"/>
                  <a:pt x="110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78" y="160"/>
                  <a:pt x="186" y="152"/>
                  <a:pt x="186" y="143"/>
                </a:cubicBezTo>
                <a:cubicBezTo>
                  <a:pt x="186" y="17"/>
                  <a:pt x="186" y="17"/>
                  <a:pt x="186" y="17"/>
                </a:cubicBezTo>
                <a:cubicBezTo>
                  <a:pt x="186" y="7"/>
                  <a:pt x="178" y="0"/>
                  <a:pt x="169" y="0"/>
                </a:cubicBezTo>
                <a:close/>
                <a:moveTo>
                  <a:pt x="101" y="177"/>
                </a:moveTo>
                <a:cubicBezTo>
                  <a:pt x="85" y="177"/>
                  <a:pt x="85" y="177"/>
                  <a:pt x="85" y="177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101" y="160"/>
                  <a:pt x="101" y="160"/>
                  <a:pt x="101" y="160"/>
                </a:cubicBezTo>
                <a:lnTo>
                  <a:pt x="101" y="177"/>
                </a:lnTo>
                <a:close/>
                <a:moveTo>
                  <a:pt x="177" y="143"/>
                </a:moveTo>
                <a:cubicBezTo>
                  <a:pt x="177" y="148"/>
                  <a:pt x="174" y="152"/>
                  <a:pt x="169" y="152"/>
                </a:cubicBezTo>
                <a:cubicBezTo>
                  <a:pt x="17" y="152"/>
                  <a:pt x="17" y="152"/>
                  <a:pt x="17" y="152"/>
                </a:cubicBezTo>
                <a:cubicBezTo>
                  <a:pt x="12" y="152"/>
                  <a:pt x="9" y="148"/>
                  <a:pt x="9" y="143"/>
                </a:cubicBezTo>
                <a:cubicBezTo>
                  <a:pt x="9" y="135"/>
                  <a:pt x="9" y="135"/>
                  <a:pt x="9" y="135"/>
                </a:cubicBezTo>
                <a:cubicBezTo>
                  <a:pt x="177" y="135"/>
                  <a:pt x="177" y="135"/>
                  <a:pt x="177" y="135"/>
                </a:cubicBezTo>
                <a:lnTo>
                  <a:pt x="177" y="143"/>
                </a:lnTo>
                <a:close/>
                <a:moveTo>
                  <a:pt x="177" y="126"/>
                </a:moveTo>
                <a:cubicBezTo>
                  <a:pt x="9" y="126"/>
                  <a:pt x="9" y="126"/>
                  <a:pt x="9" y="126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2"/>
                  <a:pt x="12" y="8"/>
                  <a:pt x="17" y="8"/>
                </a:cubicBezTo>
                <a:cubicBezTo>
                  <a:pt x="169" y="8"/>
                  <a:pt x="169" y="8"/>
                  <a:pt x="169" y="8"/>
                </a:cubicBezTo>
                <a:cubicBezTo>
                  <a:pt x="174" y="8"/>
                  <a:pt x="177" y="12"/>
                  <a:pt x="177" y="17"/>
                </a:cubicBezTo>
                <a:lnTo>
                  <a:pt x="177" y="126"/>
                </a:lnTo>
                <a:close/>
                <a:moveTo>
                  <a:pt x="116" y="89"/>
                </a:moveTo>
                <a:cubicBezTo>
                  <a:pt x="109" y="87"/>
                  <a:pt x="109" y="87"/>
                  <a:pt x="109" y="87"/>
                </a:cubicBezTo>
                <a:cubicBezTo>
                  <a:pt x="115" y="82"/>
                  <a:pt x="118" y="75"/>
                  <a:pt x="118" y="67"/>
                </a:cubicBezTo>
                <a:cubicBezTo>
                  <a:pt x="118" y="57"/>
                  <a:pt x="112" y="48"/>
                  <a:pt x="103" y="44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6" y="55"/>
                  <a:pt x="110" y="61"/>
                  <a:pt x="110" y="67"/>
                </a:cubicBezTo>
                <a:cubicBezTo>
                  <a:pt x="110" y="72"/>
                  <a:pt x="107" y="77"/>
                  <a:pt x="104" y="80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106" y="71"/>
                  <a:pt x="106" y="70"/>
                  <a:pt x="105" y="69"/>
                </a:cubicBezTo>
                <a:cubicBezTo>
                  <a:pt x="104" y="67"/>
                  <a:pt x="102" y="66"/>
                  <a:pt x="100" y="67"/>
                </a:cubicBezTo>
                <a:cubicBezTo>
                  <a:pt x="99" y="68"/>
                  <a:pt x="98" y="69"/>
                  <a:pt x="98" y="70"/>
                </a:cubicBezTo>
                <a:cubicBezTo>
                  <a:pt x="93" y="87"/>
                  <a:pt x="93" y="87"/>
                  <a:pt x="93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93" y="88"/>
                  <a:pt x="93" y="89"/>
                  <a:pt x="94" y="90"/>
                </a:cubicBezTo>
                <a:cubicBezTo>
                  <a:pt x="94" y="91"/>
                  <a:pt x="95" y="92"/>
                  <a:pt x="96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4" y="97"/>
                  <a:pt x="116" y="97"/>
                  <a:pt x="117" y="96"/>
                </a:cubicBezTo>
                <a:cubicBezTo>
                  <a:pt x="119" y="95"/>
                  <a:pt x="119" y="93"/>
                  <a:pt x="118" y="91"/>
                </a:cubicBezTo>
                <a:cubicBezTo>
                  <a:pt x="118" y="90"/>
                  <a:pt x="117" y="89"/>
                  <a:pt x="116" y="89"/>
                </a:cubicBezTo>
                <a:close/>
                <a:moveTo>
                  <a:pt x="93" y="44"/>
                </a:moveTo>
                <a:cubicBezTo>
                  <a:pt x="92" y="43"/>
                  <a:pt x="91" y="43"/>
                  <a:pt x="90" y="43"/>
                </a:cubicBezTo>
                <a:cubicBezTo>
                  <a:pt x="91" y="42"/>
                  <a:pt x="91" y="42"/>
                  <a:pt x="91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73" y="38"/>
                  <a:pt x="73" y="38"/>
                  <a:pt x="73" y="38"/>
                </a:cubicBezTo>
                <a:cubicBezTo>
                  <a:pt x="72" y="37"/>
                  <a:pt x="71" y="38"/>
                  <a:pt x="70" y="38"/>
                </a:cubicBezTo>
                <a:cubicBezTo>
                  <a:pt x="68" y="39"/>
                  <a:pt x="67" y="42"/>
                  <a:pt x="68" y="44"/>
                </a:cubicBezTo>
                <a:cubicBezTo>
                  <a:pt x="69" y="45"/>
                  <a:pt x="70" y="46"/>
                  <a:pt x="71" y="46"/>
                </a:cubicBezTo>
                <a:cubicBezTo>
                  <a:pt x="77" y="48"/>
                  <a:pt x="77" y="48"/>
                  <a:pt x="77" y="48"/>
                </a:cubicBezTo>
                <a:cubicBezTo>
                  <a:pt x="71" y="52"/>
                  <a:pt x="68" y="59"/>
                  <a:pt x="68" y="67"/>
                </a:cubicBezTo>
                <a:cubicBezTo>
                  <a:pt x="68" y="78"/>
                  <a:pt x="74" y="87"/>
                  <a:pt x="83" y="91"/>
                </a:cubicBezTo>
                <a:cubicBezTo>
                  <a:pt x="86" y="82"/>
                  <a:pt x="86" y="82"/>
                  <a:pt x="86" y="82"/>
                </a:cubicBezTo>
                <a:cubicBezTo>
                  <a:pt x="80" y="79"/>
                  <a:pt x="76" y="74"/>
                  <a:pt x="76" y="67"/>
                </a:cubicBezTo>
                <a:cubicBezTo>
                  <a:pt x="76" y="62"/>
                  <a:pt x="79" y="57"/>
                  <a:pt x="83" y="54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64"/>
                  <a:pt x="80" y="65"/>
                  <a:pt x="81" y="66"/>
                </a:cubicBezTo>
                <a:cubicBezTo>
                  <a:pt x="82" y="68"/>
                  <a:pt x="85" y="69"/>
                  <a:pt x="87" y="67"/>
                </a:cubicBezTo>
                <a:cubicBezTo>
                  <a:pt x="88" y="67"/>
                  <a:pt x="88" y="66"/>
                  <a:pt x="89" y="65"/>
                </a:cubicBezTo>
                <a:cubicBezTo>
                  <a:pt x="93" y="48"/>
                  <a:pt x="93" y="48"/>
                  <a:pt x="93" y="48"/>
                </a:cubicBezTo>
                <a:cubicBezTo>
                  <a:pt x="93" y="47"/>
                  <a:pt x="93" y="45"/>
                  <a:pt x="93" y="44"/>
                </a:cubicBez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33" name="Freeform 310"/>
          <p:cNvSpPr>
            <a:spLocks noEditPoints="1"/>
          </p:cNvSpPr>
          <p:nvPr/>
        </p:nvSpPr>
        <p:spPr bwMode="auto">
          <a:xfrm>
            <a:off x="5192035" y="2717038"/>
            <a:ext cx="288000" cy="360000"/>
          </a:xfrm>
          <a:custGeom>
            <a:avLst/>
            <a:gdLst>
              <a:gd name="T0" fmla="*/ 152 w 152"/>
              <a:gd name="T1" fmla="*/ 25 h 185"/>
              <a:gd name="T2" fmla="*/ 76 w 152"/>
              <a:gd name="T3" fmla="*/ 0 h 185"/>
              <a:gd name="T4" fmla="*/ 0 w 152"/>
              <a:gd name="T5" fmla="*/ 25 h 185"/>
              <a:gd name="T6" fmla="*/ 0 w 152"/>
              <a:gd name="T7" fmla="*/ 59 h 185"/>
              <a:gd name="T8" fmla="*/ 4 w 152"/>
              <a:gd name="T9" fmla="*/ 67 h 185"/>
              <a:gd name="T10" fmla="*/ 0 w 152"/>
              <a:gd name="T11" fmla="*/ 75 h 185"/>
              <a:gd name="T12" fmla="*/ 0 w 152"/>
              <a:gd name="T13" fmla="*/ 109 h 185"/>
              <a:gd name="T14" fmla="*/ 4 w 152"/>
              <a:gd name="T15" fmla="*/ 118 h 185"/>
              <a:gd name="T16" fmla="*/ 0 w 152"/>
              <a:gd name="T17" fmla="*/ 126 h 185"/>
              <a:gd name="T18" fmla="*/ 0 w 152"/>
              <a:gd name="T19" fmla="*/ 160 h 185"/>
              <a:gd name="T20" fmla="*/ 76 w 152"/>
              <a:gd name="T21" fmla="*/ 185 h 185"/>
              <a:gd name="T22" fmla="*/ 152 w 152"/>
              <a:gd name="T23" fmla="*/ 160 h 185"/>
              <a:gd name="T24" fmla="*/ 152 w 152"/>
              <a:gd name="T25" fmla="*/ 126 h 185"/>
              <a:gd name="T26" fmla="*/ 147 w 152"/>
              <a:gd name="T27" fmla="*/ 118 h 185"/>
              <a:gd name="T28" fmla="*/ 152 w 152"/>
              <a:gd name="T29" fmla="*/ 109 h 185"/>
              <a:gd name="T30" fmla="*/ 152 w 152"/>
              <a:gd name="T31" fmla="*/ 75 h 185"/>
              <a:gd name="T32" fmla="*/ 147 w 152"/>
              <a:gd name="T33" fmla="*/ 67 h 185"/>
              <a:gd name="T34" fmla="*/ 152 w 152"/>
              <a:gd name="T35" fmla="*/ 59 h 185"/>
              <a:gd name="T36" fmla="*/ 152 w 152"/>
              <a:gd name="T37" fmla="*/ 25 h 185"/>
              <a:gd name="T38" fmla="*/ 143 w 152"/>
              <a:gd name="T39" fmla="*/ 160 h 185"/>
              <a:gd name="T40" fmla="*/ 76 w 152"/>
              <a:gd name="T41" fmla="*/ 177 h 185"/>
              <a:gd name="T42" fmla="*/ 8 w 152"/>
              <a:gd name="T43" fmla="*/ 160 h 185"/>
              <a:gd name="T44" fmla="*/ 8 w 152"/>
              <a:gd name="T45" fmla="*/ 138 h 185"/>
              <a:gd name="T46" fmla="*/ 76 w 152"/>
              <a:gd name="T47" fmla="*/ 151 h 185"/>
              <a:gd name="T48" fmla="*/ 143 w 152"/>
              <a:gd name="T49" fmla="*/ 138 h 185"/>
              <a:gd name="T50" fmla="*/ 143 w 152"/>
              <a:gd name="T51" fmla="*/ 160 h 185"/>
              <a:gd name="T52" fmla="*/ 76 w 152"/>
              <a:gd name="T53" fmla="*/ 143 h 185"/>
              <a:gd name="T54" fmla="*/ 8 w 152"/>
              <a:gd name="T55" fmla="*/ 126 h 185"/>
              <a:gd name="T56" fmla="*/ 10 w 152"/>
              <a:gd name="T57" fmla="*/ 122 h 185"/>
              <a:gd name="T58" fmla="*/ 76 w 152"/>
              <a:gd name="T59" fmla="*/ 135 h 185"/>
              <a:gd name="T60" fmla="*/ 141 w 152"/>
              <a:gd name="T61" fmla="*/ 122 h 185"/>
              <a:gd name="T62" fmla="*/ 143 w 152"/>
              <a:gd name="T63" fmla="*/ 126 h 185"/>
              <a:gd name="T64" fmla="*/ 76 w 152"/>
              <a:gd name="T65" fmla="*/ 143 h 185"/>
              <a:gd name="T66" fmla="*/ 143 w 152"/>
              <a:gd name="T67" fmla="*/ 109 h 185"/>
              <a:gd name="T68" fmla="*/ 76 w 152"/>
              <a:gd name="T69" fmla="*/ 126 h 185"/>
              <a:gd name="T70" fmla="*/ 8 w 152"/>
              <a:gd name="T71" fmla="*/ 109 h 185"/>
              <a:gd name="T72" fmla="*/ 8 w 152"/>
              <a:gd name="T73" fmla="*/ 87 h 185"/>
              <a:gd name="T74" fmla="*/ 76 w 152"/>
              <a:gd name="T75" fmla="*/ 101 h 185"/>
              <a:gd name="T76" fmla="*/ 143 w 152"/>
              <a:gd name="T77" fmla="*/ 87 h 185"/>
              <a:gd name="T78" fmla="*/ 143 w 152"/>
              <a:gd name="T79" fmla="*/ 109 h 185"/>
              <a:gd name="T80" fmla="*/ 76 w 152"/>
              <a:gd name="T81" fmla="*/ 92 h 185"/>
              <a:gd name="T82" fmla="*/ 8 w 152"/>
              <a:gd name="T83" fmla="*/ 75 h 185"/>
              <a:gd name="T84" fmla="*/ 10 w 152"/>
              <a:gd name="T85" fmla="*/ 71 h 185"/>
              <a:gd name="T86" fmla="*/ 76 w 152"/>
              <a:gd name="T87" fmla="*/ 84 h 185"/>
              <a:gd name="T88" fmla="*/ 141 w 152"/>
              <a:gd name="T89" fmla="*/ 71 h 185"/>
              <a:gd name="T90" fmla="*/ 143 w 152"/>
              <a:gd name="T91" fmla="*/ 75 h 185"/>
              <a:gd name="T92" fmla="*/ 76 w 152"/>
              <a:gd name="T93" fmla="*/ 92 h 185"/>
              <a:gd name="T94" fmla="*/ 143 w 152"/>
              <a:gd name="T95" fmla="*/ 59 h 185"/>
              <a:gd name="T96" fmla="*/ 76 w 152"/>
              <a:gd name="T97" fmla="*/ 75 h 185"/>
              <a:gd name="T98" fmla="*/ 8 w 152"/>
              <a:gd name="T99" fmla="*/ 59 h 185"/>
              <a:gd name="T100" fmla="*/ 8 w 152"/>
              <a:gd name="T101" fmla="*/ 36 h 185"/>
              <a:gd name="T102" fmla="*/ 76 w 152"/>
              <a:gd name="T103" fmla="*/ 50 h 185"/>
              <a:gd name="T104" fmla="*/ 143 w 152"/>
              <a:gd name="T105" fmla="*/ 36 h 185"/>
              <a:gd name="T106" fmla="*/ 143 w 152"/>
              <a:gd name="T107" fmla="*/ 59 h 185"/>
              <a:gd name="T108" fmla="*/ 76 w 152"/>
              <a:gd name="T109" fmla="*/ 42 h 185"/>
              <a:gd name="T110" fmla="*/ 8 w 152"/>
              <a:gd name="T111" fmla="*/ 25 h 185"/>
              <a:gd name="T112" fmla="*/ 76 w 152"/>
              <a:gd name="T113" fmla="*/ 8 h 185"/>
              <a:gd name="T114" fmla="*/ 143 w 152"/>
              <a:gd name="T115" fmla="*/ 25 h 185"/>
              <a:gd name="T116" fmla="*/ 76 w 152"/>
              <a:gd name="T117" fmla="*/ 4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85">
                <a:moveTo>
                  <a:pt x="152" y="25"/>
                </a:moveTo>
                <a:cubicBezTo>
                  <a:pt x="152" y="11"/>
                  <a:pt x="118" y="0"/>
                  <a:pt x="76" y="0"/>
                </a:cubicBezTo>
                <a:cubicBezTo>
                  <a:pt x="34" y="0"/>
                  <a:pt x="0" y="11"/>
                  <a:pt x="0" y="2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2"/>
                  <a:pt x="1" y="64"/>
                  <a:pt x="4" y="67"/>
                </a:cubicBezTo>
                <a:cubicBezTo>
                  <a:pt x="1" y="70"/>
                  <a:pt x="0" y="73"/>
                  <a:pt x="0" y="7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2"/>
                  <a:pt x="1" y="115"/>
                  <a:pt x="4" y="118"/>
                </a:cubicBezTo>
                <a:cubicBezTo>
                  <a:pt x="1" y="120"/>
                  <a:pt x="0" y="123"/>
                  <a:pt x="0" y="12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74"/>
                  <a:pt x="34" y="185"/>
                  <a:pt x="76" y="185"/>
                </a:cubicBezTo>
                <a:cubicBezTo>
                  <a:pt x="118" y="185"/>
                  <a:pt x="152" y="174"/>
                  <a:pt x="152" y="160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2" y="123"/>
                  <a:pt x="150" y="120"/>
                  <a:pt x="147" y="118"/>
                </a:cubicBezTo>
                <a:cubicBezTo>
                  <a:pt x="150" y="115"/>
                  <a:pt x="152" y="112"/>
                  <a:pt x="152" y="109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52" y="73"/>
                  <a:pt x="150" y="70"/>
                  <a:pt x="147" y="67"/>
                </a:cubicBezTo>
                <a:cubicBezTo>
                  <a:pt x="150" y="64"/>
                  <a:pt x="152" y="62"/>
                  <a:pt x="152" y="59"/>
                </a:cubicBezTo>
                <a:lnTo>
                  <a:pt x="152" y="25"/>
                </a:lnTo>
                <a:close/>
                <a:moveTo>
                  <a:pt x="143" y="160"/>
                </a:moveTo>
                <a:cubicBezTo>
                  <a:pt x="143" y="169"/>
                  <a:pt x="113" y="177"/>
                  <a:pt x="76" y="177"/>
                </a:cubicBezTo>
                <a:cubicBezTo>
                  <a:pt x="38" y="177"/>
                  <a:pt x="8" y="169"/>
                  <a:pt x="8" y="160"/>
                </a:cubicBezTo>
                <a:cubicBezTo>
                  <a:pt x="8" y="138"/>
                  <a:pt x="8" y="138"/>
                  <a:pt x="8" y="138"/>
                </a:cubicBezTo>
                <a:cubicBezTo>
                  <a:pt x="21" y="146"/>
                  <a:pt x="46" y="151"/>
                  <a:pt x="76" y="151"/>
                </a:cubicBezTo>
                <a:cubicBezTo>
                  <a:pt x="105" y="151"/>
                  <a:pt x="130" y="146"/>
                  <a:pt x="143" y="138"/>
                </a:cubicBezTo>
                <a:lnTo>
                  <a:pt x="143" y="160"/>
                </a:lnTo>
                <a:close/>
                <a:moveTo>
                  <a:pt x="76" y="143"/>
                </a:moveTo>
                <a:cubicBezTo>
                  <a:pt x="38" y="143"/>
                  <a:pt x="8" y="135"/>
                  <a:pt x="8" y="126"/>
                </a:cubicBezTo>
                <a:cubicBezTo>
                  <a:pt x="8" y="125"/>
                  <a:pt x="9" y="123"/>
                  <a:pt x="10" y="122"/>
                </a:cubicBezTo>
                <a:cubicBezTo>
                  <a:pt x="23" y="130"/>
                  <a:pt x="48" y="135"/>
                  <a:pt x="76" y="135"/>
                </a:cubicBezTo>
                <a:cubicBezTo>
                  <a:pt x="103" y="135"/>
                  <a:pt x="128" y="130"/>
                  <a:pt x="141" y="122"/>
                </a:cubicBezTo>
                <a:cubicBezTo>
                  <a:pt x="142" y="123"/>
                  <a:pt x="143" y="125"/>
                  <a:pt x="143" y="126"/>
                </a:cubicBezTo>
                <a:cubicBezTo>
                  <a:pt x="143" y="135"/>
                  <a:pt x="113" y="143"/>
                  <a:pt x="76" y="143"/>
                </a:cubicBezTo>
                <a:close/>
                <a:moveTo>
                  <a:pt x="143" y="109"/>
                </a:moveTo>
                <a:cubicBezTo>
                  <a:pt x="143" y="119"/>
                  <a:pt x="113" y="126"/>
                  <a:pt x="76" y="126"/>
                </a:cubicBezTo>
                <a:cubicBezTo>
                  <a:pt x="38" y="126"/>
                  <a:pt x="8" y="119"/>
                  <a:pt x="8" y="109"/>
                </a:cubicBezTo>
                <a:cubicBezTo>
                  <a:pt x="8" y="87"/>
                  <a:pt x="8" y="87"/>
                  <a:pt x="8" y="87"/>
                </a:cubicBezTo>
                <a:cubicBezTo>
                  <a:pt x="21" y="95"/>
                  <a:pt x="46" y="101"/>
                  <a:pt x="76" y="101"/>
                </a:cubicBezTo>
                <a:cubicBezTo>
                  <a:pt x="105" y="101"/>
                  <a:pt x="130" y="95"/>
                  <a:pt x="143" y="87"/>
                </a:cubicBezTo>
                <a:lnTo>
                  <a:pt x="143" y="109"/>
                </a:lnTo>
                <a:close/>
                <a:moveTo>
                  <a:pt x="76" y="92"/>
                </a:moveTo>
                <a:cubicBezTo>
                  <a:pt x="38" y="92"/>
                  <a:pt x="8" y="85"/>
                  <a:pt x="8" y="75"/>
                </a:cubicBezTo>
                <a:cubicBezTo>
                  <a:pt x="8" y="74"/>
                  <a:pt x="9" y="73"/>
                  <a:pt x="10" y="71"/>
                </a:cubicBezTo>
                <a:cubicBezTo>
                  <a:pt x="23" y="79"/>
                  <a:pt x="48" y="84"/>
                  <a:pt x="76" y="84"/>
                </a:cubicBezTo>
                <a:cubicBezTo>
                  <a:pt x="103" y="84"/>
                  <a:pt x="128" y="79"/>
                  <a:pt x="141" y="71"/>
                </a:cubicBezTo>
                <a:cubicBezTo>
                  <a:pt x="142" y="73"/>
                  <a:pt x="143" y="74"/>
                  <a:pt x="143" y="75"/>
                </a:cubicBezTo>
                <a:cubicBezTo>
                  <a:pt x="143" y="85"/>
                  <a:pt x="113" y="92"/>
                  <a:pt x="76" y="92"/>
                </a:cubicBezTo>
                <a:close/>
                <a:moveTo>
                  <a:pt x="143" y="59"/>
                </a:moveTo>
                <a:cubicBezTo>
                  <a:pt x="143" y="68"/>
                  <a:pt x="113" y="75"/>
                  <a:pt x="76" y="75"/>
                </a:cubicBezTo>
                <a:cubicBezTo>
                  <a:pt x="38" y="75"/>
                  <a:pt x="8" y="68"/>
                  <a:pt x="8" y="59"/>
                </a:cubicBezTo>
                <a:cubicBezTo>
                  <a:pt x="8" y="36"/>
                  <a:pt x="8" y="36"/>
                  <a:pt x="8" y="36"/>
                </a:cubicBezTo>
                <a:cubicBezTo>
                  <a:pt x="21" y="45"/>
                  <a:pt x="46" y="50"/>
                  <a:pt x="76" y="50"/>
                </a:cubicBezTo>
                <a:cubicBezTo>
                  <a:pt x="105" y="50"/>
                  <a:pt x="130" y="45"/>
                  <a:pt x="143" y="36"/>
                </a:cubicBezTo>
                <a:lnTo>
                  <a:pt x="143" y="59"/>
                </a:lnTo>
                <a:close/>
                <a:moveTo>
                  <a:pt x="76" y="42"/>
                </a:moveTo>
                <a:cubicBezTo>
                  <a:pt x="38" y="42"/>
                  <a:pt x="8" y="34"/>
                  <a:pt x="8" y="25"/>
                </a:cubicBezTo>
                <a:cubicBezTo>
                  <a:pt x="8" y="16"/>
                  <a:pt x="38" y="8"/>
                  <a:pt x="76" y="8"/>
                </a:cubicBezTo>
                <a:cubicBezTo>
                  <a:pt x="113" y="8"/>
                  <a:pt x="143" y="16"/>
                  <a:pt x="143" y="25"/>
                </a:cubicBezTo>
                <a:cubicBezTo>
                  <a:pt x="143" y="34"/>
                  <a:pt x="113" y="42"/>
                  <a:pt x="76" y="42"/>
                </a:cubicBez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34" name="TextBox 33"/>
          <p:cNvSpPr txBox="1"/>
          <p:nvPr/>
        </p:nvSpPr>
        <p:spPr>
          <a:xfrm>
            <a:off x="5623785" y="2704554"/>
            <a:ext cx="614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Light" charset="0"/>
                <a:ea typeface="Roboto Light" charset="0"/>
                <a:cs typeface="Roboto Light" charset="0"/>
              </a:rPr>
              <a:t>Поддержка больших объемов данных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23785" y="3327147"/>
            <a:ext cx="614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Light" charset="0"/>
                <a:ea typeface="Roboto Light" charset="0"/>
                <a:cs typeface="Roboto Light" charset="0"/>
              </a:rPr>
              <a:t>Регулярное развитие и обновление платформы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49" name="Freeform 449"/>
          <p:cNvSpPr>
            <a:spLocks noEditPoints="1"/>
          </p:cNvSpPr>
          <p:nvPr/>
        </p:nvSpPr>
        <p:spPr bwMode="auto">
          <a:xfrm>
            <a:off x="5149953" y="2062007"/>
            <a:ext cx="360000" cy="360000"/>
          </a:xfrm>
          <a:custGeom>
            <a:avLst/>
            <a:gdLst>
              <a:gd name="T0" fmla="*/ 101 w 186"/>
              <a:gd name="T1" fmla="*/ 92 h 185"/>
              <a:gd name="T2" fmla="*/ 84 w 186"/>
              <a:gd name="T3" fmla="*/ 92 h 185"/>
              <a:gd name="T4" fmla="*/ 169 w 186"/>
              <a:gd name="T5" fmla="*/ 0 h 185"/>
              <a:gd name="T6" fmla="*/ 0 w 186"/>
              <a:gd name="T7" fmla="*/ 17 h 185"/>
              <a:gd name="T8" fmla="*/ 17 w 186"/>
              <a:gd name="T9" fmla="*/ 185 h 185"/>
              <a:gd name="T10" fmla="*/ 186 w 186"/>
              <a:gd name="T11" fmla="*/ 168 h 185"/>
              <a:gd name="T12" fmla="*/ 169 w 186"/>
              <a:gd name="T13" fmla="*/ 0 h 185"/>
              <a:gd name="T14" fmla="*/ 169 w 186"/>
              <a:gd name="T15" fmla="*/ 177 h 185"/>
              <a:gd name="T16" fmla="*/ 8 w 186"/>
              <a:gd name="T17" fmla="*/ 168 h 185"/>
              <a:gd name="T18" fmla="*/ 17 w 186"/>
              <a:gd name="T19" fmla="*/ 8 h 185"/>
              <a:gd name="T20" fmla="*/ 177 w 186"/>
              <a:gd name="T21" fmla="*/ 17 h 185"/>
              <a:gd name="T22" fmla="*/ 69 w 186"/>
              <a:gd name="T23" fmla="*/ 116 h 185"/>
              <a:gd name="T24" fmla="*/ 93 w 186"/>
              <a:gd name="T25" fmla="*/ 126 h 185"/>
              <a:gd name="T26" fmla="*/ 117 w 186"/>
              <a:gd name="T27" fmla="*/ 116 h 185"/>
              <a:gd name="T28" fmla="*/ 127 w 186"/>
              <a:gd name="T29" fmla="*/ 92 h 185"/>
              <a:gd name="T30" fmla="*/ 59 w 186"/>
              <a:gd name="T31" fmla="*/ 92 h 185"/>
              <a:gd name="T32" fmla="*/ 69 w 186"/>
              <a:gd name="T33" fmla="*/ 116 h 185"/>
              <a:gd name="T34" fmla="*/ 68 w 186"/>
              <a:gd name="T35" fmla="*/ 88 h 185"/>
              <a:gd name="T36" fmla="*/ 75 w 186"/>
              <a:gd name="T37" fmla="*/ 81 h 185"/>
              <a:gd name="T38" fmla="*/ 81 w 186"/>
              <a:gd name="T39" fmla="*/ 75 h 185"/>
              <a:gd name="T40" fmla="*/ 89 w 186"/>
              <a:gd name="T41" fmla="*/ 68 h 185"/>
              <a:gd name="T42" fmla="*/ 93 w 186"/>
              <a:gd name="T43" fmla="*/ 76 h 185"/>
              <a:gd name="T44" fmla="*/ 97 w 186"/>
              <a:gd name="T45" fmla="*/ 68 h 185"/>
              <a:gd name="T46" fmla="*/ 105 w 186"/>
              <a:gd name="T47" fmla="*/ 75 h 185"/>
              <a:gd name="T48" fmla="*/ 111 w 186"/>
              <a:gd name="T49" fmla="*/ 81 h 185"/>
              <a:gd name="T50" fmla="*/ 118 w 186"/>
              <a:gd name="T51" fmla="*/ 88 h 185"/>
              <a:gd name="T52" fmla="*/ 110 w 186"/>
              <a:gd name="T53" fmla="*/ 92 h 185"/>
              <a:gd name="T54" fmla="*/ 118 w 186"/>
              <a:gd name="T55" fmla="*/ 97 h 185"/>
              <a:gd name="T56" fmla="*/ 111 w 186"/>
              <a:gd name="T57" fmla="*/ 104 h 185"/>
              <a:gd name="T58" fmla="*/ 105 w 186"/>
              <a:gd name="T59" fmla="*/ 110 h 185"/>
              <a:gd name="T60" fmla="*/ 97 w 186"/>
              <a:gd name="T61" fmla="*/ 117 h 185"/>
              <a:gd name="T62" fmla="*/ 93 w 186"/>
              <a:gd name="T63" fmla="*/ 109 h 185"/>
              <a:gd name="T64" fmla="*/ 89 w 186"/>
              <a:gd name="T65" fmla="*/ 117 h 185"/>
              <a:gd name="T66" fmla="*/ 81 w 186"/>
              <a:gd name="T67" fmla="*/ 110 h 185"/>
              <a:gd name="T68" fmla="*/ 75 w 186"/>
              <a:gd name="T69" fmla="*/ 104 h 185"/>
              <a:gd name="T70" fmla="*/ 68 w 186"/>
              <a:gd name="T71" fmla="*/ 97 h 185"/>
              <a:gd name="T72" fmla="*/ 76 w 186"/>
              <a:gd name="T73" fmla="*/ 92 h 185"/>
              <a:gd name="T74" fmla="*/ 160 w 186"/>
              <a:gd name="T75" fmla="*/ 50 h 185"/>
              <a:gd name="T76" fmla="*/ 25 w 186"/>
              <a:gd name="T77" fmla="*/ 25 h 185"/>
              <a:gd name="T78" fmla="*/ 160 w 186"/>
              <a:gd name="T79" fmla="*/ 160 h 185"/>
              <a:gd name="T80" fmla="*/ 169 w 186"/>
              <a:gd name="T81" fmla="*/ 126 h 185"/>
              <a:gd name="T82" fmla="*/ 160 w 186"/>
              <a:gd name="T83" fmla="*/ 109 h 185"/>
              <a:gd name="T84" fmla="*/ 169 w 186"/>
              <a:gd name="T85" fmla="*/ 67 h 185"/>
              <a:gd name="T86" fmla="*/ 160 w 186"/>
              <a:gd name="T87" fmla="*/ 50 h 185"/>
              <a:gd name="T88" fmla="*/ 143 w 186"/>
              <a:gd name="T89" fmla="*/ 59 h 185"/>
              <a:gd name="T90" fmla="*/ 152 w 186"/>
              <a:gd name="T91" fmla="*/ 76 h 185"/>
              <a:gd name="T92" fmla="*/ 143 w 186"/>
              <a:gd name="T93" fmla="*/ 118 h 185"/>
              <a:gd name="T94" fmla="*/ 152 w 186"/>
              <a:gd name="T95" fmla="*/ 135 h 185"/>
              <a:gd name="T96" fmla="*/ 34 w 186"/>
              <a:gd name="T97" fmla="*/ 152 h 185"/>
              <a:gd name="T98" fmla="*/ 152 w 186"/>
              <a:gd name="T99" fmla="*/ 3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6" h="185">
                <a:moveTo>
                  <a:pt x="93" y="101"/>
                </a:moveTo>
                <a:cubicBezTo>
                  <a:pt x="98" y="101"/>
                  <a:pt x="101" y="97"/>
                  <a:pt x="101" y="92"/>
                </a:cubicBezTo>
                <a:cubicBezTo>
                  <a:pt x="101" y="88"/>
                  <a:pt x="98" y="84"/>
                  <a:pt x="93" y="84"/>
                </a:cubicBezTo>
                <a:cubicBezTo>
                  <a:pt x="88" y="84"/>
                  <a:pt x="84" y="88"/>
                  <a:pt x="84" y="92"/>
                </a:cubicBezTo>
                <a:cubicBezTo>
                  <a:pt x="84" y="97"/>
                  <a:pt x="88" y="101"/>
                  <a:pt x="93" y="101"/>
                </a:cubicBezTo>
                <a:close/>
                <a:moveTo>
                  <a:pt x="169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8"/>
                  <a:pt x="8" y="185"/>
                  <a:pt x="17" y="185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78" y="185"/>
                  <a:pt x="186" y="178"/>
                  <a:pt x="186" y="168"/>
                </a:cubicBezTo>
                <a:cubicBezTo>
                  <a:pt x="186" y="17"/>
                  <a:pt x="186" y="17"/>
                  <a:pt x="186" y="17"/>
                </a:cubicBezTo>
                <a:cubicBezTo>
                  <a:pt x="186" y="7"/>
                  <a:pt x="178" y="0"/>
                  <a:pt x="169" y="0"/>
                </a:cubicBezTo>
                <a:close/>
                <a:moveTo>
                  <a:pt x="177" y="168"/>
                </a:moveTo>
                <a:cubicBezTo>
                  <a:pt x="177" y="173"/>
                  <a:pt x="173" y="177"/>
                  <a:pt x="169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8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12" y="8"/>
                  <a:pt x="17" y="8"/>
                </a:cubicBezTo>
                <a:cubicBezTo>
                  <a:pt x="169" y="8"/>
                  <a:pt x="169" y="8"/>
                  <a:pt x="169" y="8"/>
                </a:cubicBezTo>
                <a:cubicBezTo>
                  <a:pt x="173" y="8"/>
                  <a:pt x="177" y="12"/>
                  <a:pt x="177" y="17"/>
                </a:cubicBezTo>
                <a:lnTo>
                  <a:pt x="177" y="168"/>
                </a:lnTo>
                <a:close/>
                <a:moveTo>
                  <a:pt x="69" y="116"/>
                </a:moveTo>
                <a:cubicBezTo>
                  <a:pt x="69" y="116"/>
                  <a:pt x="69" y="116"/>
                  <a:pt x="69" y="116"/>
                </a:cubicBezTo>
                <a:cubicBezTo>
                  <a:pt x="75" y="122"/>
                  <a:pt x="84" y="126"/>
                  <a:pt x="93" y="126"/>
                </a:cubicBezTo>
                <a:cubicBezTo>
                  <a:pt x="102" y="126"/>
                  <a:pt x="111" y="122"/>
                  <a:pt x="11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17" y="116"/>
                  <a:pt x="117" y="116"/>
                  <a:pt x="117" y="116"/>
                </a:cubicBezTo>
                <a:cubicBezTo>
                  <a:pt x="123" y="110"/>
                  <a:pt x="127" y="102"/>
                  <a:pt x="127" y="92"/>
                </a:cubicBezTo>
                <a:cubicBezTo>
                  <a:pt x="127" y="74"/>
                  <a:pt x="111" y="59"/>
                  <a:pt x="93" y="59"/>
                </a:cubicBezTo>
                <a:cubicBezTo>
                  <a:pt x="74" y="59"/>
                  <a:pt x="59" y="74"/>
                  <a:pt x="59" y="92"/>
                </a:cubicBezTo>
                <a:cubicBezTo>
                  <a:pt x="59" y="102"/>
                  <a:pt x="63" y="110"/>
                  <a:pt x="69" y="116"/>
                </a:cubicBezTo>
                <a:cubicBezTo>
                  <a:pt x="69" y="116"/>
                  <a:pt x="69" y="116"/>
                  <a:pt x="69" y="116"/>
                </a:cubicBezTo>
                <a:close/>
                <a:moveTo>
                  <a:pt x="72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9" y="84"/>
                  <a:pt x="70" y="81"/>
                  <a:pt x="72" y="78"/>
                </a:cubicBezTo>
                <a:cubicBezTo>
                  <a:pt x="75" y="81"/>
                  <a:pt x="75" y="81"/>
                  <a:pt x="75" y="81"/>
                </a:cubicBezTo>
                <a:cubicBezTo>
                  <a:pt x="77" y="82"/>
                  <a:pt x="79" y="82"/>
                  <a:pt x="81" y="81"/>
                </a:cubicBezTo>
                <a:cubicBezTo>
                  <a:pt x="83" y="79"/>
                  <a:pt x="83" y="76"/>
                  <a:pt x="81" y="75"/>
                </a:cubicBezTo>
                <a:cubicBezTo>
                  <a:pt x="78" y="72"/>
                  <a:pt x="78" y="72"/>
                  <a:pt x="78" y="72"/>
                </a:cubicBezTo>
                <a:cubicBezTo>
                  <a:pt x="81" y="70"/>
                  <a:pt x="85" y="68"/>
                  <a:pt x="89" y="68"/>
                </a:cubicBezTo>
                <a:cubicBezTo>
                  <a:pt x="89" y="71"/>
                  <a:pt x="89" y="71"/>
                  <a:pt x="89" y="71"/>
                </a:cubicBezTo>
                <a:cubicBezTo>
                  <a:pt x="89" y="74"/>
                  <a:pt x="91" y="76"/>
                  <a:pt x="93" y="76"/>
                </a:cubicBezTo>
                <a:cubicBezTo>
                  <a:pt x="95" y="76"/>
                  <a:pt x="97" y="74"/>
                  <a:pt x="97" y="71"/>
                </a:cubicBezTo>
                <a:cubicBezTo>
                  <a:pt x="97" y="68"/>
                  <a:pt x="97" y="68"/>
                  <a:pt x="97" y="68"/>
                </a:cubicBezTo>
                <a:cubicBezTo>
                  <a:pt x="101" y="68"/>
                  <a:pt x="104" y="70"/>
                  <a:pt x="107" y="72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3" y="76"/>
                  <a:pt x="103" y="79"/>
                  <a:pt x="105" y="81"/>
                </a:cubicBezTo>
                <a:cubicBezTo>
                  <a:pt x="106" y="82"/>
                  <a:pt x="109" y="82"/>
                  <a:pt x="111" y="81"/>
                </a:cubicBezTo>
                <a:cubicBezTo>
                  <a:pt x="113" y="78"/>
                  <a:pt x="113" y="78"/>
                  <a:pt x="113" y="78"/>
                </a:cubicBezTo>
                <a:cubicBezTo>
                  <a:pt x="116" y="81"/>
                  <a:pt x="117" y="84"/>
                  <a:pt x="118" y="88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2" y="88"/>
                  <a:pt x="110" y="90"/>
                  <a:pt x="110" y="92"/>
                </a:cubicBezTo>
                <a:cubicBezTo>
                  <a:pt x="110" y="95"/>
                  <a:pt x="112" y="97"/>
                  <a:pt x="114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7" y="101"/>
                  <a:pt x="116" y="104"/>
                  <a:pt x="113" y="107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09" y="103"/>
                  <a:pt x="106" y="103"/>
                  <a:pt x="105" y="104"/>
                </a:cubicBezTo>
                <a:cubicBezTo>
                  <a:pt x="103" y="106"/>
                  <a:pt x="103" y="109"/>
                  <a:pt x="105" y="110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4" y="115"/>
                  <a:pt x="101" y="117"/>
                  <a:pt x="97" y="117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7" y="111"/>
                  <a:pt x="95" y="109"/>
                  <a:pt x="93" y="109"/>
                </a:cubicBezTo>
                <a:cubicBezTo>
                  <a:pt x="91" y="109"/>
                  <a:pt x="89" y="111"/>
                  <a:pt x="89" y="114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85" y="117"/>
                  <a:pt x="81" y="115"/>
                  <a:pt x="78" y="113"/>
                </a:cubicBezTo>
                <a:cubicBezTo>
                  <a:pt x="81" y="110"/>
                  <a:pt x="81" y="110"/>
                  <a:pt x="81" y="110"/>
                </a:cubicBezTo>
                <a:cubicBezTo>
                  <a:pt x="83" y="109"/>
                  <a:pt x="83" y="106"/>
                  <a:pt x="81" y="104"/>
                </a:cubicBezTo>
                <a:cubicBezTo>
                  <a:pt x="79" y="103"/>
                  <a:pt x="77" y="103"/>
                  <a:pt x="75" y="104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0" y="104"/>
                  <a:pt x="69" y="101"/>
                  <a:pt x="68" y="97"/>
                </a:cubicBezTo>
                <a:cubicBezTo>
                  <a:pt x="72" y="97"/>
                  <a:pt x="72" y="97"/>
                  <a:pt x="72" y="97"/>
                </a:cubicBezTo>
                <a:cubicBezTo>
                  <a:pt x="74" y="97"/>
                  <a:pt x="76" y="95"/>
                  <a:pt x="76" y="92"/>
                </a:cubicBezTo>
                <a:cubicBezTo>
                  <a:pt x="76" y="90"/>
                  <a:pt x="74" y="88"/>
                  <a:pt x="72" y="88"/>
                </a:cubicBezTo>
                <a:close/>
                <a:moveTo>
                  <a:pt x="160" y="50"/>
                </a:moveTo>
                <a:cubicBezTo>
                  <a:pt x="160" y="25"/>
                  <a:pt x="160" y="25"/>
                  <a:pt x="160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0" y="135"/>
                  <a:pt x="160" y="135"/>
                  <a:pt x="160" y="135"/>
                </a:cubicBezTo>
                <a:cubicBezTo>
                  <a:pt x="165" y="135"/>
                  <a:pt x="169" y="131"/>
                  <a:pt x="169" y="126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69" y="113"/>
                  <a:pt x="165" y="109"/>
                  <a:pt x="160" y="109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65" y="76"/>
                  <a:pt x="169" y="72"/>
                  <a:pt x="169" y="67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69" y="54"/>
                  <a:pt x="165" y="50"/>
                  <a:pt x="160" y="50"/>
                </a:cubicBezTo>
                <a:close/>
                <a:moveTo>
                  <a:pt x="152" y="50"/>
                </a:moveTo>
                <a:cubicBezTo>
                  <a:pt x="147" y="50"/>
                  <a:pt x="143" y="54"/>
                  <a:pt x="143" y="59"/>
                </a:cubicBezTo>
                <a:cubicBezTo>
                  <a:pt x="143" y="67"/>
                  <a:pt x="143" y="67"/>
                  <a:pt x="143" y="67"/>
                </a:cubicBezTo>
                <a:cubicBezTo>
                  <a:pt x="143" y="72"/>
                  <a:pt x="147" y="76"/>
                  <a:pt x="152" y="76"/>
                </a:cubicBezTo>
                <a:cubicBezTo>
                  <a:pt x="152" y="109"/>
                  <a:pt x="152" y="109"/>
                  <a:pt x="152" y="109"/>
                </a:cubicBezTo>
                <a:cubicBezTo>
                  <a:pt x="147" y="109"/>
                  <a:pt x="143" y="113"/>
                  <a:pt x="143" y="118"/>
                </a:cubicBezTo>
                <a:cubicBezTo>
                  <a:pt x="143" y="126"/>
                  <a:pt x="143" y="126"/>
                  <a:pt x="143" y="126"/>
                </a:cubicBezTo>
                <a:cubicBezTo>
                  <a:pt x="143" y="131"/>
                  <a:pt x="147" y="135"/>
                  <a:pt x="152" y="135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34" y="33"/>
                  <a:pt x="34" y="33"/>
                  <a:pt x="34" y="33"/>
                </a:cubicBezTo>
                <a:cubicBezTo>
                  <a:pt x="152" y="33"/>
                  <a:pt x="152" y="33"/>
                  <a:pt x="152" y="33"/>
                </a:cubicBezTo>
                <a:lnTo>
                  <a:pt x="152" y="50"/>
                </a:ln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50" name="TextBox 49"/>
          <p:cNvSpPr txBox="1"/>
          <p:nvPr/>
        </p:nvSpPr>
        <p:spPr>
          <a:xfrm>
            <a:off x="5623785" y="4008649"/>
            <a:ext cx="614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Roboto Light" charset="0"/>
                <a:ea typeface="Roboto Light" charset="0"/>
                <a:cs typeface="Roboto Light" charset="0"/>
              </a:rPr>
              <a:t>Одновременная работа </a:t>
            </a:r>
            <a:r>
              <a:rPr lang="ru-RU" dirty="0">
                <a:latin typeface="Roboto Light" charset="0"/>
                <a:ea typeface="Roboto Light" charset="0"/>
                <a:cs typeface="Roboto Light" charset="0"/>
              </a:rPr>
              <a:t>большого числа пользователей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51" name="Freeform 154"/>
          <p:cNvSpPr>
            <a:spLocks noEditPoints="1"/>
          </p:cNvSpPr>
          <p:nvPr/>
        </p:nvSpPr>
        <p:spPr bwMode="auto">
          <a:xfrm>
            <a:off x="5113953" y="4031291"/>
            <a:ext cx="432000" cy="360000"/>
          </a:xfrm>
          <a:custGeom>
            <a:avLst/>
            <a:gdLst>
              <a:gd name="T0" fmla="*/ 111 w 186"/>
              <a:gd name="T1" fmla="*/ 95 h 152"/>
              <a:gd name="T2" fmla="*/ 122 w 186"/>
              <a:gd name="T3" fmla="*/ 55 h 152"/>
              <a:gd name="T4" fmla="*/ 110 w 186"/>
              <a:gd name="T5" fmla="*/ 3 h 152"/>
              <a:gd name="T6" fmla="*/ 80 w 186"/>
              <a:gd name="T7" fmla="*/ 4 h 152"/>
              <a:gd name="T8" fmla="*/ 64 w 186"/>
              <a:gd name="T9" fmla="*/ 54 h 152"/>
              <a:gd name="T10" fmla="*/ 74 w 186"/>
              <a:gd name="T11" fmla="*/ 95 h 152"/>
              <a:gd name="T12" fmla="*/ 29 w 186"/>
              <a:gd name="T13" fmla="*/ 147 h 152"/>
              <a:gd name="T14" fmla="*/ 152 w 186"/>
              <a:gd name="T15" fmla="*/ 152 h 152"/>
              <a:gd name="T16" fmla="*/ 126 w 186"/>
              <a:gd name="T17" fmla="*/ 115 h 152"/>
              <a:gd name="T18" fmla="*/ 61 w 186"/>
              <a:gd name="T19" fmla="*/ 123 h 152"/>
              <a:gd name="T20" fmla="*/ 83 w 186"/>
              <a:gd name="T21" fmla="*/ 95 h 152"/>
              <a:gd name="T22" fmla="*/ 72 w 186"/>
              <a:gd name="T23" fmla="*/ 68 h 152"/>
              <a:gd name="T24" fmla="*/ 72 w 186"/>
              <a:gd name="T25" fmla="*/ 51 h 152"/>
              <a:gd name="T26" fmla="*/ 84 w 186"/>
              <a:gd name="T27" fmla="*/ 12 h 152"/>
              <a:gd name="T28" fmla="*/ 98 w 186"/>
              <a:gd name="T29" fmla="*/ 8 h 152"/>
              <a:gd name="T30" fmla="*/ 114 w 186"/>
              <a:gd name="T31" fmla="*/ 23 h 152"/>
              <a:gd name="T32" fmla="*/ 113 w 186"/>
              <a:gd name="T33" fmla="*/ 57 h 152"/>
              <a:gd name="T34" fmla="*/ 112 w 186"/>
              <a:gd name="T35" fmla="*/ 69 h 152"/>
              <a:gd name="T36" fmla="*/ 124 w 186"/>
              <a:gd name="T37" fmla="*/ 123 h 152"/>
              <a:gd name="T38" fmla="*/ 147 w 186"/>
              <a:gd name="T39" fmla="*/ 143 h 152"/>
              <a:gd name="T40" fmla="*/ 20 w 186"/>
              <a:gd name="T41" fmla="*/ 113 h 152"/>
              <a:gd name="T42" fmla="*/ 29 w 186"/>
              <a:gd name="T43" fmla="*/ 69 h 152"/>
              <a:gd name="T44" fmla="*/ 29 w 186"/>
              <a:gd name="T45" fmla="*/ 68 h 152"/>
              <a:gd name="T46" fmla="*/ 29 w 186"/>
              <a:gd name="T47" fmla="*/ 55 h 152"/>
              <a:gd name="T48" fmla="*/ 35 w 186"/>
              <a:gd name="T49" fmla="*/ 28 h 152"/>
              <a:gd name="T50" fmla="*/ 46 w 186"/>
              <a:gd name="T51" fmla="*/ 25 h 152"/>
              <a:gd name="T52" fmla="*/ 53 w 186"/>
              <a:gd name="T53" fmla="*/ 22 h 152"/>
              <a:gd name="T54" fmla="*/ 46 w 186"/>
              <a:gd name="T55" fmla="*/ 17 h 152"/>
              <a:gd name="T56" fmla="*/ 18 w 186"/>
              <a:gd name="T57" fmla="*/ 36 h 152"/>
              <a:gd name="T58" fmla="*/ 22 w 186"/>
              <a:gd name="T59" fmla="*/ 74 h 152"/>
              <a:gd name="T60" fmla="*/ 18 w 186"/>
              <a:gd name="T61" fmla="*/ 105 h 152"/>
              <a:gd name="T62" fmla="*/ 4 w 186"/>
              <a:gd name="T63" fmla="*/ 135 h 152"/>
              <a:gd name="T64" fmla="*/ 27 w 186"/>
              <a:gd name="T65" fmla="*/ 126 h 152"/>
              <a:gd name="T66" fmla="*/ 20 w 186"/>
              <a:gd name="T67" fmla="*/ 113 h 152"/>
              <a:gd name="T68" fmla="*/ 158 w 186"/>
              <a:gd name="T69" fmla="*/ 91 h 152"/>
              <a:gd name="T70" fmla="*/ 164 w 186"/>
              <a:gd name="T71" fmla="*/ 59 h 152"/>
              <a:gd name="T72" fmla="*/ 153 w 186"/>
              <a:gd name="T73" fmla="*/ 20 h 152"/>
              <a:gd name="T74" fmla="*/ 131 w 186"/>
              <a:gd name="T75" fmla="*/ 18 h 152"/>
              <a:gd name="T76" fmla="*/ 134 w 186"/>
              <a:gd name="T77" fmla="*/ 26 h 152"/>
              <a:gd name="T78" fmla="*/ 149 w 186"/>
              <a:gd name="T79" fmla="*/ 27 h 152"/>
              <a:gd name="T80" fmla="*/ 159 w 186"/>
              <a:gd name="T81" fmla="*/ 39 h 152"/>
              <a:gd name="T82" fmla="*/ 156 w 186"/>
              <a:gd name="T83" fmla="*/ 61 h 152"/>
              <a:gd name="T84" fmla="*/ 157 w 186"/>
              <a:gd name="T85" fmla="*/ 69 h 152"/>
              <a:gd name="T86" fmla="*/ 150 w 186"/>
              <a:gd name="T87" fmla="*/ 91 h 152"/>
              <a:gd name="T88" fmla="*/ 177 w 186"/>
              <a:gd name="T89" fmla="*/ 126 h 152"/>
              <a:gd name="T90" fmla="*/ 163 w 186"/>
              <a:gd name="T91" fmla="*/ 135 h 152"/>
              <a:gd name="T92" fmla="*/ 186 w 186"/>
              <a:gd name="T93" fmla="*/ 13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6" h="152">
                <a:moveTo>
                  <a:pt x="126" y="115"/>
                </a:moveTo>
                <a:cubicBezTo>
                  <a:pt x="126" y="115"/>
                  <a:pt x="111" y="111"/>
                  <a:pt x="111" y="95"/>
                </a:cubicBezTo>
                <a:cubicBezTo>
                  <a:pt x="111" y="81"/>
                  <a:pt x="117" y="76"/>
                  <a:pt x="120" y="73"/>
                </a:cubicBezTo>
                <a:cubicBezTo>
                  <a:pt x="120" y="73"/>
                  <a:pt x="125" y="69"/>
                  <a:pt x="122" y="55"/>
                </a:cubicBezTo>
                <a:cubicBezTo>
                  <a:pt x="127" y="47"/>
                  <a:pt x="129" y="35"/>
                  <a:pt x="122" y="19"/>
                </a:cubicBezTo>
                <a:cubicBezTo>
                  <a:pt x="118" y="10"/>
                  <a:pt x="115" y="5"/>
                  <a:pt x="110" y="3"/>
                </a:cubicBezTo>
                <a:cubicBezTo>
                  <a:pt x="106" y="0"/>
                  <a:pt x="102" y="0"/>
                  <a:pt x="98" y="0"/>
                </a:cubicBezTo>
                <a:cubicBezTo>
                  <a:pt x="90" y="0"/>
                  <a:pt x="83" y="2"/>
                  <a:pt x="80" y="4"/>
                </a:cubicBezTo>
                <a:cubicBezTo>
                  <a:pt x="72" y="8"/>
                  <a:pt x="66" y="12"/>
                  <a:pt x="61" y="25"/>
                </a:cubicBezTo>
                <a:cubicBezTo>
                  <a:pt x="56" y="36"/>
                  <a:pt x="62" y="48"/>
                  <a:pt x="64" y="54"/>
                </a:cubicBezTo>
                <a:cubicBezTo>
                  <a:pt x="61" y="68"/>
                  <a:pt x="66" y="73"/>
                  <a:pt x="66" y="73"/>
                </a:cubicBezTo>
                <a:cubicBezTo>
                  <a:pt x="68" y="76"/>
                  <a:pt x="74" y="81"/>
                  <a:pt x="74" y="95"/>
                </a:cubicBezTo>
                <a:cubicBezTo>
                  <a:pt x="74" y="111"/>
                  <a:pt x="59" y="115"/>
                  <a:pt x="59" y="115"/>
                </a:cubicBezTo>
                <a:cubicBezTo>
                  <a:pt x="50" y="118"/>
                  <a:pt x="29" y="125"/>
                  <a:pt x="29" y="147"/>
                </a:cubicBezTo>
                <a:cubicBezTo>
                  <a:pt x="29" y="147"/>
                  <a:pt x="29" y="152"/>
                  <a:pt x="34" y="152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156" y="152"/>
                  <a:pt x="156" y="147"/>
                  <a:pt x="156" y="147"/>
                </a:cubicBezTo>
                <a:cubicBezTo>
                  <a:pt x="156" y="125"/>
                  <a:pt x="136" y="118"/>
                  <a:pt x="126" y="115"/>
                </a:cubicBezTo>
                <a:close/>
                <a:moveTo>
                  <a:pt x="38" y="143"/>
                </a:moveTo>
                <a:cubicBezTo>
                  <a:pt x="40" y="131"/>
                  <a:pt x="51" y="127"/>
                  <a:pt x="61" y="123"/>
                </a:cubicBezTo>
                <a:cubicBezTo>
                  <a:pt x="62" y="123"/>
                  <a:pt x="62" y="123"/>
                  <a:pt x="62" y="123"/>
                </a:cubicBezTo>
                <a:cubicBezTo>
                  <a:pt x="69" y="121"/>
                  <a:pt x="83" y="112"/>
                  <a:pt x="83" y="95"/>
                </a:cubicBezTo>
                <a:cubicBezTo>
                  <a:pt x="83" y="80"/>
                  <a:pt x="77" y="73"/>
                  <a:pt x="73" y="69"/>
                </a:cubicBezTo>
                <a:cubicBezTo>
                  <a:pt x="73" y="69"/>
                  <a:pt x="72" y="68"/>
                  <a:pt x="72" y="68"/>
                </a:cubicBezTo>
                <a:cubicBezTo>
                  <a:pt x="72" y="67"/>
                  <a:pt x="71" y="64"/>
                  <a:pt x="73" y="56"/>
                </a:cubicBezTo>
                <a:cubicBezTo>
                  <a:pt x="73" y="53"/>
                  <a:pt x="72" y="51"/>
                  <a:pt x="72" y="51"/>
                </a:cubicBezTo>
                <a:cubicBezTo>
                  <a:pt x="70" y="45"/>
                  <a:pt x="65" y="36"/>
                  <a:pt x="69" y="28"/>
                </a:cubicBezTo>
                <a:cubicBezTo>
                  <a:pt x="73" y="17"/>
                  <a:pt x="77" y="15"/>
                  <a:pt x="84" y="12"/>
                </a:cubicBezTo>
                <a:cubicBezTo>
                  <a:pt x="84" y="12"/>
                  <a:pt x="84" y="12"/>
                  <a:pt x="85" y="11"/>
                </a:cubicBezTo>
                <a:cubicBezTo>
                  <a:pt x="86" y="10"/>
                  <a:pt x="92" y="8"/>
                  <a:pt x="98" y="8"/>
                </a:cubicBezTo>
                <a:cubicBezTo>
                  <a:pt x="101" y="8"/>
                  <a:pt x="104" y="9"/>
                  <a:pt x="106" y="10"/>
                </a:cubicBezTo>
                <a:cubicBezTo>
                  <a:pt x="108" y="11"/>
                  <a:pt x="111" y="14"/>
                  <a:pt x="114" y="23"/>
                </a:cubicBezTo>
                <a:cubicBezTo>
                  <a:pt x="121" y="38"/>
                  <a:pt x="117" y="47"/>
                  <a:pt x="115" y="50"/>
                </a:cubicBezTo>
                <a:cubicBezTo>
                  <a:pt x="113" y="52"/>
                  <a:pt x="113" y="54"/>
                  <a:pt x="113" y="57"/>
                </a:cubicBezTo>
                <a:cubicBezTo>
                  <a:pt x="115" y="64"/>
                  <a:pt x="114" y="67"/>
                  <a:pt x="114" y="67"/>
                </a:cubicBezTo>
                <a:cubicBezTo>
                  <a:pt x="114" y="67"/>
                  <a:pt x="113" y="69"/>
                  <a:pt x="112" y="69"/>
                </a:cubicBezTo>
                <a:cubicBezTo>
                  <a:pt x="109" y="73"/>
                  <a:pt x="103" y="80"/>
                  <a:pt x="103" y="95"/>
                </a:cubicBezTo>
                <a:cubicBezTo>
                  <a:pt x="103" y="112"/>
                  <a:pt x="116" y="121"/>
                  <a:pt x="124" y="123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35" y="127"/>
                  <a:pt x="145" y="131"/>
                  <a:pt x="147" y="143"/>
                </a:cubicBezTo>
                <a:lnTo>
                  <a:pt x="38" y="143"/>
                </a:lnTo>
                <a:close/>
                <a:moveTo>
                  <a:pt x="20" y="113"/>
                </a:moveTo>
                <a:cubicBezTo>
                  <a:pt x="26" y="112"/>
                  <a:pt x="36" y="105"/>
                  <a:pt x="36" y="91"/>
                </a:cubicBezTo>
                <a:cubicBezTo>
                  <a:pt x="36" y="78"/>
                  <a:pt x="32" y="72"/>
                  <a:pt x="29" y="69"/>
                </a:cubicBezTo>
                <a:cubicBezTo>
                  <a:pt x="29" y="69"/>
                  <a:pt x="29" y="69"/>
                  <a:pt x="29" y="69"/>
                </a:cubicBezTo>
                <a:cubicBezTo>
                  <a:pt x="29" y="69"/>
                  <a:pt x="29" y="69"/>
                  <a:pt x="29" y="68"/>
                </a:cubicBezTo>
                <a:cubicBezTo>
                  <a:pt x="29" y="68"/>
                  <a:pt x="28" y="66"/>
                  <a:pt x="29" y="61"/>
                </a:cubicBezTo>
                <a:cubicBezTo>
                  <a:pt x="30" y="59"/>
                  <a:pt x="29" y="57"/>
                  <a:pt x="29" y="55"/>
                </a:cubicBezTo>
                <a:cubicBezTo>
                  <a:pt x="27" y="52"/>
                  <a:pt x="24" y="45"/>
                  <a:pt x="26" y="39"/>
                </a:cubicBezTo>
                <a:cubicBezTo>
                  <a:pt x="30" y="30"/>
                  <a:pt x="31" y="30"/>
                  <a:pt x="35" y="28"/>
                </a:cubicBezTo>
                <a:cubicBezTo>
                  <a:pt x="36" y="28"/>
                  <a:pt x="36" y="27"/>
                  <a:pt x="37" y="27"/>
                </a:cubicBezTo>
                <a:cubicBezTo>
                  <a:pt x="38" y="27"/>
                  <a:pt x="42" y="25"/>
                  <a:pt x="46" y="25"/>
                </a:cubicBezTo>
                <a:cubicBezTo>
                  <a:pt x="48" y="25"/>
                  <a:pt x="50" y="25"/>
                  <a:pt x="52" y="26"/>
                </a:cubicBezTo>
                <a:cubicBezTo>
                  <a:pt x="52" y="25"/>
                  <a:pt x="52" y="23"/>
                  <a:pt x="53" y="22"/>
                </a:cubicBezTo>
                <a:cubicBezTo>
                  <a:pt x="53" y="20"/>
                  <a:pt x="54" y="19"/>
                  <a:pt x="55" y="18"/>
                </a:cubicBezTo>
                <a:cubicBezTo>
                  <a:pt x="52" y="17"/>
                  <a:pt x="49" y="17"/>
                  <a:pt x="46" y="17"/>
                </a:cubicBezTo>
                <a:cubicBezTo>
                  <a:pt x="40" y="17"/>
                  <a:pt x="34" y="19"/>
                  <a:pt x="32" y="20"/>
                </a:cubicBezTo>
                <a:cubicBezTo>
                  <a:pt x="25" y="23"/>
                  <a:pt x="22" y="26"/>
                  <a:pt x="18" y="36"/>
                </a:cubicBezTo>
                <a:cubicBezTo>
                  <a:pt x="15" y="45"/>
                  <a:pt x="19" y="54"/>
                  <a:pt x="21" y="59"/>
                </a:cubicBezTo>
                <a:cubicBezTo>
                  <a:pt x="18" y="70"/>
                  <a:pt x="22" y="74"/>
                  <a:pt x="22" y="74"/>
                </a:cubicBezTo>
                <a:cubicBezTo>
                  <a:pt x="24" y="76"/>
                  <a:pt x="27" y="80"/>
                  <a:pt x="27" y="91"/>
                </a:cubicBezTo>
                <a:cubicBezTo>
                  <a:pt x="27" y="103"/>
                  <a:pt x="18" y="105"/>
                  <a:pt x="18" y="105"/>
                </a:cubicBezTo>
                <a:cubicBezTo>
                  <a:pt x="10" y="108"/>
                  <a:pt x="0" y="114"/>
                  <a:pt x="0" y="130"/>
                </a:cubicBezTo>
                <a:cubicBezTo>
                  <a:pt x="0" y="130"/>
                  <a:pt x="0" y="135"/>
                  <a:pt x="4" y="135"/>
                </a:cubicBezTo>
                <a:cubicBezTo>
                  <a:pt x="23" y="135"/>
                  <a:pt x="23" y="135"/>
                  <a:pt x="23" y="135"/>
                </a:cubicBezTo>
                <a:cubicBezTo>
                  <a:pt x="24" y="132"/>
                  <a:pt x="25" y="129"/>
                  <a:pt x="27" y="126"/>
                </a:cubicBezTo>
                <a:cubicBezTo>
                  <a:pt x="9" y="126"/>
                  <a:pt x="9" y="126"/>
                  <a:pt x="9" y="126"/>
                </a:cubicBezTo>
                <a:cubicBezTo>
                  <a:pt x="10" y="118"/>
                  <a:pt x="15" y="115"/>
                  <a:pt x="20" y="113"/>
                </a:cubicBezTo>
                <a:close/>
                <a:moveTo>
                  <a:pt x="168" y="105"/>
                </a:moveTo>
                <a:cubicBezTo>
                  <a:pt x="168" y="105"/>
                  <a:pt x="158" y="103"/>
                  <a:pt x="158" y="91"/>
                </a:cubicBezTo>
                <a:cubicBezTo>
                  <a:pt x="158" y="80"/>
                  <a:pt x="161" y="76"/>
                  <a:pt x="163" y="74"/>
                </a:cubicBezTo>
                <a:cubicBezTo>
                  <a:pt x="163" y="74"/>
                  <a:pt x="167" y="70"/>
                  <a:pt x="164" y="59"/>
                </a:cubicBezTo>
                <a:cubicBezTo>
                  <a:pt x="167" y="54"/>
                  <a:pt x="171" y="45"/>
                  <a:pt x="167" y="36"/>
                </a:cubicBezTo>
                <a:cubicBezTo>
                  <a:pt x="163" y="26"/>
                  <a:pt x="160" y="23"/>
                  <a:pt x="153" y="20"/>
                </a:cubicBezTo>
                <a:cubicBezTo>
                  <a:pt x="151" y="19"/>
                  <a:pt x="145" y="17"/>
                  <a:pt x="139" y="17"/>
                </a:cubicBezTo>
                <a:cubicBezTo>
                  <a:pt x="136" y="17"/>
                  <a:pt x="133" y="17"/>
                  <a:pt x="131" y="18"/>
                </a:cubicBezTo>
                <a:cubicBezTo>
                  <a:pt x="132" y="21"/>
                  <a:pt x="133" y="24"/>
                  <a:pt x="133" y="26"/>
                </a:cubicBezTo>
                <a:cubicBezTo>
                  <a:pt x="133" y="26"/>
                  <a:pt x="134" y="26"/>
                  <a:pt x="134" y="26"/>
                </a:cubicBezTo>
                <a:cubicBezTo>
                  <a:pt x="135" y="25"/>
                  <a:pt x="137" y="25"/>
                  <a:pt x="139" y="25"/>
                </a:cubicBezTo>
                <a:cubicBezTo>
                  <a:pt x="144" y="25"/>
                  <a:pt x="148" y="27"/>
                  <a:pt x="149" y="27"/>
                </a:cubicBezTo>
                <a:cubicBezTo>
                  <a:pt x="149" y="27"/>
                  <a:pt x="150" y="28"/>
                  <a:pt x="150" y="28"/>
                </a:cubicBezTo>
                <a:cubicBezTo>
                  <a:pt x="154" y="30"/>
                  <a:pt x="156" y="30"/>
                  <a:pt x="159" y="39"/>
                </a:cubicBezTo>
                <a:cubicBezTo>
                  <a:pt x="162" y="45"/>
                  <a:pt x="159" y="52"/>
                  <a:pt x="157" y="55"/>
                </a:cubicBezTo>
                <a:cubicBezTo>
                  <a:pt x="156" y="57"/>
                  <a:pt x="156" y="59"/>
                  <a:pt x="156" y="61"/>
                </a:cubicBezTo>
                <a:cubicBezTo>
                  <a:pt x="157" y="66"/>
                  <a:pt x="157" y="68"/>
                  <a:pt x="157" y="68"/>
                </a:cubicBezTo>
                <a:cubicBezTo>
                  <a:pt x="157" y="69"/>
                  <a:pt x="157" y="69"/>
                  <a:pt x="157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4" y="72"/>
                  <a:pt x="150" y="78"/>
                  <a:pt x="150" y="91"/>
                </a:cubicBezTo>
                <a:cubicBezTo>
                  <a:pt x="150" y="105"/>
                  <a:pt x="160" y="112"/>
                  <a:pt x="165" y="113"/>
                </a:cubicBezTo>
                <a:cubicBezTo>
                  <a:pt x="171" y="115"/>
                  <a:pt x="176" y="118"/>
                  <a:pt x="177" y="126"/>
                </a:cubicBezTo>
                <a:cubicBezTo>
                  <a:pt x="159" y="126"/>
                  <a:pt x="159" y="126"/>
                  <a:pt x="159" y="126"/>
                </a:cubicBezTo>
                <a:cubicBezTo>
                  <a:pt x="160" y="129"/>
                  <a:pt x="162" y="132"/>
                  <a:pt x="163" y="135"/>
                </a:cubicBezTo>
                <a:cubicBezTo>
                  <a:pt x="181" y="135"/>
                  <a:pt x="181" y="135"/>
                  <a:pt x="181" y="135"/>
                </a:cubicBezTo>
                <a:cubicBezTo>
                  <a:pt x="186" y="135"/>
                  <a:pt x="186" y="130"/>
                  <a:pt x="186" y="130"/>
                </a:cubicBezTo>
                <a:cubicBezTo>
                  <a:pt x="186" y="114"/>
                  <a:pt x="175" y="108"/>
                  <a:pt x="168" y="105"/>
                </a:cubicBez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52" name="TextBox 51"/>
          <p:cNvSpPr txBox="1"/>
          <p:nvPr/>
        </p:nvSpPr>
        <p:spPr>
          <a:xfrm>
            <a:off x="5615861" y="4651813"/>
            <a:ext cx="614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Light" charset="0"/>
                <a:ea typeface="Roboto Light" charset="0"/>
                <a:cs typeface="Roboto Light" charset="0"/>
              </a:rPr>
              <a:t>Возможность интеграции с другими </a:t>
            </a:r>
            <a:r>
              <a:rPr lang="ru-RU" dirty="0" smtClean="0">
                <a:latin typeface="Roboto Light" charset="0"/>
                <a:ea typeface="Roboto Light" charset="0"/>
                <a:cs typeface="Roboto Light" charset="0"/>
              </a:rPr>
              <a:t>программами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15861" y="5239634"/>
            <a:ext cx="614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 Light" charset="0"/>
                <a:ea typeface="Roboto Light" charset="0"/>
                <a:cs typeface="Roboto Light" charset="0"/>
              </a:rPr>
              <a:t>Наличие </a:t>
            </a:r>
            <a:r>
              <a:rPr lang="ru-RU" dirty="0" smtClean="0">
                <a:latin typeface="Roboto Light" charset="0"/>
                <a:ea typeface="Roboto Light" charset="0"/>
                <a:cs typeface="Roboto Light" charset="0"/>
              </a:rPr>
              <a:t>технической </a:t>
            </a:r>
            <a:r>
              <a:rPr lang="ru-RU" dirty="0">
                <a:latin typeface="Roboto Light" charset="0"/>
                <a:ea typeface="Roboto Light" charset="0"/>
                <a:cs typeface="Roboto Light" charset="0"/>
              </a:rPr>
              <a:t>поддержки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5861" y="5858184"/>
            <a:ext cx="614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Roboto Light" charset="0"/>
                <a:ea typeface="Roboto Light" charset="0"/>
                <a:cs typeface="Roboto Light" charset="0"/>
              </a:rPr>
              <a:t>Наилучшее соотношение </a:t>
            </a:r>
            <a:r>
              <a:rPr lang="ru-RU" dirty="0">
                <a:latin typeface="Roboto Light" charset="0"/>
                <a:ea typeface="Roboto Light" charset="0"/>
                <a:cs typeface="Roboto Light" charset="0"/>
              </a:rPr>
              <a:t>цена / </a:t>
            </a:r>
            <a:r>
              <a:rPr lang="ru-RU" dirty="0" smtClean="0">
                <a:latin typeface="Roboto Light" charset="0"/>
                <a:ea typeface="Roboto Light" charset="0"/>
                <a:cs typeface="Roboto Light" charset="0"/>
              </a:rPr>
              <a:t>качеств</a:t>
            </a:r>
            <a:r>
              <a:rPr lang="ru-RU" dirty="0">
                <a:latin typeface="Roboto Light" charset="0"/>
                <a:ea typeface="Roboto Light" charset="0"/>
                <a:cs typeface="Roboto Light" charset="0"/>
              </a:rPr>
              <a:t>о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55" name="Freeform 166"/>
          <p:cNvSpPr>
            <a:spLocks noEditPoints="1"/>
          </p:cNvSpPr>
          <p:nvPr/>
        </p:nvSpPr>
        <p:spPr bwMode="auto">
          <a:xfrm>
            <a:off x="5142029" y="5248966"/>
            <a:ext cx="360000" cy="360000"/>
          </a:xfrm>
          <a:custGeom>
            <a:avLst/>
            <a:gdLst>
              <a:gd name="T0" fmla="*/ 177 w 185"/>
              <a:gd name="T1" fmla="*/ 85 h 186"/>
              <a:gd name="T2" fmla="*/ 185 w 185"/>
              <a:gd name="T3" fmla="*/ 85 h 186"/>
              <a:gd name="T4" fmla="*/ 97 w 185"/>
              <a:gd name="T5" fmla="*/ 4 h 186"/>
              <a:gd name="T6" fmla="*/ 185 w 185"/>
              <a:gd name="T7" fmla="*/ 148 h 186"/>
              <a:gd name="T8" fmla="*/ 179 w 185"/>
              <a:gd name="T9" fmla="*/ 137 h 186"/>
              <a:gd name="T10" fmla="*/ 135 w 185"/>
              <a:gd name="T11" fmla="*/ 106 h 186"/>
              <a:gd name="T12" fmla="*/ 117 w 185"/>
              <a:gd name="T13" fmla="*/ 118 h 186"/>
              <a:gd name="T14" fmla="*/ 111 w 185"/>
              <a:gd name="T15" fmla="*/ 121 h 186"/>
              <a:gd name="T16" fmla="*/ 104 w 185"/>
              <a:gd name="T17" fmla="*/ 118 h 186"/>
              <a:gd name="T18" fmla="*/ 68 w 185"/>
              <a:gd name="T19" fmla="*/ 82 h 186"/>
              <a:gd name="T20" fmla="*/ 67 w 185"/>
              <a:gd name="T21" fmla="*/ 68 h 186"/>
              <a:gd name="T22" fmla="*/ 77 w 185"/>
              <a:gd name="T23" fmla="*/ 58 h 186"/>
              <a:gd name="T24" fmla="*/ 76 w 185"/>
              <a:gd name="T25" fmla="*/ 42 h 186"/>
              <a:gd name="T26" fmla="*/ 47 w 185"/>
              <a:gd name="T27" fmla="*/ 4 h 186"/>
              <a:gd name="T28" fmla="*/ 0 w 185"/>
              <a:gd name="T29" fmla="*/ 44 h 186"/>
              <a:gd name="T30" fmla="*/ 4 w 185"/>
              <a:gd name="T31" fmla="*/ 64 h 186"/>
              <a:gd name="T32" fmla="*/ 122 w 185"/>
              <a:gd name="T33" fmla="*/ 182 h 186"/>
              <a:gd name="T34" fmla="*/ 185 w 185"/>
              <a:gd name="T35" fmla="*/ 148 h 186"/>
              <a:gd name="T36" fmla="*/ 141 w 185"/>
              <a:gd name="T37" fmla="*/ 177 h 186"/>
              <a:gd name="T38" fmla="*/ 124 w 185"/>
              <a:gd name="T39" fmla="*/ 173 h 186"/>
              <a:gd name="T40" fmla="*/ 12 w 185"/>
              <a:gd name="T41" fmla="*/ 60 h 186"/>
              <a:gd name="T42" fmla="*/ 38 w 185"/>
              <a:gd name="T43" fmla="*/ 9 h 186"/>
              <a:gd name="T44" fmla="*/ 41 w 185"/>
              <a:gd name="T45" fmla="*/ 11 h 186"/>
              <a:gd name="T46" fmla="*/ 69 w 185"/>
              <a:gd name="T47" fmla="*/ 47 h 186"/>
              <a:gd name="T48" fmla="*/ 71 w 185"/>
              <a:gd name="T49" fmla="*/ 51 h 186"/>
              <a:gd name="T50" fmla="*/ 61 w 185"/>
              <a:gd name="T51" fmla="*/ 62 h 186"/>
              <a:gd name="T52" fmla="*/ 56 w 185"/>
              <a:gd name="T53" fmla="*/ 75 h 186"/>
              <a:gd name="T54" fmla="*/ 61 w 185"/>
              <a:gd name="T55" fmla="*/ 87 h 186"/>
              <a:gd name="T56" fmla="*/ 99 w 185"/>
              <a:gd name="T57" fmla="*/ 125 h 186"/>
              <a:gd name="T58" fmla="*/ 123 w 185"/>
              <a:gd name="T59" fmla="*/ 125 h 186"/>
              <a:gd name="T60" fmla="*/ 132 w 185"/>
              <a:gd name="T61" fmla="*/ 115 h 186"/>
              <a:gd name="T62" fmla="*/ 138 w 185"/>
              <a:gd name="T63" fmla="*/ 115 h 186"/>
              <a:gd name="T64" fmla="*/ 174 w 185"/>
              <a:gd name="T65" fmla="*/ 144 h 186"/>
              <a:gd name="T66" fmla="*/ 176 w 185"/>
              <a:gd name="T67" fmla="*/ 145 h 186"/>
              <a:gd name="T68" fmla="*/ 177 w 185"/>
              <a:gd name="T69" fmla="*/ 149 h 186"/>
              <a:gd name="T70" fmla="*/ 101 w 185"/>
              <a:gd name="T71" fmla="*/ 51 h 186"/>
              <a:gd name="T72" fmla="*/ 139 w 185"/>
              <a:gd name="T73" fmla="*/ 89 h 186"/>
              <a:gd name="T74" fmla="*/ 101 w 185"/>
              <a:gd name="T75" fmla="*/ 42 h 186"/>
              <a:gd name="T76" fmla="*/ 101 w 185"/>
              <a:gd name="T77" fmla="*/ 51 h 186"/>
              <a:gd name="T78" fmla="*/ 109 w 185"/>
              <a:gd name="T79" fmla="*/ 85 h 186"/>
              <a:gd name="T80" fmla="*/ 92 w 185"/>
              <a:gd name="T81" fmla="*/ 8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5" h="186">
                <a:moveTo>
                  <a:pt x="101" y="9"/>
                </a:moveTo>
                <a:cubicBezTo>
                  <a:pt x="143" y="9"/>
                  <a:pt x="177" y="43"/>
                  <a:pt x="177" y="85"/>
                </a:cubicBezTo>
                <a:cubicBezTo>
                  <a:pt x="177" y="87"/>
                  <a:pt x="179" y="89"/>
                  <a:pt x="181" y="89"/>
                </a:cubicBezTo>
                <a:cubicBezTo>
                  <a:pt x="183" y="89"/>
                  <a:pt x="185" y="87"/>
                  <a:pt x="185" y="85"/>
                </a:cubicBezTo>
                <a:cubicBezTo>
                  <a:pt x="185" y="38"/>
                  <a:pt x="148" y="0"/>
                  <a:pt x="101" y="0"/>
                </a:cubicBezTo>
                <a:cubicBezTo>
                  <a:pt x="99" y="0"/>
                  <a:pt x="97" y="2"/>
                  <a:pt x="97" y="4"/>
                </a:cubicBezTo>
                <a:cubicBezTo>
                  <a:pt x="97" y="7"/>
                  <a:pt x="99" y="9"/>
                  <a:pt x="101" y="9"/>
                </a:cubicBezTo>
                <a:close/>
                <a:moveTo>
                  <a:pt x="185" y="148"/>
                </a:moveTo>
                <a:cubicBezTo>
                  <a:pt x="185" y="144"/>
                  <a:pt x="184" y="141"/>
                  <a:pt x="181" y="139"/>
                </a:cubicBezTo>
                <a:cubicBezTo>
                  <a:pt x="181" y="138"/>
                  <a:pt x="180" y="138"/>
                  <a:pt x="179" y="137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1" y="107"/>
                  <a:pt x="138" y="106"/>
                  <a:pt x="135" y="106"/>
                </a:cubicBezTo>
                <a:cubicBezTo>
                  <a:pt x="132" y="106"/>
                  <a:pt x="129" y="107"/>
                  <a:pt x="127" y="10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5" y="120"/>
                  <a:pt x="113" y="121"/>
                  <a:pt x="111" y="121"/>
                </a:cubicBezTo>
                <a:cubicBezTo>
                  <a:pt x="108" y="121"/>
                  <a:pt x="105" y="120"/>
                  <a:pt x="104" y="117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90" y="108"/>
                  <a:pt x="78" y="96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6" y="80"/>
                  <a:pt x="64" y="78"/>
                  <a:pt x="64" y="75"/>
                </a:cubicBezTo>
                <a:cubicBezTo>
                  <a:pt x="64" y="72"/>
                  <a:pt x="65" y="70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77" y="58"/>
                  <a:pt x="77" y="58"/>
                  <a:pt x="77" y="58"/>
                </a:cubicBezTo>
                <a:cubicBezTo>
                  <a:pt x="79" y="56"/>
                  <a:pt x="80" y="54"/>
                  <a:pt x="80" y="51"/>
                </a:cubicBezTo>
                <a:cubicBezTo>
                  <a:pt x="80" y="47"/>
                  <a:pt x="78" y="44"/>
                  <a:pt x="76" y="42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5"/>
                  <a:pt x="47" y="5"/>
                  <a:pt x="47" y="4"/>
                </a:cubicBezTo>
                <a:cubicBezTo>
                  <a:pt x="44" y="2"/>
                  <a:pt x="41" y="0"/>
                  <a:pt x="38" y="0"/>
                </a:cubicBezTo>
                <a:cubicBezTo>
                  <a:pt x="21" y="0"/>
                  <a:pt x="0" y="20"/>
                  <a:pt x="0" y="44"/>
                </a:cubicBezTo>
                <a:cubicBezTo>
                  <a:pt x="0" y="51"/>
                  <a:pt x="1" y="58"/>
                  <a:pt x="4" y="63"/>
                </a:cubicBezTo>
                <a:cubicBezTo>
                  <a:pt x="4" y="64"/>
                  <a:pt x="4" y="64"/>
                  <a:pt x="4" y="64"/>
                </a:cubicBezTo>
                <a:cubicBezTo>
                  <a:pt x="29" y="114"/>
                  <a:pt x="71" y="156"/>
                  <a:pt x="122" y="182"/>
                </a:cubicBezTo>
                <a:cubicBezTo>
                  <a:pt x="122" y="182"/>
                  <a:pt x="122" y="182"/>
                  <a:pt x="122" y="182"/>
                </a:cubicBezTo>
                <a:cubicBezTo>
                  <a:pt x="128" y="184"/>
                  <a:pt x="134" y="186"/>
                  <a:pt x="141" y="186"/>
                </a:cubicBezTo>
                <a:cubicBezTo>
                  <a:pt x="165" y="186"/>
                  <a:pt x="185" y="165"/>
                  <a:pt x="185" y="148"/>
                </a:cubicBezTo>
                <a:cubicBezTo>
                  <a:pt x="185" y="148"/>
                  <a:pt x="185" y="148"/>
                  <a:pt x="185" y="148"/>
                </a:cubicBezTo>
                <a:close/>
                <a:moveTo>
                  <a:pt x="141" y="177"/>
                </a:moveTo>
                <a:cubicBezTo>
                  <a:pt x="136" y="177"/>
                  <a:pt x="131" y="176"/>
                  <a:pt x="126" y="174"/>
                </a:cubicBezTo>
                <a:cubicBezTo>
                  <a:pt x="125" y="174"/>
                  <a:pt x="125" y="174"/>
                  <a:pt x="124" y="173"/>
                </a:cubicBezTo>
                <a:cubicBezTo>
                  <a:pt x="76" y="149"/>
                  <a:pt x="37" y="109"/>
                  <a:pt x="12" y="61"/>
                </a:cubicBezTo>
                <a:cubicBezTo>
                  <a:pt x="12" y="61"/>
                  <a:pt x="12" y="60"/>
                  <a:pt x="12" y="60"/>
                </a:cubicBezTo>
                <a:cubicBezTo>
                  <a:pt x="9" y="55"/>
                  <a:pt x="8" y="50"/>
                  <a:pt x="8" y="44"/>
                </a:cubicBezTo>
                <a:cubicBezTo>
                  <a:pt x="8" y="24"/>
                  <a:pt x="26" y="9"/>
                  <a:pt x="38" y="9"/>
                </a:cubicBezTo>
                <a:cubicBezTo>
                  <a:pt x="39" y="9"/>
                  <a:pt x="40" y="9"/>
                  <a:pt x="41" y="10"/>
                </a:cubicBezTo>
                <a:cubicBezTo>
                  <a:pt x="41" y="10"/>
                  <a:pt x="41" y="10"/>
                  <a:pt x="41" y="11"/>
                </a:cubicBezTo>
                <a:cubicBezTo>
                  <a:pt x="41" y="11"/>
                  <a:pt x="41" y="11"/>
                  <a:pt x="42" y="11"/>
                </a:cubicBezTo>
                <a:cubicBezTo>
                  <a:pt x="69" y="47"/>
                  <a:pt x="69" y="47"/>
                  <a:pt x="69" y="47"/>
                </a:cubicBezTo>
                <a:cubicBezTo>
                  <a:pt x="70" y="47"/>
                  <a:pt x="70" y="48"/>
                  <a:pt x="70" y="48"/>
                </a:cubicBezTo>
                <a:cubicBezTo>
                  <a:pt x="71" y="48"/>
                  <a:pt x="71" y="49"/>
                  <a:pt x="71" y="51"/>
                </a:cubicBezTo>
                <a:cubicBezTo>
                  <a:pt x="71" y="52"/>
                  <a:pt x="71" y="52"/>
                  <a:pt x="71" y="53"/>
                </a:cubicBezTo>
                <a:cubicBezTo>
                  <a:pt x="61" y="62"/>
                  <a:pt x="61" y="62"/>
                  <a:pt x="61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58" y="66"/>
                  <a:pt x="56" y="70"/>
                  <a:pt x="56" y="75"/>
                </a:cubicBezTo>
                <a:cubicBezTo>
                  <a:pt x="56" y="79"/>
                  <a:pt x="58" y="83"/>
                  <a:pt x="60" y="86"/>
                </a:cubicBezTo>
                <a:cubicBezTo>
                  <a:pt x="61" y="86"/>
                  <a:pt x="61" y="87"/>
                  <a:pt x="61" y="87"/>
                </a:cubicBezTo>
                <a:cubicBezTo>
                  <a:pt x="71" y="101"/>
                  <a:pt x="84" y="114"/>
                  <a:pt x="99" y="125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102" y="128"/>
                  <a:pt x="106" y="129"/>
                  <a:pt x="111" y="129"/>
                </a:cubicBezTo>
                <a:cubicBezTo>
                  <a:pt x="115" y="129"/>
                  <a:pt x="119" y="128"/>
                  <a:pt x="123" y="125"/>
                </a:cubicBezTo>
                <a:cubicBezTo>
                  <a:pt x="123" y="124"/>
                  <a:pt x="123" y="124"/>
                  <a:pt x="123" y="124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3" y="114"/>
                  <a:pt x="134" y="114"/>
                  <a:pt x="135" y="114"/>
                </a:cubicBezTo>
                <a:cubicBezTo>
                  <a:pt x="136" y="114"/>
                  <a:pt x="137" y="115"/>
                  <a:pt x="138" y="115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74" y="144"/>
                  <a:pt x="174" y="144"/>
                  <a:pt x="174" y="144"/>
                </a:cubicBezTo>
                <a:cubicBezTo>
                  <a:pt x="174" y="144"/>
                  <a:pt x="175" y="144"/>
                  <a:pt x="175" y="144"/>
                </a:cubicBezTo>
                <a:cubicBezTo>
                  <a:pt x="175" y="145"/>
                  <a:pt x="175" y="145"/>
                  <a:pt x="176" y="145"/>
                </a:cubicBezTo>
                <a:cubicBezTo>
                  <a:pt x="176" y="145"/>
                  <a:pt x="177" y="146"/>
                  <a:pt x="177" y="148"/>
                </a:cubicBezTo>
                <a:cubicBezTo>
                  <a:pt x="177" y="148"/>
                  <a:pt x="177" y="148"/>
                  <a:pt x="177" y="149"/>
                </a:cubicBezTo>
                <a:cubicBezTo>
                  <a:pt x="176" y="160"/>
                  <a:pt x="161" y="177"/>
                  <a:pt x="141" y="177"/>
                </a:cubicBezTo>
                <a:close/>
                <a:moveTo>
                  <a:pt x="101" y="51"/>
                </a:moveTo>
                <a:cubicBezTo>
                  <a:pt x="120" y="51"/>
                  <a:pt x="135" y="66"/>
                  <a:pt x="135" y="85"/>
                </a:cubicBezTo>
                <a:cubicBezTo>
                  <a:pt x="135" y="87"/>
                  <a:pt x="137" y="89"/>
                  <a:pt x="139" y="89"/>
                </a:cubicBezTo>
                <a:cubicBezTo>
                  <a:pt x="141" y="89"/>
                  <a:pt x="143" y="87"/>
                  <a:pt x="143" y="85"/>
                </a:cubicBezTo>
                <a:cubicBezTo>
                  <a:pt x="143" y="61"/>
                  <a:pt x="124" y="42"/>
                  <a:pt x="101" y="42"/>
                </a:cubicBezTo>
                <a:cubicBezTo>
                  <a:pt x="99" y="42"/>
                  <a:pt x="97" y="44"/>
                  <a:pt x="97" y="47"/>
                </a:cubicBezTo>
                <a:cubicBezTo>
                  <a:pt x="97" y="49"/>
                  <a:pt x="99" y="51"/>
                  <a:pt x="101" y="51"/>
                </a:cubicBezTo>
                <a:close/>
                <a:moveTo>
                  <a:pt x="101" y="93"/>
                </a:moveTo>
                <a:cubicBezTo>
                  <a:pt x="106" y="93"/>
                  <a:pt x="109" y="89"/>
                  <a:pt x="109" y="85"/>
                </a:cubicBezTo>
                <a:cubicBezTo>
                  <a:pt x="109" y="80"/>
                  <a:pt x="106" y="76"/>
                  <a:pt x="101" y="76"/>
                </a:cubicBezTo>
                <a:cubicBezTo>
                  <a:pt x="96" y="76"/>
                  <a:pt x="92" y="80"/>
                  <a:pt x="92" y="85"/>
                </a:cubicBezTo>
                <a:cubicBezTo>
                  <a:pt x="92" y="89"/>
                  <a:pt x="96" y="93"/>
                  <a:pt x="101" y="93"/>
                </a:cubicBez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57" name="Freeform 253"/>
          <p:cNvSpPr>
            <a:spLocks noEditPoints="1"/>
          </p:cNvSpPr>
          <p:nvPr/>
        </p:nvSpPr>
        <p:spPr bwMode="auto">
          <a:xfrm>
            <a:off x="5148111" y="5916850"/>
            <a:ext cx="432000" cy="252000"/>
          </a:xfrm>
          <a:custGeom>
            <a:avLst/>
            <a:gdLst>
              <a:gd name="T0" fmla="*/ 71 w 186"/>
              <a:gd name="T1" fmla="*/ 66 h 118"/>
              <a:gd name="T2" fmla="*/ 74 w 186"/>
              <a:gd name="T3" fmla="*/ 58 h 118"/>
              <a:gd name="T4" fmla="*/ 38 w 186"/>
              <a:gd name="T5" fmla="*/ 42 h 118"/>
              <a:gd name="T6" fmla="*/ 42 w 186"/>
              <a:gd name="T7" fmla="*/ 46 h 118"/>
              <a:gd name="T8" fmla="*/ 80 w 186"/>
              <a:gd name="T9" fmla="*/ 74 h 118"/>
              <a:gd name="T10" fmla="*/ 82 w 186"/>
              <a:gd name="T11" fmla="*/ 83 h 118"/>
              <a:gd name="T12" fmla="*/ 81 w 186"/>
              <a:gd name="T13" fmla="*/ 76 h 118"/>
              <a:gd name="T14" fmla="*/ 0 w 186"/>
              <a:gd name="T15" fmla="*/ 33 h 118"/>
              <a:gd name="T16" fmla="*/ 144 w 186"/>
              <a:gd name="T17" fmla="*/ 118 h 118"/>
              <a:gd name="T18" fmla="*/ 144 w 186"/>
              <a:gd name="T19" fmla="*/ 25 h 118"/>
              <a:gd name="T20" fmla="*/ 13 w 186"/>
              <a:gd name="T21" fmla="*/ 42 h 118"/>
              <a:gd name="T22" fmla="*/ 13 w 186"/>
              <a:gd name="T23" fmla="*/ 109 h 118"/>
              <a:gd name="T24" fmla="*/ 17 w 186"/>
              <a:gd name="T25" fmla="*/ 105 h 118"/>
              <a:gd name="T26" fmla="*/ 135 w 186"/>
              <a:gd name="T27" fmla="*/ 105 h 118"/>
              <a:gd name="T28" fmla="*/ 139 w 186"/>
              <a:gd name="T29" fmla="*/ 109 h 118"/>
              <a:gd name="T30" fmla="*/ 127 w 186"/>
              <a:gd name="T31" fmla="*/ 105 h 118"/>
              <a:gd name="T32" fmla="*/ 26 w 186"/>
              <a:gd name="T33" fmla="*/ 105 h 118"/>
              <a:gd name="T34" fmla="*/ 9 w 186"/>
              <a:gd name="T35" fmla="*/ 50 h 118"/>
              <a:gd name="T36" fmla="*/ 25 w 186"/>
              <a:gd name="T37" fmla="*/ 33 h 118"/>
              <a:gd name="T38" fmla="*/ 139 w 186"/>
              <a:gd name="T39" fmla="*/ 50 h 118"/>
              <a:gd name="T40" fmla="*/ 139 w 186"/>
              <a:gd name="T41" fmla="*/ 42 h 118"/>
              <a:gd name="T42" fmla="*/ 144 w 186"/>
              <a:gd name="T43" fmla="*/ 38 h 118"/>
              <a:gd name="T44" fmla="*/ 42 w 186"/>
              <a:gd name="T45" fmla="*/ 0 h 118"/>
              <a:gd name="T46" fmla="*/ 38 w 186"/>
              <a:gd name="T47" fmla="*/ 17 h 118"/>
              <a:gd name="T48" fmla="*/ 177 w 186"/>
              <a:gd name="T49" fmla="*/ 8 h 118"/>
              <a:gd name="T50" fmla="*/ 161 w 186"/>
              <a:gd name="T51" fmla="*/ 88 h 118"/>
              <a:gd name="T52" fmla="*/ 186 w 186"/>
              <a:gd name="T53" fmla="*/ 84 h 118"/>
              <a:gd name="T54" fmla="*/ 114 w 186"/>
              <a:gd name="T55" fmla="*/ 93 h 118"/>
              <a:gd name="T56" fmla="*/ 118 w 186"/>
              <a:gd name="T57" fmla="*/ 97 h 118"/>
              <a:gd name="T58" fmla="*/ 47 w 186"/>
              <a:gd name="T59" fmla="*/ 71 h 118"/>
              <a:gd name="T60" fmla="*/ 76 w 186"/>
              <a:gd name="T61" fmla="*/ 42 h 118"/>
              <a:gd name="T62" fmla="*/ 82 w 186"/>
              <a:gd name="T63" fmla="*/ 88 h 118"/>
              <a:gd name="T64" fmla="*/ 74 w 186"/>
              <a:gd name="T65" fmla="*/ 93 h 118"/>
              <a:gd name="T66" fmla="*/ 67 w 186"/>
              <a:gd name="T67" fmla="*/ 86 h 118"/>
              <a:gd name="T68" fmla="*/ 69 w 186"/>
              <a:gd name="T69" fmla="*/ 78 h 118"/>
              <a:gd name="T70" fmla="*/ 74 w 186"/>
              <a:gd name="T71" fmla="*/ 73 h 118"/>
              <a:gd name="T72" fmla="*/ 65 w 186"/>
              <a:gd name="T73" fmla="*/ 67 h 118"/>
              <a:gd name="T74" fmla="*/ 68 w 186"/>
              <a:gd name="T75" fmla="*/ 56 h 118"/>
              <a:gd name="T76" fmla="*/ 74 w 186"/>
              <a:gd name="T77" fmla="*/ 50 h 118"/>
              <a:gd name="T78" fmla="*/ 81 w 186"/>
              <a:gd name="T79" fmla="*/ 54 h 118"/>
              <a:gd name="T80" fmla="*/ 88 w 186"/>
              <a:gd name="T81" fmla="*/ 63 h 118"/>
              <a:gd name="T82" fmla="*/ 78 w 186"/>
              <a:gd name="T83" fmla="*/ 58 h 118"/>
              <a:gd name="T84" fmla="*/ 85 w 186"/>
              <a:gd name="T85" fmla="*/ 71 h 118"/>
              <a:gd name="T86" fmla="*/ 88 w 186"/>
              <a:gd name="T87" fmla="*/ 8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6" h="118">
                <a:moveTo>
                  <a:pt x="70" y="62"/>
                </a:moveTo>
                <a:cubicBezTo>
                  <a:pt x="70" y="63"/>
                  <a:pt x="70" y="64"/>
                  <a:pt x="70" y="64"/>
                </a:cubicBezTo>
                <a:cubicBezTo>
                  <a:pt x="71" y="65"/>
                  <a:pt x="71" y="65"/>
                  <a:pt x="71" y="66"/>
                </a:cubicBezTo>
                <a:cubicBezTo>
                  <a:pt x="72" y="66"/>
                  <a:pt x="73" y="67"/>
                  <a:pt x="73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58"/>
                  <a:pt x="74" y="58"/>
                  <a:pt x="74" y="58"/>
                </a:cubicBezTo>
                <a:cubicBezTo>
                  <a:pt x="73" y="58"/>
                  <a:pt x="72" y="58"/>
                  <a:pt x="71" y="59"/>
                </a:cubicBezTo>
                <a:cubicBezTo>
                  <a:pt x="70" y="60"/>
                  <a:pt x="70" y="61"/>
                  <a:pt x="70" y="62"/>
                </a:cubicBezTo>
                <a:close/>
                <a:moveTo>
                  <a:pt x="38" y="42"/>
                </a:moveTo>
                <a:cubicBezTo>
                  <a:pt x="36" y="42"/>
                  <a:pt x="34" y="44"/>
                  <a:pt x="34" y="46"/>
                </a:cubicBezTo>
                <a:cubicBezTo>
                  <a:pt x="34" y="48"/>
                  <a:pt x="36" y="50"/>
                  <a:pt x="38" y="50"/>
                </a:cubicBezTo>
                <a:cubicBezTo>
                  <a:pt x="40" y="50"/>
                  <a:pt x="42" y="48"/>
                  <a:pt x="42" y="46"/>
                </a:cubicBezTo>
                <a:cubicBezTo>
                  <a:pt x="42" y="44"/>
                  <a:pt x="40" y="42"/>
                  <a:pt x="38" y="42"/>
                </a:cubicBezTo>
                <a:close/>
                <a:moveTo>
                  <a:pt x="81" y="76"/>
                </a:moveTo>
                <a:cubicBezTo>
                  <a:pt x="81" y="75"/>
                  <a:pt x="80" y="75"/>
                  <a:pt x="80" y="74"/>
                </a:cubicBezTo>
                <a:cubicBezTo>
                  <a:pt x="79" y="74"/>
                  <a:pt x="79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80" y="85"/>
                  <a:pt x="81" y="84"/>
                  <a:pt x="82" y="83"/>
                </a:cubicBezTo>
                <a:cubicBezTo>
                  <a:pt x="83" y="83"/>
                  <a:pt x="83" y="81"/>
                  <a:pt x="83" y="79"/>
                </a:cubicBezTo>
                <a:cubicBezTo>
                  <a:pt x="83" y="78"/>
                  <a:pt x="83" y="78"/>
                  <a:pt x="83" y="77"/>
                </a:cubicBezTo>
                <a:cubicBezTo>
                  <a:pt x="82" y="76"/>
                  <a:pt x="82" y="76"/>
                  <a:pt x="81" y="76"/>
                </a:cubicBezTo>
                <a:close/>
                <a:moveTo>
                  <a:pt x="144" y="25"/>
                </a:moveTo>
                <a:cubicBezTo>
                  <a:pt x="9" y="25"/>
                  <a:pt x="9" y="25"/>
                  <a:pt x="9" y="25"/>
                </a:cubicBezTo>
                <a:cubicBezTo>
                  <a:pt x="4" y="25"/>
                  <a:pt x="0" y="29"/>
                  <a:pt x="0" y="33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4"/>
                  <a:pt x="4" y="118"/>
                  <a:pt x="9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8" y="118"/>
                  <a:pt x="152" y="114"/>
                  <a:pt x="152" y="109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2" y="29"/>
                  <a:pt x="148" y="25"/>
                  <a:pt x="144" y="25"/>
                </a:cubicBezTo>
                <a:close/>
                <a:moveTo>
                  <a:pt x="13" y="33"/>
                </a:moveTo>
                <a:cubicBezTo>
                  <a:pt x="15" y="33"/>
                  <a:pt x="17" y="35"/>
                  <a:pt x="17" y="38"/>
                </a:cubicBezTo>
                <a:cubicBezTo>
                  <a:pt x="17" y="40"/>
                  <a:pt x="15" y="42"/>
                  <a:pt x="13" y="42"/>
                </a:cubicBezTo>
                <a:cubicBezTo>
                  <a:pt x="11" y="42"/>
                  <a:pt x="9" y="40"/>
                  <a:pt x="9" y="38"/>
                </a:cubicBezTo>
                <a:cubicBezTo>
                  <a:pt x="9" y="35"/>
                  <a:pt x="11" y="33"/>
                  <a:pt x="13" y="33"/>
                </a:cubicBezTo>
                <a:close/>
                <a:moveTo>
                  <a:pt x="13" y="109"/>
                </a:moveTo>
                <a:cubicBezTo>
                  <a:pt x="11" y="109"/>
                  <a:pt x="9" y="108"/>
                  <a:pt x="9" y="105"/>
                </a:cubicBezTo>
                <a:cubicBezTo>
                  <a:pt x="9" y="103"/>
                  <a:pt x="11" y="101"/>
                  <a:pt x="13" y="101"/>
                </a:cubicBezTo>
                <a:cubicBezTo>
                  <a:pt x="15" y="101"/>
                  <a:pt x="17" y="103"/>
                  <a:pt x="17" y="105"/>
                </a:cubicBezTo>
                <a:cubicBezTo>
                  <a:pt x="17" y="108"/>
                  <a:pt x="15" y="109"/>
                  <a:pt x="13" y="109"/>
                </a:cubicBezTo>
                <a:close/>
                <a:moveTo>
                  <a:pt x="139" y="109"/>
                </a:moveTo>
                <a:cubicBezTo>
                  <a:pt x="137" y="109"/>
                  <a:pt x="135" y="108"/>
                  <a:pt x="135" y="105"/>
                </a:cubicBezTo>
                <a:cubicBezTo>
                  <a:pt x="135" y="103"/>
                  <a:pt x="137" y="101"/>
                  <a:pt x="139" y="101"/>
                </a:cubicBezTo>
                <a:cubicBezTo>
                  <a:pt x="142" y="101"/>
                  <a:pt x="144" y="103"/>
                  <a:pt x="144" y="105"/>
                </a:cubicBezTo>
                <a:cubicBezTo>
                  <a:pt x="144" y="108"/>
                  <a:pt x="142" y="109"/>
                  <a:pt x="139" y="109"/>
                </a:cubicBezTo>
                <a:close/>
                <a:moveTo>
                  <a:pt x="144" y="93"/>
                </a:moveTo>
                <a:cubicBezTo>
                  <a:pt x="142" y="93"/>
                  <a:pt x="141" y="93"/>
                  <a:pt x="139" y="93"/>
                </a:cubicBezTo>
                <a:cubicBezTo>
                  <a:pt x="132" y="93"/>
                  <a:pt x="127" y="98"/>
                  <a:pt x="127" y="105"/>
                </a:cubicBezTo>
                <a:cubicBezTo>
                  <a:pt x="127" y="107"/>
                  <a:pt x="127" y="108"/>
                  <a:pt x="128" y="109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25" y="108"/>
                  <a:pt x="26" y="107"/>
                  <a:pt x="26" y="105"/>
                </a:cubicBezTo>
                <a:cubicBezTo>
                  <a:pt x="26" y="98"/>
                  <a:pt x="20" y="93"/>
                  <a:pt x="13" y="93"/>
                </a:cubicBezTo>
                <a:cubicBezTo>
                  <a:pt x="11" y="93"/>
                  <a:pt x="10" y="93"/>
                  <a:pt x="9" y="93"/>
                </a:cubicBezTo>
                <a:cubicBezTo>
                  <a:pt x="9" y="50"/>
                  <a:pt x="9" y="50"/>
                  <a:pt x="9" y="50"/>
                </a:cubicBezTo>
                <a:cubicBezTo>
                  <a:pt x="10" y="50"/>
                  <a:pt x="11" y="50"/>
                  <a:pt x="13" y="50"/>
                </a:cubicBezTo>
                <a:cubicBezTo>
                  <a:pt x="20" y="50"/>
                  <a:pt x="26" y="45"/>
                  <a:pt x="26" y="38"/>
                </a:cubicBezTo>
                <a:cubicBezTo>
                  <a:pt x="26" y="36"/>
                  <a:pt x="25" y="35"/>
                  <a:pt x="25" y="33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27" y="35"/>
                  <a:pt x="127" y="36"/>
                  <a:pt x="127" y="38"/>
                </a:cubicBezTo>
                <a:cubicBezTo>
                  <a:pt x="127" y="45"/>
                  <a:pt x="132" y="50"/>
                  <a:pt x="139" y="50"/>
                </a:cubicBezTo>
                <a:cubicBezTo>
                  <a:pt x="141" y="50"/>
                  <a:pt x="142" y="50"/>
                  <a:pt x="144" y="50"/>
                </a:cubicBezTo>
                <a:lnTo>
                  <a:pt x="144" y="93"/>
                </a:lnTo>
                <a:close/>
                <a:moveTo>
                  <a:pt x="139" y="42"/>
                </a:moveTo>
                <a:cubicBezTo>
                  <a:pt x="137" y="42"/>
                  <a:pt x="135" y="40"/>
                  <a:pt x="135" y="38"/>
                </a:cubicBezTo>
                <a:cubicBezTo>
                  <a:pt x="135" y="35"/>
                  <a:pt x="137" y="33"/>
                  <a:pt x="139" y="33"/>
                </a:cubicBezTo>
                <a:cubicBezTo>
                  <a:pt x="142" y="33"/>
                  <a:pt x="144" y="35"/>
                  <a:pt x="144" y="38"/>
                </a:cubicBezTo>
                <a:cubicBezTo>
                  <a:pt x="144" y="40"/>
                  <a:pt x="142" y="42"/>
                  <a:pt x="139" y="42"/>
                </a:cubicBezTo>
                <a:close/>
                <a:moveTo>
                  <a:pt x="177" y="0"/>
                </a:moveTo>
                <a:cubicBezTo>
                  <a:pt x="42" y="0"/>
                  <a:pt x="42" y="0"/>
                  <a:pt x="42" y="0"/>
                </a:cubicBezTo>
                <a:cubicBezTo>
                  <a:pt x="38" y="0"/>
                  <a:pt x="34" y="4"/>
                  <a:pt x="34" y="8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5"/>
                  <a:pt x="36" y="17"/>
                  <a:pt x="38" y="17"/>
                </a:cubicBezTo>
                <a:cubicBezTo>
                  <a:pt x="40" y="17"/>
                  <a:pt x="42" y="15"/>
                  <a:pt x="42" y="12"/>
                </a:cubicBezTo>
                <a:cubicBezTo>
                  <a:pt x="42" y="8"/>
                  <a:pt x="42" y="8"/>
                  <a:pt x="42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7" y="84"/>
                  <a:pt x="177" y="84"/>
                  <a:pt x="177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2" y="84"/>
                  <a:pt x="161" y="86"/>
                  <a:pt x="161" y="88"/>
                </a:cubicBezTo>
                <a:cubicBezTo>
                  <a:pt x="161" y="91"/>
                  <a:pt x="162" y="93"/>
                  <a:pt x="165" y="93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82" y="93"/>
                  <a:pt x="186" y="89"/>
                  <a:pt x="186" y="84"/>
                </a:cubicBezTo>
                <a:cubicBezTo>
                  <a:pt x="186" y="8"/>
                  <a:pt x="186" y="8"/>
                  <a:pt x="186" y="8"/>
                </a:cubicBezTo>
                <a:cubicBezTo>
                  <a:pt x="186" y="4"/>
                  <a:pt x="182" y="0"/>
                  <a:pt x="177" y="0"/>
                </a:cubicBezTo>
                <a:close/>
                <a:moveTo>
                  <a:pt x="114" y="93"/>
                </a:moveTo>
                <a:cubicBezTo>
                  <a:pt x="112" y="93"/>
                  <a:pt x="110" y="94"/>
                  <a:pt x="110" y="97"/>
                </a:cubicBezTo>
                <a:cubicBezTo>
                  <a:pt x="110" y="99"/>
                  <a:pt x="112" y="101"/>
                  <a:pt x="114" y="101"/>
                </a:cubicBezTo>
                <a:cubicBezTo>
                  <a:pt x="116" y="101"/>
                  <a:pt x="118" y="99"/>
                  <a:pt x="118" y="97"/>
                </a:cubicBezTo>
                <a:cubicBezTo>
                  <a:pt x="118" y="94"/>
                  <a:pt x="116" y="93"/>
                  <a:pt x="114" y="93"/>
                </a:cubicBezTo>
                <a:close/>
                <a:moveTo>
                  <a:pt x="76" y="42"/>
                </a:moveTo>
                <a:cubicBezTo>
                  <a:pt x="60" y="42"/>
                  <a:pt x="47" y="55"/>
                  <a:pt x="47" y="71"/>
                </a:cubicBezTo>
                <a:cubicBezTo>
                  <a:pt x="47" y="88"/>
                  <a:pt x="60" y="101"/>
                  <a:pt x="76" y="101"/>
                </a:cubicBezTo>
                <a:cubicBezTo>
                  <a:pt x="92" y="101"/>
                  <a:pt x="106" y="88"/>
                  <a:pt x="106" y="71"/>
                </a:cubicBezTo>
                <a:cubicBezTo>
                  <a:pt x="106" y="55"/>
                  <a:pt x="92" y="42"/>
                  <a:pt x="76" y="42"/>
                </a:cubicBezTo>
                <a:close/>
                <a:moveTo>
                  <a:pt x="88" y="83"/>
                </a:moveTo>
                <a:cubicBezTo>
                  <a:pt x="87" y="84"/>
                  <a:pt x="87" y="86"/>
                  <a:pt x="85" y="86"/>
                </a:cubicBezTo>
                <a:cubicBezTo>
                  <a:pt x="84" y="87"/>
                  <a:pt x="83" y="88"/>
                  <a:pt x="82" y="88"/>
                </a:cubicBezTo>
                <a:cubicBezTo>
                  <a:pt x="81" y="89"/>
                  <a:pt x="80" y="89"/>
                  <a:pt x="78" y="89"/>
                </a:cubicBezTo>
                <a:cubicBezTo>
                  <a:pt x="78" y="93"/>
                  <a:pt x="78" y="93"/>
                  <a:pt x="78" y="93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89"/>
                  <a:pt x="74" y="89"/>
                  <a:pt x="74" y="89"/>
                </a:cubicBezTo>
                <a:cubicBezTo>
                  <a:pt x="73" y="89"/>
                  <a:pt x="72" y="89"/>
                  <a:pt x="70" y="88"/>
                </a:cubicBezTo>
                <a:cubicBezTo>
                  <a:pt x="69" y="88"/>
                  <a:pt x="68" y="87"/>
                  <a:pt x="67" y="86"/>
                </a:cubicBezTo>
                <a:cubicBezTo>
                  <a:pt x="66" y="85"/>
                  <a:pt x="65" y="84"/>
                  <a:pt x="64" y="83"/>
                </a:cubicBezTo>
                <a:cubicBezTo>
                  <a:pt x="64" y="81"/>
                  <a:pt x="63" y="80"/>
                  <a:pt x="63" y="78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0"/>
                  <a:pt x="69" y="82"/>
                  <a:pt x="70" y="83"/>
                </a:cubicBezTo>
                <a:cubicBezTo>
                  <a:pt x="71" y="84"/>
                  <a:pt x="72" y="85"/>
                  <a:pt x="74" y="85"/>
                </a:cubicBezTo>
                <a:cubicBezTo>
                  <a:pt x="74" y="73"/>
                  <a:pt x="74" y="73"/>
                  <a:pt x="74" y="73"/>
                </a:cubicBezTo>
                <a:cubicBezTo>
                  <a:pt x="73" y="73"/>
                  <a:pt x="72" y="73"/>
                  <a:pt x="71" y="72"/>
                </a:cubicBezTo>
                <a:cubicBezTo>
                  <a:pt x="70" y="72"/>
                  <a:pt x="69" y="71"/>
                  <a:pt x="68" y="70"/>
                </a:cubicBezTo>
                <a:cubicBezTo>
                  <a:pt x="67" y="69"/>
                  <a:pt x="66" y="68"/>
                  <a:pt x="65" y="67"/>
                </a:cubicBezTo>
                <a:cubicBezTo>
                  <a:pt x="65" y="66"/>
                  <a:pt x="64" y="65"/>
                  <a:pt x="64" y="63"/>
                </a:cubicBezTo>
                <a:cubicBezTo>
                  <a:pt x="64" y="61"/>
                  <a:pt x="65" y="60"/>
                  <a:pt x="65" y="59"/>
                </a:cubicBezTo>
                <a:cubicBezTo>
                  <a:pt x="66" y="58"/>
                  <a:pt x="67" y="57"/>
                  <a:pt x="68" y="56"/>
                </a:cubicBezTo>
                <a:cubicBezTo>
                  <a:pt x="69" y="55"/>
                  <a:pt x="70" y="55"/>
                  <a:pt x="71" y="54"/>
                </a:cubicBezTo>
                <a:cubicBezTo>
                  <a:pt x="72" y="54"/>
                  <a:pt x="73" y="54"/>
                  <a:pt x="74" y="54"/>
                </a:cubicBezTo>
                <a:cubicBezTo>
                  <a:pt x="74" y="50"/>
                  <a:pt x="74" y="50"/>
                  <a:pt x="74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8" y="54"/>
                  <a:pt x="78" y="54"/>
                  <a:pt x="78" y="54"/>
                </a:cubicBezTo>
                <a:cubicBezTo>
                  <a:pt x="79" y="54"/>
                  <a:pt x="80" y="54"/>
                  <a:pt x="81" y="54"/>
                </a:cubicBezTo>
                <a:cubicBezTo>
                  <a:pt x="83" y="54"/>
                  <a:pt x="84" y="55"/>
                  <a:pt x="85" y="56"/>
                </a:cubicBezTo>
                <a:cubicBezTo>
                  <a:pt x="86" y="57"/>
                  <a:pt x="87" y="58"/>
                  <a:pt x="87" y="59"/>
                </a:cubicBezTo>
                <a:cubicBezTo>
                  <a:pt x="88" y="60"/>
                  <a:pt x="88" y="61"/>
                  <a:pt x="88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1"/>
                  <a:pt x="82" y="60"/>
                  <a:pt x="81" y="59"/>
                </a:cubicBezTo>
                <a:cubicBezTo>
                  <a:pt x="80" y="58"/>
                  <a:pt x="80" y="58"/>
                  <a:pt x="78" y="58"/>
                </a:cubicBezTo>
                <a:cubicBezTo>
                  <a:pt x="78" y="68"/>
                  <a:pt x="78" y="68"/>
                  <a:pt x="78" y="68"/>
                </a:cubicBezTo>
                <a:cubicBezTo>
                  <a:pt x="79" y="68"/>
                  <a:pt x="80" y="69"/>
                  <a:pt x="82" y="69"/>
                </a:cubicBezTo>
                <a:cubicBezTo>
                  <a:pt x="83" y="70"/>
                  <a:pt x="84" y="70"/>
                  <a:pt x="85" y="71"/>
                </a:cubicBezTo>
                <a:cubicBezTo>
                  <a:pt x="86" y="72"/>
                  <a:pt x="87" y="73"/>
                  <a:pt x="88" y="74"/>
                </a:cubicBezTo>
                <a:cubicBezTo>
                  <a:pt x="88" y="75"/>
                  <a:pt x="89" y="77"/>
                  <a:pt x="89" y="79"/>
                </a:cubicBezTo>
                <a:cubicBezTo>
                  <a:pt x="89" y="80"/>
                  <a:pt x="89" y="82"/>
                  <a:pt x="88" y="83"/>
                </a:cubicBez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58" name="Freeform 130"/>
          <p:cNvSpPr>
            <a:spLocks noEditPoints="1"/>
          </p:cNvSpPr>
          <p:nvPr/>
        </p:nvSpPr>
        <p:spPr bwMode="auto">
          <a:xfrm>
            <a:off x="5156035" y="4650935"/>
            <a:ext cx="360000" cy="360000"/>
          </a:xfrm>
          <a:custGeom>
            <a:avLst/>
            <a:gdLst>
              <a:gd name="T0" fmla="*/ 0 w 186"/>
              <a:gd name="T1" fmla="*/ 17 h 185"/>
              <a:gd name="T2" fmla="*/ 169 w 186"/>
              <a:gd name="T3" fmla="*/ 185 h 185"/>
              <a:gd name="T4" fmla="*/ 169 w 186"/>
              <a:gd name="T5" fmla="*/ 0 h 185"/>
              <a:gd name="T6" fmla="*/ 38 w 186"/>
              <a:gd name="T7" fmla="*/ 8 h 185"/>
              <a:gd name="T8" fmla="*/ 9 w 186"/>
              <a:gd name="T9" fmla="*/ 46 h 185"/>
              <a:gd name="T10" fmla="*/ 89 w 186"/>
              <a:gd name="T11" fmla="*/ 14 h 185"/>
              <a:gd name="T12" fmla="*/ 74 w 186"/>
              <a:gd name="T13" fmla="*/ 23 h 185"/>
              <a:gd name="T14" fmla="*/ 71 w 186"/>
              <a:gd name="T15" fmla="*/ 56 h 185"/>
              <a:gd name="T16" fmla="*/ 49 w 186"/>
              <a:gd name="T17" fmla="*/ 66 h 185"/>
              <a:gd name="T18" fmla="*/ 23 w 186"/>
              <a:gd name="T19" fmla="*/ 73 h 185"/>
              <a:gd name="T20" fmla="*/ 15 w 186"/>
              <a:gd name="T21" fmla="*/ 88 h 185"/>
              <a:gd name="T22" fmla="*/ 148 w 186"/>
              <a:gd name="T23" fmla="*/ 177 h 185"/>
              <a:gd name="T24" fmla="*/ 113 w 186"/>
              <a:gd name="T25" fmla="*/ 135 h 185"/>
              <a:gd name="T26" fmla="*/ 148 w 186"/>
              <a:gd name="T27" fmla="*/ 168 h 185"/>
              <a:gd name="T28" fmla="*/ 152 w 186"/>
              <a:gd name="T29" fmla="*/ 143 h 185"/>
              <a:gd name="T30" fmla="*/ 144 w 186"/>
              <a:gd name="T31" fmla="*/ 152 h 185"/>
              <a:gd name="T32" fmla="*/ 156 w 186"/>
              <a:gd name="T33" fmla="*/ 177 h 185"/>
              <a:gd name="T34" fmla="*/ 168 w 186"/>
              <a:gd name="T35" fmla="*/ 147 h 185"/>
              <a:gd name="T36" fmla="*/ 177 w 186"/>
              <a:gd name="T37" fmla="*/ 133 h 185"/>
              <a:gd name="T38" fmla="*/ 140 w 186"/>
              <a:gd name="T39" fmla="*/ 140 h 185"/>
              <a:gd name="T40" fmla="*/ 177 w 186"/>
              <a:gd name="T41" fmla="*/ 118 h 185"/>
              <a:gd name="T42" fmla="*/ 152 w 186"/>
              <a:gd name="T43" fmla="*/ 101 h 185"/>
              <a:gd name="T44" fmla="*/ 71 w 186"/>
              <a:gd name="T45" fmla="*/ 177 h 185"/>
              <a:gd name="T46" fmla="*/ 80 w 186"/>
              <a:gd name="T47" fmla="*/ 152 h 185"/>
              <a:gd name="T48" fmla="*/ 74 w 186"/>
              <a:gd name="T49" fmla="*/ 119 h 185"/>
              <a:gd name="T50" fmla="*/ 93 w 186"/>
              <a:gd name="T51" fmla="*/ 103 h 185"/>
              <a:gd name="T52" fmla="*/ 120 w 186"/>
              <a:gd name="T53" fmla="*/ 82 h 185"/>
              <a:gd name="T54" fmla="*/ 140 w 186"/>
              <a:gd name="T55" fmla="*/ 67 h 185"/>
              <a:gd name="T56" fmla="*/ 152 w 186"/>
              <a:gd name="T57" fmla="*/ 80 h 185"/>
              <a:gd name="T58" fmla="*/ 177 w 186"/>
              <a:gd name="T59" fmla="*/ 108 h 185"/>
              <a:gd name="T60" fmla="*/ 152 w 186"/>
              <a:gd name="T61" fmla="*/ 71 h 185"/>
              <a:gd name="T62" fmla="*/ 140 w 186"/>
              <a:gd name="T63" fmla="*/ 59 h 185"/>
              <a:gd name="T64" fmla="*/ 112 w 186"/>
              <a:gd name="T65" fmla="*/ 82 h 185"/>
              <a:gd name="T66" fmla="*/ 78 w 186"/>
              <a:gd name="T67" fmla="*/ 94 h 185"/>
              <a:gd name="T68" fmla="*/ 74 w 186"/>
              <a:gd name="T69" fmla="*/ 131 h 185"/>
              <a:gd name="T70" fmla="*/ 59 w 186"/>
              <a:gd name="T71" fmla="*/ 164 h 185"/>
              <a:gd name="T72" fmla="*/ 9 w 186"/>
              <a:gd name="T73" fmla="*/ 168 h 185"/>
              <a:gd name="T74" fmla="*/ 23 w 186"/>
              <a:gd name="T75" fmla="*/ 91 h 185"/>
              <a:gd name="T76" fmla="*/ 52 w 186"/>
              <a:gd name="T77" fmla="*/ 78 h 185"/>
              <a:gd name="T78" fmla="*/ 79 w 186"/>
              <a:gd name="T79" fmla="*/ 61 h 185"/>
              <a:gd name="T80" fmla="*/ 82 w 186"/>
              <a:gd name="T81" fmla="*/ 25 h 185"/>
              <a:gd name="T82" fmla="*/ 97 w 186"/>
              <a:gd name="T83" fmla="*/ 8 h 185"/>
              <a:gd name="T84" fmla="*/ 177 w 186"/>
              <a:gd name="T85" fmla="*/ 6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6" h="185">
                <a:moveTo>
                  <a:pt x="169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8"/>
                  <a:pt x="8" y="185"/>
                  <a:pt x="17" y="185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78" y="185"/>
                  <a:pt x="186" y="178"/>
                  <a:pt x="186" y="168"/>
                </a:cubicBezTo>
                <a:cubicBezTo>
                  <a:pt x="186" y="17"/>
                  <a:pt x="186" y="17"/>
                  <a:pt x="186" y="17"/>
                </a:cubicBezTo>
                <a:cubicBezTo>
                  <a:pt x="186" y="7"/>
                  <a:pt x="178" y="0"/>
                  <a:pt x="169" y="0"/>
                </a:cubicBezTo>
                <a:close/>
                <a:moveTo>
                  <a:pt x="9" y="17"/>
                </a:moveTo>
                <a:cubicBezTo>
                  <a:pt x="9" y="12"/>
                  <a:pt x="12" y="8"/>
                  <a:pt x="1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6" y="23"/>
                  <a:pt x="24" y="35"/>
                  <a:pt x="9" y="37"/>
                </a:cubicBezTo>
                <a:lnTo>
                  <a:pt x="9" y="17"/>
                </a:lnTo>
                <a:close/>
                <a:moveTo>
                  <a:pt x="9" y="46"/>
                </a:moveTo>
                <a:cubicBezTo>
                  <a:pt x="29" y="44"/>
                  <a:pt x="44" y="28"/>
                  <a:pt x="46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14"/>
                  <a:pt x="89" y="14"/>
                  <a:pt x="89" y="14"/>
                </a:cubicBezTo>
                <a:cubicBezTo>
                  <a:pt x="80" y="17"/>
                  <a:pt x="80" y="17"/>
                  <a:pt x="80" y="17"/>
                </a:cubicBezTo>
                <a:cubicBezTo>
                  <a:pt x="77" y="17"/>
                  <a:pt x="75" y="20"/>
                  <a:pt x="74" y="23"/>
                </a:cubicBezTo>
                <a:cubicBezTo>
                  <a:pt x="72" y="29"/>
                  <a:pt x="70" y="34"/>
                  <a:pt x="67" y="40"/>
                </a:cubicBezTo>
                <a:cubicBezTo>
                  <a:pt x="65" y="43"/>
                  <a:pt x="65" y="46"/>
                  <a:pt x="67" y="48"/>
                </a:cubicBezTo>
                <a:cubicBezTo>
                  <a:pt x="71" y="56"/>
                  <a:pt x="71" y="56"/>
                  <a:pt x="71" y="56"/>
                </a:cubicBezTo>
                <a:cubicBezTo>
                  <a:pt x="57" y="71"/>
                  <a:pt x="57" y="71"/>
                  <a:pt x="57" y="71"/>
                </a:cubicBezTo>
                <a:cubicBezTo>
                  <a:pt x="57" y="71"/>
                  <a:pt x="57" y="71"/>
                  <a:pt x="57" y="71"/>
                </a:cubicBezTo>
                <a:cubicBezTo>
                  <a:pt x="49" y="66"/>
                  <a:pt x="49" y="66"/>
                  <a:pt x="49" y="66"/>
                </a:cubicBezTo>
                <a:cubicBezTo>
                  <a:pt x="48" y="66"/>
                  <a:pt x="46" y="65"/>
                  <a:pt x="45" y="65"/>
                </a:cubicBezTo>
                <a:cubicBezTo>
                  <a:pt x="43" y="65"/>
                  <a:pt x="42" y="65"/>
                  <a:pt x="40" y="66"/>
                </a:cubicBezTo>
                <a:cubicBezTo>
                  <a:pt x="35" y="69"/>
                  <a:pt x="29" y="72"/>
                  <a:pt x="23" y="73"/>
                </a:cubicBezTo>
                <a:cubicBezTo>
                  <a:pt x="20" y="74"/>
                  <a:pt x="18" y="77"/>
                  <a:pt x="17" y="80"/>
                </a:cubicBezTo>
                <a:cubicBezTo>
                  <a:pt x="15" y="88"/>
                  <a:pt x="15" y="88"/>
                  <a:pt x="15" y="88"/>
                </a:cubicBezTo>
                <a:cubicBezTo>
                  <a:pt x="15" y="88"/>
                  <a:pt x="15" y="88"/>
                  <a:pt x="15" y="88"/>
                </a:cubicBezTo>
                <a:cubicBezTo>
                  <a:pt x="9" y="88"/>
                  <a:pt x="9" y="88"/>
                  <a:pt x="9" y="88"/>
                </a:cubicBezTo>
                <a:lnTo>
                  <a:pt x="9" y="46"/>
                </a:lnTo>
                <a:close/>
                <a:moveTo>
                  <a:pt x="148" y="177"/>
                </a:moveTo>
                <a:cubicBezTo>
                  <a:pt x="118" y="177"/>
                  <a:pt x="118" y="177"/>
                  <a:pt x="118" y="177"/>
                </a:cubicBezTo>
                <a:cubicBezTo>
                  <a:pt x="113" y="170"/>
                  <a:pt x="110" y="161"/>
                  <a:pt x="110" y="152"/>
                </a:cubicBezTo>
                <a:cubicBezTo>
                  <a:pt x="110" y="146"/>
                  <a:pt x="111" y="140"/>
                  <a:pt x="113" y="135"/>
                </a:cubicBezTo>
                <a:cubicBezTo>
                  <a:pt x="136" y="147"/>
                  <a:pt x="136" y="147"/>
                  <a:pt x="136" y="147"/>
                </a:cubicBezTo>
                <a:cubicBezTo>
                  <a:pt x="135" y="149"/>
                  <a:pt x="135" y="150"/>
                  <a:pt x="135" y="152"/>
                </a:cubicBezTo>
                <a:cubicBezTo>
                  <a:pt x="135" y="159"/>
                  <a:pt x="141" y="166"/>
                  <a:pt x="148" y="168"/>
                </a:cubicBezTo>
                <a:lnTo>
                  <a:pt x="148" y="177"/>
                </a:lnTo>
                <a:close/>
                <a:moveTo>
                  <a:pt x="144" y="152"/>
                </a:moveTo>
                <a:cubicBezTo>
                  <a:pt x="144" y="147"/>
                  <a:pt x="147" y="143"/>
                  <a:pt x="152" y="143"/>
                </a:cubicBezTo>
                <a:cubicBezTo>
                  <a:pt x="157" y="143"/>
                  <a:pt x="160" y="147"/>
                  <a:pt x="160" y="152"/>
                </a:cubicBezTo>
                <a:cubicBezTo>
                  <a:pt x="160" y="156"/>
                  <a:pt x="157" y="160"/>
                  <a:pt x="152" y="160"/>
                </a:cubicBezTo>
                <a:cubicBezTo>
                  <a:pt x="147" y="160"/>
                  <a:pt x="144" y="156"/>
                  <a:pt x="144" y="152"/>
                </a:cubicBezTo>
                <a:close/>
                <a:moveTo>
                  <a:pt x="177" y="168"/>
                </a:moveTo>
                <a:cubicBezTo>
                  <a:pt x="177" y="173"/>
                  <a:pt x="174" y="177"/>
                  <a:pt x="169" y="177"/>
                </a:cubicBezTo>
                <a:cubicBezTo>
                  <a:pt x="156" y="177"/>
                  <a:pt x="156" y="177"/>
                  <a:pt x="156" y="177"/>
                </a:cubicBezTo>
                <a:cubicBezTo>
                  <a:pt x="156" y="168"/>
                  <a:pt x="156" y="168"/>
                  <a:pt x="156" y="168"/>
                </a:cubicBezTo>
                <a:cubicBezTo>
                  <a:pt x="164" y="166"/>
                  <a:pt x="169" y="159"/>
                  <a:pt x="169" y="152"/>
                </a:cubicBezTo>
                <a:cubicBezTo>
                  <a:pt x="169" y="150"/>
                  <a:pt x="169" y="149"/>
                  <a:pt x="168" y="147"/>
                </a:cubicBezTo>
                <a:cubicBezTo>
                  <a:pt x="177" y="142"/>
                  <a:pt x="177" y="142"/>
                  <a:pt x="177" y="142"/>
                </a:cubicBezTo>
                <a:lnTo>
                  <a:pt x="177" y="168"/>
                </a:lnTo>
                <a:close/>
                <a:moveTo>
                  <a:pt x="177" y="133"/>
                </a:moveTo>
                <a:cubicBezTo>
                  <a:pt x="164" y="140"/>
                  <a:pt x="164" y="140"/>
                  <a:pt x="164" y="140"/>
                </a:cubicBezTo>
                <a:cubicBezTo>
                  <a:pt x="161" y="137"/>
                  <a:pt x="157" y="135"/>
                  <a:pt x="152" y="135"/>
                </a:cubicBezTo>
                <a:cubicBezTo>
                  <a:pt x="147" y="135"/>
                  <a:pt x="143" y="137"/>
                  <a:pt x="140" y="140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25" y="117"/>
                  <a:pt x="138" y="109"/>
                  <a:pt x="152" y="109"/>
                </a:cubicBezTo>
                <a:cubicBezTo>
                  <a:pt x="162" y="109"/>
                  <a:pt x="170" y="113"/>
                  <a:pt x="177" y="118"/>
                </a:cubicBezTo>
                <a:lnTo>
                  <a:pt x="177" y="133"/>
                </a:lnTo>
                <a:close/>
                <a:moveTo>
                  <a:pt x="177" y="108"/>
                </a:moveTo>
                <a:cubicBezTo>
                  <a:pt x="170" y="104"/>
                  <a:pt x="161" y="101"/>
                  <a:pt x="152" y="101"/>
                </a:cubicBezTo>
                <a:cubicBezTo>
                  <a:pt x="124" y="101"/>
                  <a:pt x="101" y="124"/>
                  <a:pt x="101" y="152"/>
                </a:cubicBezTo>
                <a:cubicBezTo>
                  <a:pt x="101" y="161"/>
                  <a:pt x="104" y="169"/>
                  <a:pt x="108" y="177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76" y="159"/>
                  <a:pt x="76" y="159"/>
                  <a:pt x="76" y="159"/>
                </a:cubicBezTo>
                <a:cubicBezTo>
                  <a:pt x="78" y="157"/>
                  <a:pt x="80" y="155"/>
                  <a:pt x="80" y="152"/>
                </a:cubicBezTo>
                <a:cubicBezTo>
                  <a:pt x="80" y="145"/>
                  <a:pt x="81" y="139"/>
                  <a:pt x="82" y="133"/>
                </a:cubicBezTo>
                <a:cubicBezTo>
                  <a:pt x="83" y="130"/>
                  <a:pt x="82" y="127"/>
                  <a:pt x="80" y="125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6" y="104"/>
                  <a:pt x="99" y="103"/>
                  <a:pt x="101" y="101"/>
                </a:cubicBezTo>
                <a:cubicBezTo>
                  <a:pt x="106" y="96"/>
                  <a:pt x="111" y="92"/>
                  <a:pt x="116" y="89"/>
                </a:cubicBezTo>
                <a:cubicBezTo>
                  <a:pt x="119" y="88"/>
                  <a:pt x="120" y="85"/>
                  <a:pt x="120" y="82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5" y="77"/>
                  <a:pt x="147" y="78"/>
                  <a:pt x="148" y="79"/>
                </a:cubicBezTo>
                <a:cubicBezTo>
                  <a:pt x="149" y="79"/>
                  <a:pt x="151" y="80"/>
                  <a:pt x="152" y="80"/>
                </a:cubicBezTo>
                <a:cubicBezTo>
                  <a:pt x="158" y="80"/>
                  <a:pt x="165" y="81"/>
                  <a:pt x="171" y="82"/>
                </a:cubicBezTo>
                <a:cubicBezTo>
                  <a:pt x="173" y="83"/>
                  <a:pt x="175" y="82"/>
                  <a:pt x="177" y="81"/>
                </a:cubicBezTo>
                <a:lnTo>
                  <a:pt x="177" y="108"/>
                </a:lnTo>
                <a:close/>
                <a:moveTo>
                  <a:pt x="177" y="69"/>
                </a:moveTo>
                <a:cubicBezTo>
                  <a:pt x="173" y="74"/>
                  <a:pt x="173" y="74"/>
                  <a:pt x="173" y="74"/>
                </a:cubicBezTo>
                <a:cubicBezTo>
                  <a:pt x="166" y="72"/>
                  <a:pt x="159" y="71"/>
                  <a:pt x="152" y="71"/>
                </a:cubicBezTo>
                <a:cubicBezTo>
                  <a:pt x="148" y="63"/>
                  <a:pt x="148" y="63"/>
                  <a:pt x="148" y="63"/>
                </a:cubicBezTo>
                <a:cubicBezTo>
                  <a:pt x="147" y="62"/>
                  <a:pt x="145" y="60"/>
                  <a:pt x="144" y="59"/>
                </a:cubicBezTo>
                <a:cubicBezTo>
                  <a:pt x="143" y="59"/>
                  <a:pt x="141" y="58"/>
                  <a:pt x="140" y="59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13" y="66"/>
                  <a:pt x="112" y="70"/>
                  <a:pt x="112" y="7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06" y="85"/>
                  <a:pt x="100" y="90"/>
                  <a:pt x="95" y="95"/>
                </a:cubicBezTo>
                <a:cubicBezTo>
                  <a:pt x="86" y="92"/>
                  <a:pt x="86" y="92"/>
                  <a:pt x="86" y="92"/>
                </a:cubicBezTo>
                <a:cubicBezTo>
                  <a:pt x="83" y="91"/>
                  <a:pt x="80" y="92"/>
                  <a:pt x="78" y="94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4" y="119"/>
                  <a:pt x="66" y="122"/>
                  <a:pt x="68" y="124"/>
                </a:cubicBezTo>
                <a:cubicBezTo>
                  <a:pt x="74" y="131"/>
                  <a:pt x="74" y="131"/>
                  <a:pt x="74" y="131"/>
                </a:cubicBezTo>
                <a:cubicBezTo>
                  <a:pt x="72" y="138"/>
                  <a:pt x="72" y="145"/>
                  <a:pt x="72" y="152"/>
                </a:cubicBezTo>
                <a:cubicBezTo>
                  <a:pt x="64" y="156"/>
                  <a:pt x="64" y="156"/>
                  <a:pt x="64" y="156"/>
                </a:cubicBezTo>
                <a:cubicBezTo>
                  <a:pt x="61" y="158"/>
                  <a:pt x="58" y="160"/>
                  <a:pt x="59" y="164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9" y="173"/>
                  <a:pt x="9" y="168"/>
                </a:cubicBezTo>
                <a:cubicBezTo>
                  <a:pt x="9" y="97"/>
                  <a:pt x="9" y="97"/>
                  <a:pt x="9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20" y="97"/>
                  <a:pt x="22" y="94"/>
                  <a:pt x="23" y="91"/>
                </a:cubicBezTo>
                <a:cubicBezTo>
                  <a:pt x="25" y="82"/>
                  <a:pt x="25" y="82"/>
                  <a:pt x="25" y="82"/>
                </a:cubicBezTo>
                <a:cubicBezTo>
                  <a:pt x="32" y="80"/>
                  <a:pt x="39" y="77"/>
                  <a:pt x="45" y="74"/>
                </a:cubicBezTo>
                <a:cubicBezTo>
                  <a:pt x="52" y="78"/>
                  <a:pt x="52" y="78"/>
                  <a:pt x="52" y="78"/>
                </a:cubicBezTo>
                <a:cubicBezTo>
                  <a:pt x="54" y="79"/>
                  <a:pt x="56" y="80"/>
                  <a:pt x="58" y="80"/>
                </a:cubicBezTo>
                <a:cubicBezTo>
                  <a:pt x="59" y="80"/>
                  <a:pt x="60" y="79"/>
                  <a:pt x="61" y="78"/>
                </a:cubicBezTo>
                <a:cubicBezTo>
                  <a:pt x="79" y="61"/>
                  <a:pt x="79" y="61"/>
                  <a:pt x="79" y="61"/>
                </a:cubicBezTo>
                <a:cubicBezTo>
                  <a:pt x="81" y="58"/>
                  <a:pt x="80" y="55"/>
                  <a:pt x="79" y="52"/>
                </a:cubicBezTo>
                <a:cubicBezTo>
                  <a:pt x="74" y="44"/>
                  <a:pt x="74" y="44"/>
                  <a:pt x="74" y="44"/>
                </a:cubicBezTo>
                <a:cubicBezTo>
                  <a:pt x="77" y="38"/>
                  <a:pt x="80" y="32"/>
                  <a:pt x="82" y="25"/>
                </a:cubicBezTo>
                <a:cubicBezTo>
                  <a:pt x="91" y="23"/>
                  <a:pt x="91" y="23"/>
                  <a:pt x="91" y="23"/>
                </a:cubicBezTo>
                <a:cubicBezTo>
                  <a:pt x="94" y="22"/>
                  <a:pt x="97" y="20"/>
                  <a:pt x="97" y="16"/>
                </a:cubicBezTo>
                <a:cubicBezTo>
                  <a:pt x="97" y="8"/>
                  <a:pt x="97" y="8"/>
                  <a:pt x="97" y="8"/>
                </a:cubicBezTo>
                <a:cubicBezTo>
                  <a:pt x="169" y="8"/>
                  <a:pt x="169" y="8"/>
                  <a:pt x="169" y="8"/>
                </a:cubicBezTo>
                <a:cubicBezTo>
                  <a:pt x="174" y="8"/>
                  <a:pt x="177" y="12"/>
                  <a:pt x="177" y="17"/>
                </a:cubicBezTo>
                <a:lnTo>
                  <a:pt x="177" y="69"/>
                </a:lnTo>
                <a:close/>
              </a:path>
            </a:pathLst>
          </a:custGeom>
          <a:solidFill>
            <a:srgbClr val="009688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" b="26988"/>
          <a:stretch/>
        </p:blipFill>
        <p:spPr bwMode="auto">
          <a:xfrm>
            <a:off x="693992" y="2565173"/>
            <a:ext cx="3865307" cy="219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7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hevron 361"/>
          <p:cNvSpPr/>
          <p:nvPr/>
        </p:nvSpPr>
        <p:spPr>
          <a:xfrm>
            <a:off x="4911654" y="2377773"/>
            <a:ext cx="2460990" cy="2151933"/>
          </a:xfrm>
          <a:prstGeom prst="chevron">
            <a:avLst>
              <a:gd name="adj" fmla="val 16731"/>
            </a:avLst>
          </a:prstGeom>
          <a:solidFill>
            <a:srgbClr val="1E88E5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2400" bIns="635000" rtlCol="0" anchor="b"/>
          <a:lstStyle/>
          <a:p>
            <a:pPr algn="ctr"/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sp>
        <p:nvSpPr>
          <p:cNvPr id="39" name="Chevron 362"/>
          <p:cNvSpPr/>
          <p:nvPr/>
        </p:nvSpPr>
        <p:spPr>
          <a:xfrm>
            <a:off x="7104012" y="2377773"/>
            <a:ext cx="2460990" cy="2151933"/>
          </a:xfrm>
          <a:prstGeom prst="chevron">
            <a:avLst>
              <a:gd name="adj" fmla="val 16731"/>
            </a:avLst>
          </a:prstGeom>
          <a:solidFill>
            <a:srgbClr val="1E88E5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2400" bIns="635000" rtlCol="0" anchor="b"/>
          <a:lstStyle/>
          <a:p>
            <a:pPr algn="r"/>
            <a:endParaRPr lang="en-US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sp>
        <p:nvSpPr>
          <p:cNvPr id="40" name="Chevron 363"/>
          <p:cNvSpPr/>
          <p:nvPr/>
        </p:nvSpPr>
        <p:spPr>
          <a:xfrm>
            <a:off x="9296370" y="2377773"/>
            <a:ext cx="2460990" cy="2151933"/>
          </a:xfrm>
          <a:prstGeom prst="chevron">
            <a:avLst>
              <a:gd name="adj" fmla="val 16731"/>
            </a:avLst>
          </a:prstGeom>
          <a:solidFill>
            <a:srgbClr val="1E88E5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2400" bIns="635000" rtlCol="0" anchor="b"/>
          <a:lstStyle/>
          <a:p>
            <a:pPr algn="r"/>
            <a:endParaRPr lang="en-US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37" name="Chevron 360"/>
          <p:cNvSpPr/>
          <p:nvPr/>
        </p:nvSpPr>
        <p:spPr>
          <a:xfrm>
            <a:off x="2719296" y="2377773"/>
            <a:ext cx="2460990" cy="2151933"/>
          </a:xfrm>
          <a:prstGeom prst="chevron">
            <a:avLst>
              <a:gd name="adj" fmla="val 16731"/>
            </a:avLst>
          </a:prstGeom>
          <a:solidFill>
            <a:srgbClr val="1E88E5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2400" bIns="635000" rtlCol="0" anchor="b"/>
          <a:lstStyle/>
          <a:p>
            <a:pPr algn="ctr"/>
            <a:endParaRPr lang="ru-RU" sz="17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  <a:p>
            <a:pPr algn="ctr"/>
            <a:endParaRPr lang="ru-RU" sz="17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Перспективы развития</a:t>
            </a:r>
            <a:r>
              <a:rPr lang="en-US" sz="4267" dirty="0" smtClean="0"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системы</a:t>
            </a:r>
          </a:p>
        </p:txBody>
      </p:sp>
      <p:sp>
        <p:nvSpPr>
          <p:cNvPr id="30" name="Chevron 3"/>
          <p:cNvSpPr/>
          <p:nvPr/>
        </p:nvSpPr>
        <p:spPr>
          <a:xfrm>
            <a:off x="526938" y="2377773"/>
            <a:ext cx="2460990" cy="2151933"/>
          </a:xfrm>
          <a:prstGeom prst="chevron">
            <a:avLst>
              <a:gd name="adj" fmla="val 16731"/>
            </a:avLst>
          </a:prstGeom>
          <a:solidFill>
            <a:srgbClr val="1E88E5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2400" bIns="635000" rtlCol="0" anchor="b"/>
          <a:lstStyle/>
          <a:p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938" y="4682851"/>
            <a:ext cx="2076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rPr>
              <a:t>Интеграция с бухгалтерскими программами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03498" y="4682851"/>
            <a:ext cx="2171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rPr>
              <a:t>Разработка подсистемы планирования профессионального развития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11654" y="4682851"/>
            <a:ext cx="192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rPr>
              <a:t>Разработка личного кабинета работника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4997" y="4682847"/>
            <a:ext cx="2244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rPr>
              <a:t>Разработка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rPr>
              <a:t>подсистемы контроля за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rPr>
              <a:t>доходами, расходами и имуществом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14680" y="4682851"/>
            <a:ext cx="2095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rPr>
              <a:t>Разработка системы оценки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rPr>
              <a:t>э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charset="0"/>
              </a:rPr>
              <a:t>ффективности и результативности деятельности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charset="0"/>
            </a:endParaRPr>
          </a:p>
        </p:txBody>
      </p:sp>
      <p:sp>
        <p:nvSpPr>
          <p:cNvPr id="48" name="Freeform 253"/>
          <p:cNvSpPr>
            <a:spLocks noEditPoints="1"/>
          </p:cNvSpPr>
          <p:nvPr/>
        </p:nvSpPr>
        <p:spPr bwMode="auto">
          <a:xfrm>
            <a:off x="1595450" y="3273739"/>
            <a:ext cx="540000" cy="360000"/>
          </a:xfrm>
          <a:custGeom>
            <a:avLst/>
            <a:gdLst>
              <a:gd name="T0" fmla="*/ 71 w 186"/>
              <a:gd name="T1" fmla="*/ 66 h 118"/>
              <a:gd name="T2" fmla="*/ 74 w 186"/>
              <a:gd name="T3" fmla="*/ 58 h 118"/>
              <a:gd name="T4" fmla="*/ 38 w 186"/>
              <a:gd name="T5" fmla="*/ 42 h 118"/>
              <a:gd name="T6" fmla="*/ 42 w 186"/>
              <a:gd name="T7" fmla="*/ 46 h 118"/>
              <a:gd name="T8" fmla="*/ 80 w 186"/>
              <a:gd name="T9" fmla="*/ 74 h 118"/>
              <a:gd name="T10" fmla="*/ 82 w 186"/>
              <a:gd name="T11" fmla="*/ 83 h 118"/>
              <a:gd name="T12" fmla="*/ 81 w 186"/>
              <a:gd name="T13" fmla="*/ 76 h 118"/>
              <a:gd name="T14" fmla="*/ 0 w 186"/>
              <a:gd name="T15" fmla="*/ 33 h 118"/>
              <a:gd name="T16" fmla="*/ 144 w 186"/>
              <a:gd name="T17" fmla="*/ 118 h 118"/>
              <a:gd name="T18" fmla="*/ 144 w 186"/>
              <a:gd name="T19" fmla="*/ 25 h 118"/>
              <a:gd name="T20" fmla="*/ 13 w 186"/>
              <a:gd name="T21" fmla="*/ 42 h 118"/>
              <a:gd name="T22" fmla="*/ 13 w 186"/>
              <a:gd name="T23" fmla="*/ 109 h 118"/>
              <a:gd name="T24" fmla="*/ 17 w 186"/>
              <a:gd name="T25" fmla="*/ 105 h 118"/>
              <a:gd name="T26" fmla="*/ 135 w 186"/>
              <a:gd name="T27" fmla="*/ 105 h 118"/>
              <a:gd name="T28" fmla="*/ 139 w 186"/>
              <a:gd name="T29" fmla="*/ 109 h 118"/>
              <a:gd name="T30" fmla="*/ 127 w 186"/>
              <a:gd name="T31" fmla="*/ 105 h 118"/>
              <a:gd name="T32" fmla="*/ 26 w 186"/>
              <a:gd name="T33" fmla="*/ 105 h 118"/>
              <a:gd name="T34" fmla="*/ 9 w 186"/>
              <a:gd name="T35" fmla="*/ 50 h 118"/>
              <a:gd name="T36" fmla="*/ 25 w 186"/>
              <a:gd name="T37" fmla="*/ 33 h 118"/>
              <a:gd name="T38" fmla="*/ 139 w 186"/>
              <a:gd name="T39" fmla="*/ 50 h 118"/>
              <a:gd name="T40" fmla="*/ 139 w 186"/>
              <a:gd name="T41" fmla="*/ 42 h 118"/>
              <a:gd name="T42" fmla="*/ 144 w 186"/>
              <a:gd name="T43" fmla="*/ 38 h 118"/>
              <a:gd name="T44" fmla="*/ 42 w 186"/>
              <a:gd name="T45" fmla="*/ 0 h 118"/>
              <a:gd name="T46" fmla="*/ 38 w 186"/>
              <a:gd name="T47" fmla="*/ 17 h 118"/>
              <a:gd name="T48" fmla="*/ 177 w 186"/>
              <a:gd name="T49" fmla="*/ 8 h 118"/>
              <a:gd name="T50" fmla="*/ 161 w 186"/>
              <a:gd name="T51" fmla="*/ 88 h 118"/>
              <a:gd name="T52" fmla="*/ 186 w 186"/>
              <a:gd name="T53" fmla="*/ 84 h 118"/>
              <a:gd name="T54" fmla="*/ 114 w 186"/>
              <a:gd name="T55" fmla="*/ 93 h 118"/>
              <a:gd name="T56" fmla="*/ 118 w 186"/>
              <a:gd name="T57" fmla="*/ 97 h 118"/>
              <a:gd name="T58" fmla="*/ 47 w 186"/>
              <a:gd name="T59" fmla="*/ 71 h 118"/>
              <a:gd name="T60" fmla="*/ 76 w 186"/>
              <a:gd name="T61" fmla="*/ 42 h 118"/>
              <a:gd name="T62" fmla="*/ 82 w 186"/>
              <a:gd name="T63" fmla="*/ 88 h 118"/>
              <a:gd name="T64" fmla="*/ 74 w 186"/>
              <a:gd name="T65" fmla="*/ 93 h 118"/>
              <a:gd name="T66" fmla="*/ 67 w 186"/>
              <a:gd name="T67" fmla="*/ 86 h 118"/>
              <a:gd name="T68" fmla="*/ 69 w 186"/>
              <a:gd name="T69" fmla="*/ 78 h 118"/>
              <a:gd name="T70" fmla="*/ 74 w 186"/>
              <a:gd name="T71" fmla="*/ 73 h 118"/>
              <a:gd name="T72" fmla="*/ 65 w 186"/>
              <a:gd name="T73" fmla="*/ 67 h 118"/>
              <a:gd name="T74" fmla="*/ 68 w 186"/>
              <a:gd name="T75" fmla="*/ 56 h 118"/>
              <a:gd name="T76" fmla="*/ 74 w 186"/>
              <a:gd name="T77" fmla="*/ 50 h 118"/>
              <a:gd name="T78" fmla="*/ 81 w 186"/>
              <a:gd name="T79" fmla="*/ 54 h 118"/>
              <a:gd name="T80" fmla="*/ 88 w 186"/>
              <a:gd name="T81" fmla="*/ 63 h 118"/>
              <a:gd name="T82" fmla="*/ 78 w 186"/>
              <a:gd name="T83" fmla="*/ 58 h 118"/>
              <a:gd name="T84" fmla="*/ 85 w 186"/>
              <a:gd name="T85" fmla="*/ 71 h 118"/>
              <a:gd name="T86" fmla="*/ 88 w 186"/>
              <a:gd name="T87" fmla="*/ 8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6" h="118">
                <a:moveTo>
                  <a:pt x="70" y="62"/>
                </a:moveTo>
                <a:cubicBezTo>
                  <a:pt x="70" y="63"/>
                  <a:pt x="70" y="64"/>
                  <a:pt x="70" y="64"/>
                </a:cubicBezTo>
                <a:cubicBezTo>
                  <a:pt x="71" y="65"/>
                  <a:pt x="71" y="65"/>
                  <a:pt x="71" y="66"/>
                </a:cubicBezTo>
                <a:cubicBezTo>
                  <a:pt x="72" y="66"/>
                  <a:pt x="73" y="67"/>
                  <a:pt x="73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58"/>
                  <a:pt x="74" y="58"/>
                  <a:pt x="74" y="58"/>
                </a:cubicBezTo>
                <a:cubicBezTo>
                  <a:pt x="73" y="58"/>
                  <a:pt x="72" y="58"/>
                  <a:pt x="71" y="59"/>
                </a:cubicBezTo>
                <a:cubicBezTo>
                  <a:pt x="70" y="60"/>
                  <a:pt x="70" y="61"/>
                  <a:pt x="70" y="62"/>
                </a:cubicBezTo>
                <a:close/>
                <a:moveTo>
                  <a:pt x="38" y="42"/>
                </a:moveTo>
                <a:cubicBezTo>
                  <a:pt x="36" y="42"/>
                  <a:pt x="34" y="44"/>
                  <a:pt x="34" y="46"/>
                </a:cubicBezTo>
                <a:cubicBezTo>
                  <a:pt x="34" y="48"/>
                  <a:pt x="36" y="50"/>
                  <a:pt x="38" y="50"/>
                </a:cubicBezTo>
                <a:cubicBezTo>
                  <a:pt x="40" y="50"/>
                  <a:pt x="42" y="48"/>
                  <a:pt x="42" y="46"/>
                </a:cubicBezTo>
                <a:cubicBezTo>
                  <a:pt x="42" y="44"/>
                  <a:pt x="40" y="42"/>
                  <a:pt x="38" y="42"/>
                </a:cubicBezTo>
                <a:close/>
                <a:moveTo>
                  <a:pt x="81" y="76"/>
                </a:moveTo>
                <a:cubicBezTo>
                  <a:pt x="81" y="75"/>
                  <a:pt x="80" y="75"/>
                  <a:pt x="80" y="74"/>
                </a:cubicBezTo>
                <a:cubicBezTo>
                  <a:pt x="79" y="74"/>
                  <a:pt x="79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80" y="85"/>
                  <a:pt x="81" y="84"/>
                  <a:pt x="82" y="83"/>
                </a:cubicBezTo>
                <a:cubicBezTo>
                  <a:pt x="83" y="83"/>
                  <a:pt x="83" y="81"/>
                  <a:pt x="83" y="79"/>
                </a:cubicBezTo>
                <a:cubicBezTo>
                  <a:pt x="83" y="78"/>
                  <a:pt x="83" y="78"/>
                  <a:pt x="83" y="77"/>
                </a:cubicBezTo>
                <a:cubicBezTo>
                  <a:pt x="82" y="76"/>
                  <a:pt x="82" y="76"/>
                  <a:pt x="81" y="76"/>
                </a:cubicBezTo>
                <a:close/>
                <a:moveTo>
                  <a:pt x="144" y="25"/>
                </a:moveTo>
                <a:cubicBezTo>
                  <a:pt x="9" y="25"/>
                  <a:pt x="9" y="25"/>
                  <a:pt x="9" y="25"/>
                </a:cubicBezTo>
                <a:cubicBezTo>
                  <a:pt x="4" y="25"/>
                  <a:pt x="0" y="29"/>
                  <a:pt x="0" y="33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4"/>
                  <a:pt x="4" y="118"/>
                  <a:pt x="9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8" y="118"/>
                  <a:pt x="152" y="114"/>
                  <a:pt x="152" y="109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2" y="29"/>
                  <a:pt x="148" y="25"/>
                  <a:pt x="144" y="25"/>
                </a:cubicBezTo>
                <a:close/>
                <a:moveTo>
                  <a:pt x="13" y="33"/>
                </a:moveTo>
                <a:cubicBezTo>
                  <a:pt x="15" y="33"/>
                  <a:pt x="17" y="35"/>
                  <a:pt x="17" y="38"/>
                </a:cubicBezTo>
                <a:cubicBezTo>
                  <a:pt x="17" y="40"/>
                  <a:pt x="15" y="42"/>
                  <a:pt x="13" y="42"/>
                </a:cubicBezTo>
                <a:cubicBezTo>
                  <a:pt x="11" y="42"/>
                  <a:pt x="9" y="40"/>
                  <a:pt x="9" y="38"/>
                </a:cubicBezTo>
                <a:cubicBezTo>
                  <a:pt x="9" y="35"/>
                  <a:pt x="11" y="33"/>
                  <a:pt x="13" y="33"/>
                </a:cubicBezTo>
                <a:close/>
                <a:moveTo>
                  <a:pt x="13" y="109"/>
                </a:moveTo>
                <a:cubicBezTo>
                  <a:pt x="11" y="109"/>
                  <a:pt x="9" y="108"/>
                  <a:pt x="9" y="105"/>
                </a:cubicBezTo>
                <a:cubicBezTo>
                  <a:pt x="9" y="103"/>
                  <a:pt x="11" y="101"/>
                  <a:pt x="13" y="101"/>
                </a:cubicBezTo>
                <a:cubicBezTo>
                  <a:pt x="15" y="101"/>
                  <a:pt x="17" y="103"/>
                  <a:pt x="17" y="105"/>
                </a:cubicBezTo>
                <a:cubicBezTo>
                  <a:pt x="17" y="108"/>
                  <a:pt x="15" y="109"/>
                  <a:pt x="13" y="109"/>
                </a:cubicBezTo>
                <a:close/>
                <a:moveTo>
                  <a:pt x="139" y="109"/>
                </a:moveTo>
                <a:cubicBezTo>
                  <a:pt x="137" y="109"/>
                  <a:pt x="135" y="108"/>
                  <a:pt x="135" y="105"/>
                </a:cubicBezTo>
                <a:cubicBezTo>
                  <a:pt x="135" y="103"/>
                  <a:pt x="137" y="101"/>
                  <a:pt x="139" y="101"/>
                </a:cubicBezTo>
                <a:cubicBezTo>
                  <a:pt x="142" y="101"/>
                  <a:pt x="144" y="103"/>
                  <a:pt x="144" y="105"/>
                </a:cubicBezTo>
                <a:cubicBezTo>
                  <a:pt x="144" y="108"/>
                  <a:pt x="142" y="109"/>
                  <a:pt x="139" y="109"/>
                </a:cubicBezTo>
                <a:close/>
                <a:moveTo>
                  <a:pt x="144" y="93"/>
                </a:moveTo>
                <a:cubicBezTo>
                  <a:pt x="142" y="93"/>
                  <a:pt x="141" y="93"/>
                  <a:pt x="139" y="93"/>
                </a:cubicBezTo>
                <a:cubicBezTo>
                  <a:pt x="132" y="93"/>
                  <a:pt x="127" y="98"/>
                  <a:pt x="127" y="105"/>
                </a:cubicBezTo>
                <a:cubicBezTo>
                  <a:pt x="127" y="107"/>
                  <a:pt x="127" y="108"/>
                  <a:pt x="128" y="109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25" y="108"/>
                  <a:pt x="26" y="107"/>
                  <a:pt x="26" y="105"/>
                </a:cubicBezTo>
                <a:cubicBezTo>
                  <a:pt x="26" y="98"/>
                  <a:pt x="20" y="93"/>
                  <a:pt x="13" y="93"/>
                </a:cubicBezTo>
                <a:cubicBezTo>
                  <a:pt x="11" y="93"/>
                  <a:pt x="10" y="93"/>
                  <a:pt x="9" y="93"/>
                </a:cubicBezTo>
                <a:cubicBezTo>
                  <a:pt x="9" y="50"/>
                  <a:pt x="9" y="50"/>
                  <a:pt x="9" y="50"/>
                </a:cubicBezTo>
                <a:cubicBezTo>
                  <a:pt x="10" y="50"/>
                  <a:pt x="11" y="50"/>
                  <a:pt x="13" y="50"/>
                </a:cubicBezTo>
                <a:cubicBezTo>
                  <a:pt x="20" y="50"/>
                  <a:pt x="26" y="45"/>
                  <a:pt x="26" y="38"/>
                </a:cubicBezTo>
                <a:cubicBezTo>
                  <a:pt x="26" y="36"/>
                  <a:pt x="25" y="35"/>
                  <a:pt x="25" y="33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27" y="35"/>
                  <a:pt x="127" y="36"/>
                  <a:pt x="127" y="38"/>
                </a:cubicBezTo>
                <a:cubicBezTo>
                  <a:pt x="127" y="45"/>
                  <a:pt x="132" y="50"/>
                  <a:pt x="139" y="50"/>
                </a:cubicBezTo>
                <a:cubicBezTo>
                  <a:pt x="141" y="50"/>
                  <a:pt x="142" y="50"/>
                  <a:pt x="144" y="50"/>
                </a:cubicBezTo>
                <a:lnTo>
                  <a:pt x="144" y="93"/>
                </a:lnTo>
                <a:close/>
                <a:moveTo>
                  <a:pt x="139" y="42"/>
                </a:moveTo>
                <a:cubicBezTo>
                  <a:pt x="137" y="42"/>
                  <a:pt x="135" y="40"/>
                  <a:pt x="135" y="38"/>
                </a:cubicBezTo>
                <a:cubicBezTo>
                  <a:pt x="135" y="35"/>
                  <a:pt x="137" y="33"/>
                  <a:pt x="139" y="33"/>
                </a:cubicBezTo>
                <a:cubicBezTo>
                  <a:pt x="142" y="33"/>
                  <a:pt x="144" y="35"/>
                  <a:pt x="144" y="38"/>
                </a:cubicBezTo>
                <a:cubicBezTo>
                  <a:pt x="144" y="40"/>
                  <a:pt x="142" y="42"/>
                  <a:pt x="139" y="42"/>
                </a:cubicBezTo>
                <a:close/>
                <a:moveTo>
                  <a:pt x="177" y="0"/>
                </a:moveTo>
                <a:cubicBezTo>
                  <a:pt x="42" y="0"/>
                  <a:pt x="42" y="0"/>
                  <a:pt x="42" y="0"/>
                </a:cubicBezTo>
                <a:cubicBezTo>
                  <a:pt x="38" y="0"/>
                  <a:pt x="34" y="4"/>
                  <a:pt x="34" y="8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5"/>
                  <a:pt x="36" y="17"/>
                  <a:pt x="38" y="17"/>
                </a:cubicBezTo>
                <a:cubicBezTo>
                  <a:pt x="40" y="17"/>
                  <a:pt x="42" y="15"/>
                  <a:pt x="42" y="12"/>
                </a:cubicBezTo>
                <a:cubicBezTo>
                  <a:pt x="42" y="8"/>
                  <a:pt x="42" y="8"/>
                  <a:pt x="42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77" y="84"/>
                  <a:pt x="177" y="84"/>
                  <a:pt x="177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2" y="84"/>
                  <a:pt x="161" y="86"/>
                  <a:pt x="161" y="88"/>
                </a:cubicBezTo>
                <a:cubicBezTo>
                  <a:pt x="161" y="91"/>
                  <a:pt x="162" y="93"/>
                  <a:pt x="165" y="93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82" y="93"/>
                  <a:pt x="186" y="89"/>
                  <a:pt x="186" y="84"/>
                </a:cubicBezTo>
                <a:cubicBezTo>
                  <a:pt x="186" y="8"/>
                  <a:pt x="186" y="8"/>
                  <a:pt x="186" y="8"/>
                </a:cubicBezTo>
                <a:cubicBezTo>
                  <a:pt x="186" y="4"/>
                  <a:pt x="182" y="0"/>
                  <a:pt x="177" y="0"/>
                </a:cubicBezTo>
                <a:close/>
                <a:moveTo>
                  <a:pt x="114" y="93"/>
                </a:moveTo>
                <a:cubicBezTo>
                  <a:pt x="112" y="93"/>
                  <a:pt x="110" y="94"/>
                  <a:pt x="110" y="97"/>
                </a:cubicBezTo>
                <a:cubicBezTo>
                  <a:pt x="110" y="99"/>
                  <a:pt x="112" y="101"/>
                  <a:pt x="114" y="101"/>
                </a:cubicBezTo>
                <a:cubicBezTo>
                  <a:pt x="116" y="101"/>
                  <a:pt x="118" y="99"/>
                  <a:pt x="118" y="97"/>
                </a:cubicBezTo>
                <a:cubicBezTo>
                  <a:pt x="118" y="94"/>
                  <a:pt x="116" y="93"/>
                  <a:pt x="114" y="93"/>
                </a:cubicBezTo>
                <a:close/>
                <a:moveTo>
                  <a:pt x="76" y="42"/>
                </a:moveTo>
                <a:cubicBezTo>
                  <a:pt x="60" y="42"/>
                  <a:pt x="47" y="55"/>
                  <a:pt x="47" y="71"/>
                </a:cubicBezTo>
                <a:cubicBezTo>
                  <a:pt x="47" y="88"/>
                  <a:pt x="60" y="101"/>
                  <a:pt x="76" y="101"/>
                </a:cubicBezTo>
                <a:cubicBezTo>
                  <a:pt x="92" y="101"/>
                  <a:pt x="106" y="88"/>
                  <a:pt x="106" y="71"/>
                </a:cubicBezTo>
                <a:cubicBezTo>
                  <a:pt x="106" y="55"/>
                  <a:pt x="92" y="42"/>
                  <a:pt x="76" y="42"/>
                </a:cubicBezTo>
                <a:close/>
                <a:moveTo>
                  <a:pt x="88" y="83"/>
                </a:moveTo>
                <a:cubicBezTo>
                  <a:pt x="87" y="84"/>
                  <a:pt x="87" y="86"/>
                  <a:pt x="85" y="86"/>
                </a:cubicBezTo>
                <a:cubicBezTo>
                  <a:pt x="84" y="87"/>
                  <a:pt x="83" y="88"/>
                  <a:pt x="82" y="88"/>
                </a:cubicBezTo>
                <a:cubicBezTo>
                  <a:pt x="81" y="89"/>
                  <a:pt x="80" y="89"/>
                  <a:pt x="78" y="89"/>
                </a:cubicBezTo>
                <a:cubicBezTo>
                  <a:pt x="78" y="93"/>
                  <a:pt x="78" y="93"/>
                  <a:pt x="78" y="93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89"/>
                  <a:pt x="74" y="89"/>
                  <a:pt x="74" y="89"/>
                </a:cubicBezTo>
                <a:cubicBezTo>
                  <a:pt x="73" y="89"/>
                  <a:pt x="72" y="89"/>
                  <a:pt x="70" y="88"/>
                </a:cubicBezTo>
                <a:cubicBezTo>
                  <a:pt x="69" y="88"/>
                  <a:pt x="68" y="87"/>
                  <a:pt x="67" y="86"/>
                </a:cubicBezTo>
                <a:cubicBezTo>
                  <a:pt x="66" y="85"/>
                  <a:pt x="65" y="84"/>
                  <a:pt x="64" y="83"/>
                </a:cubicBezTo>
                <a:cubicBezTo>
                  <a:pt x="64" y="81"/>
                  <a:pt x="63" y="80"/>
                  <a:pt x="63" y="78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0"/>
                  <a:pt x="69" y="82"/>
                  <a:pt x="70" y="83"/>
                </a:cubicBezTo>
                <a:cubicBezTo>
                  <a:pt x="71" y="84"/>
                  <a:pt x="72" y="85"/>
                  <a:pt x="74" y="85"/>
                </a:cubicBezTo>
                <a:cubicBezTo>
                  <a:pt x="74" y="73"/>
                  <a:pt x="74" y="73"/>
                  <a:pt x="74" y="73"/>
                </a:cubicBezTo>
                <a:cubicBezTo>
                  <a:pt x="73" y="73"/>
                  <a:pt x="72" y="73"/>
                  <a:pt x="71" y="72"/>
                </a:cubicBezTo>
                <a:cubicBezTo>
                  <a:pt x="70" y="72"/>
                  <a:pt x="69" y="71"/>
                  <a:pt x="68" y="70"/>
                </a:cubicBezTo>
                <a:cubicBezTo>
                  <a:pt x="67" y="69"/>
                  <a:pt x="66" y="68"/>
                  <a:pt x="65" y="67"/>
                </a:cubicBezTo>
                <a:cubicBezTo>
                  <a:pt x="65" y="66"/>
                  <a:pt x="64" y="65"/>
                  <a:pt x="64" y="63"/>
                </a:cubicBezTo>
                <a:cubicBezTo>
                  <a:pt x="64" y="61"/>
                  <a:pt x="65" y="60"/>
                  <a:pt x="65" y="59"/>
                </a:cubicBezTo>
                <a:cubicBezTo>
                  <a:pt x="66" y="58"/>
                  <a:pt x="67" y="57"/>
                  <a:pt x="68" y="56"/>
                </a:cubicBezTo>
                <a:cubicBezTo>
                  <a:pt x="69" y="55"/>
                  <a:pt x="70" y="55"/>
                  <a:pt x="71" y="54"/>
                </a:cubicBezTo>
                <a:cubicBezTo>
                  <a:pt x="72" y="54"/>
                  <a:pt x="73" y="54"/>
                  <a:pt x="74" y="54"/>
                </a:cubicBezTo>
                <a:cubicBezTo>
                  <a:pt x="74" y="50"/>
                  <a:pt x="74" y="50"/>
                  <a:pt x="74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8" y="54"/>
                  <a:pt x="78" y="54"/>
                  <a:pt x="78" y="54"/>
                </a:cubicBezTo>
                <a:cubicBezTo>
                  <a:pt x="79" y="54"/>
                  <a:pt x="80" y="54"/>
                  <a:pt x="81" y="54"/>
                </a:cubicBezTo>
                <a:cubicBezTo>
                  <a:pt x="83" y="54"/>
                  <a:pt x="84" y="55"/>
                  <a:pt x="85" y="56"/>
                </a:cubicBezTo>
                <a:cubicBezTo>
                  <a:pt x="86" y="57"/>
                  <a:pt x="87" y="58"/>
                  <a:pt x="87" y="59"/>
                </a:cubicBezTo>
                <a:cubicBezTo>
                  <a:pt x="88" y="60"/>
                  <a:pt x="88" y="61"/>
                  <a:pt x="88" y="63"/>
                </a:cubicBezTo>
                <a:cubicBezTo>
                  <a:pt x="82" y="63"/>
                  <a:pt x="82" y="63"/>
                  <a:pt x="82" y="63"/>
                </a:cubicBezTo>
                <a:cubicBezTo>
                  <a:pt x="82" y="61"/>
                  <a:pt x="82" y="60"/>
                  <a:pt x="81" y="59"/>
                </a:cubicBezTo>
                <a:cubicBezTo>
                  <a:pt x="80" y="58"/>
                  <a:pt x="80" y="58"/>
                  <a:pt x="78" y="58"/>
                </a:cubicBezTo>
                <a:cubicBezTo>
                  <a:pt x="78" y="68"/>
                  <a:pt x="78" y="68"/>
                  <a:pt x="78" y="68"/>
                </a:cubicBezTo>
                <a:cubicBezTo>
                  <a:pt x="79" y="68"/>
                  <a:pt x="80" y="69"/>
                  <a:pt x="82" y="69"/>
                </a:cubicBezTo>
                <a:cubicBezTo>
                  <a:pt x="83" y="70"/>
                  <a:pt x="84" y="70"/>
                  <a:pt x="85" y="71"/>
                </a:cubicBezTo>
                <a:cubicBezTo>
                  <a:pt x="86" y="72"/>
                  <a:pt x="87" y="73"/>
                  <a:pt x="88" y="74"/>
                </a:cubicBezTo>
                <a:cubicBezTo>
                  <a:pt x="88" y="75"/>
                  <a:pt x="89" y="77"/>
                  <a:pt x="89" y="79"/>
                </a:cubicBezTo>
                <a:cubicBezTo>
                  <a:pt x="89" y="80"/>
                  <a:pt x="89" y="82"/>
                  <a:pt x="88" y="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51" name="Freeform 150"/>
          <p:cNvSpPr>
            <a:spLocks noEditPoints="1"/>
          </p:cNvSpPr>
          <p:nvPr/>
        </p:nvSpPr>
        <p:spPr bwMode="auto">
          <a:xfrm>
            <a:off x="8217070" y="3291739"/>
            <a:ext cx="396000" cy="396000"/>
          </a:xfrm>
          <a:custGeom>
            <a:avLst/>
            <a:gdLst>
              <a:gd name="T0" fmla="*/ 146 w 186"/>
              <a:gd name="T1" fmla="*/ 140 h 186"/>
              <a:gd name="T2" fmla="*/ 160 w 186"/>
              <a:gd name="T3" fmla="*/ 102 h 186"/>
              <a:gd name="T4" fmla="*/ 101 w 186"/>
              <a:gd name="T5" fmla="*/ 43 h 186"/>
              <a:gd name="T6" fmla="*/ 42 w 186"/>
              <a:gd name="T7" fmla="*/ 102 h 186"/>
              <a:gd name="T8" fmla="*/ 101 w 186"/>
              <a:gd name="T9" fmla="*/ 161 h 186"/>
              <a:gd name="T10" fmla="*/ 140 w 186"/>
              <a:gd name="T11" fmla="*/ 146 h 186"/>
              <a:gd name="T12" fmla="*/ 146 w 186"/>
              <a:gd name="T13" fmla="*/ 152 h 186"/>
              <a:gd name="T14" fmla="*/ 146 w 186"/>
              <a:gd name="T15" fmla="*/ 152 h 186"/>
              <a:gd name="T16" fmla="*/ 146 w 186"/>
              <a:gd name="T17" fmla="*/ 152 h 186"/>
              <a:gd name="T18" fmla="*/ 179 w 186"/>
              <a:gd name="T19" fmla="*/ 185 h 186"/>
              <a:gd name="T20" fmla="*/ 182 w 186"/>
              <a:gd name="T21" fmla="*/ 186 h 186"/>
              <a:gd name="T22" fmla="*/ 186 w 186"/>
              <a:gd name="T23" fmla="*/ 182 h 186"/>
              <a:gd name="T24" fmla="*/ 185 w 186"/>
              <a:gd name="T25" fmla="*/ 179 h 186"/>
              <a:gd name="T26" fmla="*/ 146 w 186"/>
              <a:gd name="T27" fmla="*/ 140 h 186"/>
              <a:gd name="T28" fmla="*/ 101 w 186"/>
              <a:gd name="T29" fmla="*/ 152 h 186"/>
              <a:gd name="T30" fmla="*/ 51 w 186"/>
              <a:gd name="T31" fmla="*/ 102 h 186"/>
              <a:gd name="T32" fmla="*/ 101 w 186"/>
              <a:gd name="T33" fmla="*/ 51 h 186"/>
              <a:gd name="T34" fmla="*/ 152 w 186"/>
              <a:gd name="T35" fmla="*/ 102 h 186"/>
              <a:gd name="T36" fmla="*/ 101 w 186"/>
              <a:gd name="T37" fmla="*/ 152 h 186"/>
              <a:gd name="T38" fmla="*/ 169 w 186"/>
              <a:gd name="T39" fmla="*/ 17 h 186"/>
              <a:gd name="T40" fmla="*/ 93 w 186"/>
              <a:gd name="T41" fmla="*/ 17 h 186"/>
              <a:gd name="T42" fmla="*/ 59 w 186"/>
              <a:gd name="T43" fmla="*/ 0 h 186"/>
              <a:gd name="T44" fmla="*/ 17 w 186"/>
              <a:gd name="T45" fmla="*/ 0 h 186"/>
              <a:gd name="T46" fmla="*/ 0 w 186"/>
              <a:gd name="T47" fmla="*/ 17 h 186"/>
              <a:gd name="T48" fmla="*/ 0 w 186"/>
              <a:gd name="T49" fmla="*/ 135 h 186"/>
              <a:gd name="T50" fmla="*/ 17 w 186"/>
              <a:gd name="T51" fmla="*/ 152 h 186"/>
              <a:gd name="T52" fmla="*/ 57 w 186"/>
              <a:gd name="T53" fmla="*/ 152 h 186"/>
              <a:gd name="T54" fmla="*/ 49 w 186"/>
              <a:gd name="T55" fmla="*/ 144 h 186"/>
              <a:gd name="T56" fmla="*/ 17 w 186"/>
              <a:gd name="T57" fmla="*/ 144 h 186"/>
              <a:gd name="T58" fmla="*/ 9 w 186"/>
              <a:gd name="T59" fmla="*/ 135 h 186"/>
              <a:gd name="T60" fmla="*/ 9 w 186"/>
              <a:gd name="T61" fmla="*/ 51 h 186"/>
              <a:gd name="T62" fmla="*/ 57 w 186"/>
              <a:gd name="T63" fmla="*/ 51 h 186"/>
              <a:gd name="T64" fmla="*/ 69 w 186"/>
              <a:gd name="T65" fmla="*/ 43 h 186"/>
              <a:gd name="T66" fmla="*/ 9 w 186"/>
              <a:gd name="T67" fmla="*/ 43 h 186"/>
              <a:gd name="T68" fmla="*/ 9 w 186"/>
              <a:gd name="T69" fmla="*/ 17 h 186"/>
              <a:gd name="T70" fmla="*/ 17 w 186"/>
              <a:gd name="T71" fmla="*/ 9 h 186"/>
              <a:gd name="T72" fmla="*/ 59 w 186"/>
              <a:gd name="T73" fmla="*/ 9 h 186"/>
              <a:gd name="T74" fmla="*/ 93 w 186"/>
              <a:gd name="T75" fmla="*/ 26 h 186"/>
              <a:gd name="T76" fmla="*/ 169 w 186"/>
              <a:gd name="T77" fmla="*/ 26 h 186"/>
              <a:gd name="T78" fmla="*/ 177 w 186"/>
              <a:gd name="T79" fmla="*/ 34 h 186"/>
              <a:gd name="T80" fmla="*/ 177 w 186"/>
              <a:gd name="T81" fmla="*/ 43 h 186"/>
              <a:gd name="T82" fmla="*/ 134 w 186"/>
              <a:gd name="T83" fmla="*/ 43 h 186"/>
              <a:gd name="T84" fmla="*/ 146 w 186"/>
              <a:gd name="T85" fmla="*/ 51 h 186"/>
              <a:gd name="T86" fmla="*/ 177 w 186"/>
              <a:gd name="T87" fmla="*/ 51 h 186"/>
              <a:gd name="T88" fmla="*/ 177 w 186"/>
              <a:gd name="T89" fmla="*/ 135 h 186"/>
              <a:gd name="T90" fmla="*/ 169 w 186"/>
              <a:gd name="T91" fmla="*/ 144 h 186"/>
              <a:gd name="T92" fmla="*/ 161 w 186"/>
              <a:gd name="T93" fmla="*/ 144 h 186"/>
              <a:gd name="T94" fmla="*/ 170 w 186"/>
              <a:gd name="T95" fmla="*/ 152 h 186"/>
              <a:gd name="T96" fmla="*/ 186 w 186"/>
              <a:gd name="T97" fmla="*/ 135 h 186"/>
              <a:gd name="T98" fmla="*/ 186 w 186"/>
              <a:gd name="T99" fmla="*/ 34 h 186"/>
              <a:gd name="T100" fmla="*/ 169 w 186"/>
              <a:gd name="T101" fmla="*/ 1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6" h="186">
                <a:moveTo>
                  <a:pt x="146" y="140"/>
                </a:moveTo>
                <a:cubicBezTo>
                  <a:pt x="155" y="130"/>
                  <a:pt x="160" y="116"/>
                  <a:pt x="160" y="102"/>
                </a:cubicBezTo>
                <a:cubicBezTo>
                  <a:pt x="160" y="69"/>
                  <a:pt x="134" y="43"/>
                  <a:pt x="101" y="43"/>
                </a:cubicBezTo>
                <a:cubicBezTo>
                  <a:pt x="69" y="43"/>
                  <a:pt x="42" y="69"/>
                  <a:pt x="42" y="102"/>
                </a:cubicBezTo>
                <a:cubicBezTo>
                  <a:pt x="42" y="134"/>
                  <a:pt x="69" y="161"/>
                  <a:pt x="101" y="161"/>
                </a:cubicBezTo>
                <a:cubicBezTo>
                  <a:pt x="116" y="161"/>
                  <a:pt x="130" y="155"/>
                  <a:pt x="140" y="146"/>
                </a:cubicBezTo>
                <a:cubicBezTo>
                  <a:pt x="146" y="152"/>
                  <a:pt x="146" y="152"/>
                  <a:pt x="146" y="152"/>
                </a:cubicBezTo>
                <a:cubicBezTo>
                  <a:pt x="146" y="152"/>
                  <a:pt x="146" y="152"/>
                  <a:pt x="146" y="152"/>
                </a:cubicBezTo>
                <a:cubicBezTo>
                  <a:pt x="146" y="152"/>
                  <a:pt x="146" y="152"/>
                  <a:pt x="146" y="152"/>
                </a:cubicBezTo>
                <a:cubicBezTo>
                  <a:pt x="179" y="185"/>
                  <a:pt x="179" y="185"/>
                  <a:pt x="179" y="185"/>
                </a:cubicBezTo>
                <a:cubicBezTo>
                  <a:pt x="179" y="186"/>
                  <a:pt x="180" y="186"/>
                  <a:pt x="182" y="186"/>
                </a:cubicBezTo>
                <a:cubicBezTo>
                  <a:pt x="184" y="186"/>
                  <a:pt x="186" y="184"/>
                  <a:pt x="186" y="182"/>
                </a:cubicBezTo>
                <a:cubicBezTo>
                  <a:pt x="186" y="181"/>
                  <a:pt x="185" y="180"/>
                  <a:pt x="185" y="179"/>
                </a:cubicBezTo>
                <a:lnTo>
                  <a:pt x="146" y="140"/>
                </a:lnTo>
                <a:close/>
                <a:moveTo>
                  <a:pt x="101" y="152"/>
                </a:moveTo>
                <a:cubicBezTo>
                  <a:pt x="73" y="152"/>
                  <a:pt x="51" y="130"/>
                  <a:pt x="51" y="102"/>
                </a:cubicBezTo>
                <a:cubicBezTo>
                  <a:pt x="51" y="74"/>
                  <a:pt x="73" y="51"/>
                  <a:pt x="101" y="51"/>
                </a:cubicBezTo>
                <a:cubicBezTo>
                  <a:pt x="129" y="51"/>
                  <a:pt x="152" y="74"/>
                  <a:pt x="152" y="102"/>
                </a:cubicBezTo>
                <a:cubicBezTo>
                  <a:pt x="152" y="130"/>
                  <a:pt x="129" y="152"/>
                  <a:pt x="101" y="152"/>
                </a:cubicBezTo>
                <a:close/>
                <a:moveTo>
                  <a:pt x="169" y="17"/>
                </a:moveTo>
                <a:cubicBezTo>
                  <a:pt x="93" y="17"/>
                  <a:pt x="93" y="17"/>
                  <a:pt x="93" y="17"/>
                </a:cubicBezTo>
                <a:cubicBezTo>
                  <a:pt x="76" y="17"/>
                  <a:pt x="76" y="0"/>
                  <a:pt x="59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5"/>
                  <a:pt x="8" y="152"/>
                  <a:pt x="17" y="152"/>
                </a:cubicBezTo>
                <a:cubicBezTo>
                  <a:pt x="57" y="152"/>
                  <a:pt x="57" y="152"/>
                  <a:pt x="57" y="152"/>
                </a:cubicBezTo>
                <a:cubicBezTo>
                  <a:pt x="54" y="150"/>
                  <a:pt x="51" y="147"/>
                  <a:pt x="49" y="144"/>
                </a:cubicBezTo>
                <a:cubicBezTo>
                  <a:pt x="17" y="144"/>
                  <a:pt x="17" y="144"/>
                  <a:pt x="17" y="144"/>
                </a:cubicBezTo>
                <a:cubicBezTo>
                  <a:pt x="12" y="144"/>
                  <a:pt x="9" y="140"/>
                  <a:pt x="9" y="135"/>
                </a:cubicBezTo>
                <a:cubicBezTo>
                  <a:pt x="9" y="51"/>
                  <a:pt x="9" y="51"/>
                  <a:pt x="9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60" y="48"/>
                  <a:pt x="64" y="45"/>
                  <a:pt x="6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3"/>
                  <a:pt x="12" y="9"/>
                  <a:pt x="17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72" y="9"/>
                  <a:pt x="72" y="26"/>
                  <a:pt x="93" y="26"/>
                </a:cubicBezTo>
                <a:cubicBezTo>
                  <a:pt x="169" y="26"/>
                  <a:pt x="169" y="26"/>
                  <a:pt x="169" y="26"/>
                </a:cubicBezTo>
                <a:cubicBezTo>
                  <a:pt x="174" y="26"/>
                  <a:pt x="177" y="30"/>
                  <a:pt x="177" y="34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34" y="43"/>
                  <a:pt x="134" y="43"/>
                  <a:pt x="134" y="43"/>
                </a:cubicBezTo>
                <a:cubicBezTo>
                  <a:pt x="138" y="45"/>
                  <a:pt x="142" y="48"/>
                  <a:pt x="146" y="51"/>
                </a:cubicBezTo>
                <a:cubicBezTo>
                  <a:pt x="177" y="51"/>
                  <a:pt x="177" y="51"/>
                  <a:pt x="177" y="51"/>
                </a:cubicBezTo>
                <a:cubicBezTo>
                  <a:pt x="177" y="135"/>
                  <a:pt x="177" y="135"/>
                  <a:pt x="177" y="135"/>
                </a:cubicBezTo>
                <a:cubicBezTo>
                  <a:pt x="177" y="140"/>
                  <a:pt x="174" y="144"/>
                  <a:pt x="169" y="144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70" y="152"/>
                  <a:pt x="170" y="152"/>
                  <a:pt x="170" y="152"/>
                </a:cubicBezTo>
                <a:cubicBezTo>
                  <a:pt x="179" y="152"/>
                  <a:pt x="186" y="144"/>
                  <a:pt x="186" y="135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86" y="25"/>
                  <a:pt x="178" y="17"/>
                  <a:pt x="169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52" name="Freeform 501"/>
          <p:cNvSpPr>
            <a:spLocks noEditPoints="1"/>
          </p:cNvSpPr>
          <p:nvPr/>
        </p:nvSpPr>
        <p:spPr bwMode="auto">
          <a:xfrm>
            <a:off x="3824489" y="3291078"/>
            <a:ext cx="504000" cy="360000"/>
          </a:xfrm>
          <a:custGeom>
            <a:avLst/>
            <a:gdLst>
              <a:gd name="T0" fmla="*/ 183 w 185"/>
              <a:gd name="T1" fmla="*/ 34 h 135"/>
              <a:gd name="T2" fmla="*/ 183 w 185"/>
              <a:gd name="T3" fmla="*/ 34 h 135"/>
              <a:gd name="T4" fmla="*/ 94 w 185"/>
              <a:gd name="T5" fmla="*/ 0 h 135"/>
              <a:gd name="T6" fmla="*/ 93 w 185"/>
              <a:gd name="T7" fmla="*/ 0 h 135"/>
              <a:gd name="T8" fmla="*/ 91 w 185"/>
              <a:gd name="T9" fmla="*/ 0 h 135"/>
              <a:gd name="T10" fmla="*/ 2 w 185"/>
              <a:gd name="T11" fmla="*/ 34 h 135"/>
              <a:gd name="T12" fmla="*/ 2 w 185"/>
              <a:gd name="T13" fmla="*/ 34 h 135"/>
              <a:gd name="T14" fmla="*/ 2 w 185"/>
              <a:gd name="T15" fmla="*/ 42 h 135"/>
              <a:gd name="T16" fmla="*/ 2 w 185"/>
              <a:gd name="T17" fmla="*/ 42 h 135"/>
              <a:gd name="T18" fmla="*/ 10 w 185"/>
              <a:gd name="T19" fmla="*/ 45 h 135"/>
              <a:gd name="T20" fmla="*/ 0 w 185"/>
              <a:gd name="T21" fmla="*/ 93 h 135"/>
              <a:gd name="T22" fmla="*/ 17 w 185"/>
              <a:gd name="T23" fmla="*/ 93 h 135"/>
              <a:gd name="T24" fmla="*/ 18 w 185"/>
              <a:gd name="T25" fmla="*/ 48 h 135"/>
              <a:gd name="T26" fmla="*/ 25 w 185"/>
              <a:gd name="T27" fmla="*/ 113 h 135"/>
              <a:gd name="T28" fmla="*/ 25 w 185"/>
              <a:gd name="T29" fmla="*/ 114 h 135"/>
              <a:gd name="T30" fmla="*/ 30 w 185"/>
              <a:gd name="T31" fmla="*/ 118 h 135"/>
              <a:gd name="T32" fmla="*/ 62 w 185"/>
              <a:gd name="T33" fmla="*/ 110 h 135"/>
              <a:gd name="T34" fmla="*/ 90 w 185"/>
              <a:gd name="T35" fmla="*/ 134 h 135"/>
              <a:gd name="T36" fmla="*/ 95 w 185"/>
              <a:gd name="T37" fmla="*/ 134 h 135"/>
              <a:gd name="T38" fmla="*/ 127 w 185"/>
              <a:gd name="T39" fmla="*/ 110 h 135"/>
              <a:gd name="T40" fmla="*/ 159 w 185"/>
              <a:gd name="T41" fmla="*/ 118 h 135"/>
              <a:gd name="T42" fmla="*/ 164 w 185"/>
              <a:gd name="T43" fmla="*/ 114 h 135"/>
              <a:gd name="T44" fmla="*/ 164 w 185"/>
              <a:gd name="T45" fmla="*/ 113 h 135"/>
              <a:gd name="T46" fmla="*/ 183 w 185"/>
              <a:gd name="T47" fmla="*/ 42 h 135"/>
              <a:gd name="T48" fmla="*/ 183 w 185"/>
              <a:gd name="T49" fmla="*/ 42 h 135"/>
              <a:gd name="T50" fmla="*/ 185 w 185"/>
              <a:gd name="T51" fmla="*/ 38 h 135"/>
              <a:gd name="T52" fmla="*/ 127 w 185"/>
              <a:gd name="T53" fmla="*/ 101 h 135"/>
              <a:gd name="T54" fmla="*/ 126 w 185"/>
              <a:gd name="T55" fmla="*/ 101 h 135"/>
              <a:gd name="T56" fmla="*/ 124 w 185"/>
              <a:gd name="T57" fmla="*/ 102 h 135"/>
              <a:gd name="T58" fmla="*/ 66 w 185"/>
              <a:gd name="T59" fmla="*/ 102 h 135"/>
              <a:gd name="T60" fmla="*/ 63 w 185"/>
              <a:gd name="T61" fmla="*/ 101 h 135"/>
              <a:gd name="T62" fmla="*/ 62 w 185"/>
              <a:gd name="T63" fmla="*/ 101 h 135"/>
              <a:gd name="T64" fmla="*/ 41 w 185"/>
              <a:gd name="T65" fmla="*/ 56 h 135"/>
              <a:gd name="T66" fmla="*/ 91 w 185"/>
              <a:gd name="T67" fmla="*/ 76 h 135"/>
              <a:gd name="T68" fmla="*/ 94 w 185"/>
              <a:gd name="T69" fmla="*/ 76 h 135"/>
              <a:gd name="T70" fmla="*/ 145 w 185"/>
              <a:gd name="T71" fmla="*/ 56 h 135"/>
              <a:gd name="T72" fmla="*/ 93 w 185"/>
              <a:gd name="T73" fmla="*/ 67 h 135"/>
              <a:gd name="T74" fmla="*/ 93 w 185"/>
              <a:gd name="T75" fmla="*/ 9 h 135"/>
              <a:gd name="T76" fmla="*/ 93 w 185"/>
              <a:gd name="T77" fmla="*/ 67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5" h="135">
                <a:moveTo>
                  <a:pt x="185" y="38"/>
                </a:moveTo>
                <a:cubicBezTo>
                  <a:pt x="185" y="36"/>
                  <a:pt x="184" y="35"/>
                  <a:pt x="183" y="34"/>
                </a:cubicBezTo>
                <a:cubicBezTo>
                  <a:pt x="183" y="34"/>
                  <a:pt x="183" y="34"/>
                  <a:pt x="183" y="34"/>
                </a:cubicBezTo>
                <a:cubicBezTo>
                  <a:pt x="183" y="34"/>
                  <a:pt x="183" y="34"/>
                  <a:pt x="183" y="34"/>
                </a:cubicBezTo>
                <a:cubicBezTo>
                  <a:pt x="183" y="34"/>
                  <a:pt x="183" y="34"/>
                  <a:pt x="183" y="34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3" y="0"/>
                  <a:pt x="93" y="0"/>
                </a:cubicBezTo>
                <a:cubicBezTo>
                  <a:pt x="92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5"/>
                  <a:pt x="0" y="36"/>
                  <a:pt x="0" y="38"/>
                </a:cubicBezTo>
                <a:cubicBezTo>
                  <a:pt x="0" y="40"/>
                  <a:pt x="1" y="41"/>
                  <a:pt x="2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0" y="45"/>
                  <a:pt x="10" y="45"/>
                  <a:pt x="10" y="45"/>
                </a:cubicBezTo>
                <a:cubicBezTo>
                  <a:pt x="5" y="85"/>
                  <a:pt x="5" y="85"/>
                  <a:pt x="5" y="85"/>
                </a:cubicBezTo>
                <a:cubicBezTo>
                  <a:pt x="2" y="86"/>
                  <a:pt x="0" y="89"/>
                  <a:pt x="0" y="93"/>
                </a:cubicBezTo>
                <a:cubicBezTo>
                  <a:pt x="0" y="97"/>
                  <a:pt x="4" y="101"/>
                  <a:pt x="8" y="101"/>
                </a:cubicBezTo>
                <a:cubicBezTo>
                  <a:pt x="13" y="101"/>
                  <a:pt x="17" y="97"/>
                  <a:pt x="17" y="93"/>
                </a:cubicBezTo>
                <a:cubicBezTo>
                  <a:pt x="17" y="90"/>
                  <a:pt x="15" y="88"/>
                  <a:pt x="13" y="86"/>
                </a:cubicBezTo>
                <a:cubicBezTo>
                  <a:pt x="18" y="48"/>
                  <a:pt x="18" y="48"/>
                  <a:pt x="18" y="48"/>
                </a:cubicBezTo>
                <a:cubicBezTo>
                  <a:pt x="33" y="53"/>
                  <a:pt x="33" y="53"/>
                  <a:pt x="33" y="53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5" y="114"/>
                  <a:pt x="25" y="114"/>
                  <a:pt x="25" y="114"/>
                </a:cubicBezTo>
                <a:cubicBezTo>
                  <a:pt x="25" y="116"/>
                  <a:pt x="27" y="118"/>
                  <a:pt x="29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62" y="110"/>
                  <a:pt x="62" y="110"/>
                  <a:pt x="62" y="110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91" y="135"/>
                  <a:pt x="92" y="135"/>
                  <a:pt x="93" y="135"/>
                </a:cubicBezTo>
                <a:cubicBezTo>
                  <a:pt x="93" y="135"/>
                  <a:pt x="94" y="135"/>
                  <a:pt x="95" y="134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18"/>
                  <a:pt x="160" y="118"/>
                  <a:pt x="160" y="118"/>
                </a:cubicBezTo>
                <a:cubicBezTo>
                  <a:pt x="162" y="118"/>
                  <a:pt x="164" y="116"/>
                  <a:pt x="164" y="114"/>
                </a:cubicBezTo>
                <a:cubicBezTo>
                  <a:pt x="164" y="114"/>
                  <a:pt x="164" y="113"/>
                  <a:pt x="164" y="113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4" y="41"/>
                  <a:pt x="185" y="40"/>
                  <a:pt x="185" y="38"/>
                </a:cubicBezTo>
                <a:close/>
                <a:moveTo>
                  <a:pt x="155" y="108"/>
                </a:moveTo>
                <a:cubicBezTo>
                  <a:pt x="127" y="101"/>
                  <a:pt x="127" y="101"/>
                  <a:pt x="127" y="101"/>
                </a:cubicBezTo>
                <a:cubicBezTo>
                  <a:pt x="127" y="101"/>
                  <a:pt x="127" y="101"/>
                  <a:pt x="127" y="101"/>
                </a:cubicBezTo>
                <a:cubicBezTo>
                  <a:pt x="127" y="101"/>
                  <a:pt x="127" y="101"/>
                  <a:pt x="126" y="101"/>
                </a:cubicBezTo>
                <a:cubicBezTo>
                  <a:pt x="125" y="101"/>
                  <a:pt x="125" y="102"/>
                  <a:pt x="124" y="102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93" y="125"/>
                  <a:pt x="93" y="125"/>
                  <a:pt x="93" y="125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5" y="102"/>
                  <a:pt x="64" y="101"/>
                  <a:pt x="63" y="101"/>
                </a:cubicBezTo>
                <a:cubicBezTo>
                  <a:pt x="63" y="101"/>
                  <a:pt x="62" y="101"/>
                  <a:pt x="62" y="101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41" y="56"/>
                  <a:pt x="41" y="56"/>
                  <a:pt x="41" y="56"/>
                </a:cubicBezTo>
                <a:cubicBezTo>
                  <a:pt x="91" y="76"/>
                  <a:pt x="91" y="76"/>
                  <a:pt x="91" y="76"/>
                </a:cubicBezTo>
                <a:cubicBezTo>
                  <a:pt x="91" y="76"/>
                  <a:pt x="91" y="76"/>
                  <a:pt x="91" y="76"/>
                </a:cubicBezTo>
                <a:cubicBezTo>
                  <a:pt x="91" y="76"/>
                  <a:pt x="92" y="76"/>
                  <a:pt x="93" y="76"/>
                </a:cubicBezTo>
                <a:cubicBezTo>
                  <a:pt x="93" y="76"/>
                  <a:pt x="94" y="76"/>
                  <a:pt x="94" y="76"/>
                </a:cubicBezTo>
                <a:cubicBezTo>
                  <a:pt x="94" y="76"/>
                  <a:pt x="94" y="76"/>
                  <a:pt x="94" y="76"/>
                </a:cubicBezTo>
                <a:cubicBezTo>
                  <a:pt x="145" y="56"/>
                  <a:pt x="145" y="56"/>
                  <a:pt x="145" y="56"/>
                </a:cubicBezTo>
                <a:lnTo>
                  <a:pt x="155" y="108"/>
                </a:lnTo>
                <a:close/>
                <a:moveTo>
                  <a:pt x="93" y="67"/>
                </a:moveTo>
                <a:cubicBezTo>
                  <a:pt x="16" y="38"/>
                  <a:pt x="16" y="38"/>
                  <a:pt x="16" y="38"/>
                </a:cubicBezTo>
                <a:cubicBezTo>
                  <a:pt x="93" y="9"/>
                  <a:pt x="93" y="9"/>
                  <a:pt x="93" y="9"/>
                </a:cubicBezTo>
                <a:cubicBezTo>
                  <a:pt x="169" y="38"/>
                  <a:pt x="169" y="38"/>
                  <a:pt x="169" y="38"/>
                </a:cubicBezTo>
                <a:lnTo>
                  <a:pt x="93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54" name="Freeform 488"/>
          <p:cNvSpPr>
            <a:spLocks noEditPoints="1"/>
          </p:cNvSpPr>
          <p:nvPr/>
        </p:nvSpPr>
        <p:spPr bwMode="auto">
          <a:xfrm>
            <a:off x="6035149" y="3183078"/>
            <a:ext cx="468000" cy="468000"/>
          </a:xfrm>
          <a:custGeom>
            <a:avLst/>
            <a:gdLst>
              <a:gd name="T0" fmla="*/ 156 w 185"/>
              <a:gd name="T1" fmla="*/ 34 h 186"/>
              <a:gd name="T2" fmla="*/ 160 w 185"/>
              <a:gd name="T3" fmla="*/ 34 h 186"/>
              <a:gd name="T4" fmla="*/ 164 w 185"/>
              <a:gd name="T5" fmla="*/ 30 h 186"/>
              <a:gd name="T6" fmla="*/ 160 w 185"/>
              <a:gd name="T7" fmla="*/ 25 h 186"/>
              <a:gd name="T8" fmla="*/ 160 w 185"/>
              <a:gd name="T9" fmla="*/ 21 h 186"/>
              <a:gd name="T10" fmla="*/ 156 w 185"/>
              <a:gd name="T11" fmla="*/ 17 h 186"/>
              <a:gd name="T12" fmla="*/ 152 w 185"/>
              <a:gd name="T13" fmla="*/ 21 h 186"/>
              <a:gd name="T14" fmla="*/ 152 w 185"/>
              <a:gd name="T15" fmla="*/ 30 h 186"/>
              <a:gd name="T16" fmla="*/ 156 w 185"/>
              <a:gd name="T17" fmla="*/ 34 h 186"/>
              <a:gd name="T18" fmla="*/ 156 w 185"/>
              <a:gd name="T19" fmla="*/ 59 h 186"/>
              <a:gd name="T20" fmla="*/ 185 w 185"/>
              <a:gd name="T21" fmla="*/ 30 h 186"/>
              <a:gd name="T22" fmla="*/ 156 w 185"/>
              <a:gd name="T23" fmla="*/ 0 h 186"/>
              <a:gd name="T24" fmla="*/ 126 w 185"/>
              <a:gd name="T25" fmla="*/ 30 h 186"/>
              <a:gd name="T26" fmla="*/ 156 w 185"/>
              <a:gd name="T27" fmla="*/ 59 h 186"/>
              <a:gd name="T28" fmla="*/ 156 w 185"/>
              <a:gd name="T29" fmla="*/ 9 h 186"/>
              <a:gd name="T30" fmla="*/ 177 w 185"/>
              <a:gd name="T31" fmla="*/ 30 h 186"/>
              <a:gd name="T32" fmla="*/ 156 w 185"/>
              <a:gd name="T33" fmla="*/ 51 h 186"/>
              <a:gd name="T34" fmla="*/ 135 w 185"/>
              <a:gd name="T35" fmla="*/ 30 h 186"/>
              <a:gd name="T36" fmla="*/ 156 w 185"/>
              <a:gd name="T37" fmla="*/ 9 h 186"/>
              <a:gd name="T38" fmla="*/ 181 w 185"/>
              <a:gd name="T39" fmla="*/ 110 h 186"/>
              <a:gd name="T40" fmla="*/ 97 w 185"/>
              <a:gd name="T41" fmla="*/ 110 h 186"/>
              <a:gd name="T42" fmla="*/ 101 w 185"/>
              <a:gd name="T43" fmla="*/ 106 h 186"/>
              <a:gd name="T44" fmla="*/ 97 w 185"/>
              <a:gd name="T45" fmla="*/ 101 h 186"/>
              <a:gd name="T46" fmla="*/ 92 w 185"/>
              <a:gd name="T47" fmla="*/ 101 h 186"/>
              <a:gd name="T48" fmla="*/ 92 w 185"/>
              <a:gd name="T49" fmla="*/ 76 h 186"/>
              <a:gd name="T50" fmla="*/ 84 w 185"/>
              <a:gd name="T51" fmla="*/ 68 h 186"/>
              <a:gd name="T52" fmla="*/ 42 w 185"/>
              <a:gd name="T53" fmla="*/ 68 h 186"/>
              <a:gd name="T54" fmla="*/ 33 w 185"/>
              <a:gd name="T55" fmla="*/ 76 h 186"/>
              <a:gd name="T56" fmla="*/ 33 w 185"/>
              <a:gd name="T57" fmla="*/ 101 h 186"/>
              <a:gd name="T58" fmla="*/ 29 w 185"/>
              <a:gd name="T59" fmla="*/ 101 h 186"/>
              <a:gd name="T60" fmla="*/ 25 w 185"/>
              <a:gd name="T61" fmla="*/ 106 h 186"/>
              <a:gd name="T62" fmla="*/ 29 w 185"/>
              <a:gd name="T63" fmla="*/ 110 h 186"/>
              <a:gd name="T64" fmla="*/ 4 w 185"/>
              <a:gd name="T65" fmla="*/ 110 h 186"/>
              <a:gd name="T66" fmla="*/ 0 w 185"/>
              <a:gd name="T67" fmla="*/ 114 h 186"/>
              <a:gd name="T68" fmla="*/ 4 w 185"/>
              <a:gd name="T69" fmla="*/ 118 h 186"/>
              <a:gd name="T70" fmla="*/ 25 w 185"/>
              <a:gd name="T71" fmla="*/ 118 h 186"/>
              <a:gd name="T72" fmla="*/ 25 w 185"/>
              <a:gd name="T73" fmla="*/ 182 h 186"/>
              <a:gd name="T74" fmla="*/ 29 w 185"/>
              <a:gd name="T75" fmla="*/ 186 h 186"/>
              <a:gd name="T76" fmla="*/ 33 w 185"/>
              <a:gd name="T77" fmla="*/ 182 h 186"/>
              <a:gd name="T78" fmla="*/ 33 w 185"/>
              <a:gd name="T79" fmla="*/ 118 h 186"/>
              <a:gd name="T80" fmla="*/ 152 w 185"/>
              <a:gd name="T81" fmla="*/ 118 h 186"/>
              <a:gd name="T82" fmla="*/ 152 w 185"/>
              <a:gd name="T83" fmla="*/ 182 h 186"/>
              <a:gd name="T84" fmla="*/ 156 w 185"/>
              <a:gd name="T85" fmla="*/ 186 h 186"/>
              <a:gd name="T86" fmla="*/ 160 w 185"/>
              <a:gd name="T87" fmla="*/ 182 h 186"/>
              <a:gd name="T88" fmla="*/ 160 w 185"/>
              <a:gd name="T89" fmla="*/ 118 h 186"/>
              <a:gd name="T90" fmla="*/ 181 w 185"/>
              <a:gd name="T91" fmla="*/ 118 h 186"/>
              <a:gd name="T92" fmla="*/ 185 w 185"/>
              <a:gd name="T93" fmla="*/ 114 h 186"/>
              <a:gd name="T94" fmla="*/ 181 w 185"/>
              <a:gd name="T95" fmla="*/ 110 h 186"/>
              <a:gd name="T96" fmla="*/ 84 w 185"/>
              <a:gd name="T97" fmla="*/ 101 h 186"/>
              <a:gd name="T98" fmla="*/ 42 w 185"/>
              <a:gd name="T99" fmla="*/ 101 h 186"/>
              <a:gd name="T100" fmla="*/ 42 w 185"/>
              <a:gd name="T101" fmla="*/ 76 h 186"/>
              <a:gd name="T102" fmla="*/ 84 w 185"/>
              <a:gd name="T103" fmla="*/ 76 h 186"/>
              <a:gd name="T104" fmla="*/ 84 w 185"/>
              <a:gd name="T105" fmla="*/ 10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5" h="186">
                <a:moveTo>
                  <a:pt x="156" y="34"/>
                </a:moveTo>
                <a:cubicBezTo>
                  <a:pt x="160" y="34"/>
                  <a:pt x="160" y="34"/>
                  <a:pt x="160" y="34"/>
                </a:cubicBezTo>
                <a:cubicBezTo>
                  <a:pt x="162" y="34"/>
                  <a:pt x="164" y="32"/>
                  <a:pt x="164" y="30"/>
                </a:cubicBezTo>
                <a:cubicBezTo>
                  <a:pt x="164" y="27"/>
                  <a:pt x="162" y="25"/>
                  <a:pt x="160" y="25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0" y="19"/>
                  <a:pt x="158" y="17"/>
                  <a:pt x="156" y="17"/>
                </a:cubicBezTo>
                <a:cubicBezTo>
                  <a:pt x="153" y="17"/>
                  <a:pt x="152" y="19"/>
                  <a:pt x="152" y="21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2" y="32"/>
                  <a:pt x="153" y="34"/>
                  <a:pt x="156" y="34"/>
                </a:cubicBezTo>
                <a:close/>
                <a:moveTo>
                  <a:pt x="156" y="59"/>
                </a:moveTo>
                <a:cubicBezTo>
                  <a:pt x="172" y="59"/>
                  <a:pt x="185" y="46"/>
                  <a:pt x="185" y="30"/>
                </a:cubicBezTo>
                <a:cubicBezTo>
                  <a:pt x="185" y="13"/>
                  <a:pt x="172" y="0"/>
                  <a:pt x="156" y="0"/>
                </a:cubicBezTo>
                <a:cubicBezTo>
                  <a:pt x="139" y="0"/>
                  <a:pt x="126" y="13"/>
                  <a:pt x="126" y="30"/>
                </a:cubicBezTo>
                <a:cubicBezTo>
                  <a:pt x="126" y="46"/>
                  <a:pt x="139" y="59"/>
                  <a:pt x="156" y="59"/>
                </a:cubicBezTo>
                <a:close/>
                <a:moveTo>
                  <a:pt x="156" y="9"/>
                </a:moveTo>
                <a:cubicBezTo>
                  <a:pt x="167" y="9"/>
                  <a:pt x="177" y="18"/>
                  <a:pt x="177" y="30"/>
                </a:cubicBezTo>
                <a:cubicBezTo>
                  <a:pt x="177" y="41"/>
                  <a:pt x="167" y="51"/>
                  <a:pt x="156" y="51"/>
                </a:cubicBezTo>
                <a:cubicBezTo>
                  <a:pt x="144" y="51"/>
                  <a:pt x="135" y="41"/>
                  <a:pt x="135" y="30"/>
                </a:cubicBezTo>
                <a:cubicBezTo>
                  <a:pt x="135" y="18"/>
                  <a:pt x="144" y="9"/>
                  <a:pt x="156" y="9"/>
                </a:cubicBezTo>
                <a:close/>
                <a:moveTo>
                  <a:pt x="181" y="110"/>
                </a:moveTo>
                <a:cubicBezTo>
                  <a:pt x="97" y="110"/>
                  <a:pt x="97" y="110"/>
                  <a:pt x="97" y="110"/>
                </a:cubicBezTo>
                <a:cubicBezTo>
                  <a:pt x="99" y="110"/>
                  <a:pt x="101" y="108"/>
                  <a:pt x="101" y="106"/>
                </a:cubicBezTo>
                <a:cubicBezTo>
                  <a:pt x="101" y="103"/>
                  <a:pt x="99" y="101"/>
                  <a:pt x="97" y="101"/>
                </a:cubicBezTo>
                <a:cubicBezTo>
                  <a:pt x="92" y="101"/>
                  <a:pt x="92" y="101"/>
                  <a:pt x="92" y="101"/>
                </a:cubicBezTo>
                <a:cubicBezTo>
                  <a:pt x="92" y="76"/>
                  <a:pt x="92" y="76"/>
                  <a:pt x="92" y="76"/>
                </a:cubicBezTo>
                <a:cubicBezTo>
                  <a:pt x="92" y="71"/>
                  <a:pt x="89" y="68"/>
                  <a:pt x="84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37" y="68"/>
                  <a:pt x="33" y="71"/>
                  <a:pt x="33" y="76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7" y="101"/>
                  <a:pt x="25" y="103"/>
                  <a:pt x="25" y="106"/>
                </a:cubicBezTo>
                <a:cubicBezTo>
                  <a:pt x="25" y="108"/>
                  <a:pt x="27" y="110"/>
                  <a:pt x="29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2" y="110"/>
                  <a:pt x="0" y="112"/>
                  <a:pt x="0" y="114"/>
                </a:cubicBezTo>
                <a:cubicBezTo>
                  <a:pt x="0" y="116"/>
                  <a:pt x="2" y="118"/>
                  <a:pt x="4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25" y="184"/>
                  <a:pt x="27" y="186"/>
                  <a:pt x="29" y="186"/>
                </a:cubicBezTo>
                <a:cubicBezTo>
                  <a:pt x="32" y="186"/>
                  <a:pt x="33" y="184"/>
                  <a:pt x="33" y="18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152" y="184"/>
                  <a:pt x="153" y="186"/>
                  <a:pt x="156" y="186"/>
                </a:cubicBezTo>
                <a:cubicBezTo>
                  <a:pt x="158" y="186"/>
                  <a:pt x="160" y="184"/>
                  <a:pt x="160" y="182"/>
                </a:cubicBezTo>
                <a:cubicBezTo>
                  <a:pt x="160" y="118"/>
                  <a:pt x="160" y="118"/>
                  <a:pt x="160" y="118"/>
                </a:cubicBezTo>
                <a:cubicBezTo>
                  <a:pt x="181" y="118"/>
                  <a:pt x="181" y="118"/>
                  <a:pt x="181" y="118"/>
                </a:cubicBezTo>
                <a:cubicBezTo>
                  <a:pt x="183" y="118"/>
                  <a:pt x="185" y="116"/>
                  <a:pt x="185" y="114"/>
                </a:cubicBezTo>
                <a:cubicBezTo>
                  <a:pt x="185" y="112"/>
                  <a:pt x="183" y="110"/>
                  <a:pt x="181" y="110"/>
                </a:cubicBezTo>
                <a:close/>
                <a:moveTo>
                  <a:pt x="84" y="101"/>
                </a:moveTo>
                <a:cubicBezTo>
                  <a:pt x="42" y="101"/>
                  <a:pt x="42" y="101"/>
                  <a:pt x="42" y="101"/>
                </a:cubicBezTo>
                <a:cubicBezTo>
                  <a:pt x="42" y="76"/>
                  <a:pt x="42" y="76"/>
                  <a:pt x="42" y="76"/>
                </a:cubicBezTo>
                <a:cubicBezTo>
                  <a:pt x="84" y="76"/>
                  <a:pt x="84" y="76"/>
                  <a:pt x="84" y="76"/>
                </a:cubicBezTo>
                <a:lnTo>
                  <a:pt x="84" y="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  <p:sp>
        <p:nvSpPr>
          <p:cNvPr id="55" name="Freeform 83"/>
          <p:cNvSpPr>
            <a:spLocks noEditPoints="1"/>
          </p:cNvSpPr>
          <p:nvPr/>
        </p:nvSpPr>
        <p:spPr bwMode="auto">
          <a:xfrm>
            <a:off x="10310311" y="3273739"/>
            <a:ext cx="504000" cy="360000"/>
          </a:xfrm>
          <a:custGeom>
            <a:avLst/>
            <a:gdLst>
              <a:gd name="T0" fmla="*/ 29 w 185"/>
              <a:gd name="T1" fmla="*/ 93 h 152"/>
              <a:gd name="T2" fmla="*/ 4 w 185"/>
              <a:gd name="T3" fmla="*/ 93 h 152"/>
              <a:gd name="T4" fmla="*/ 0 w 185"/>
              <a:gd name="T5" fmla="*/ 97 h 152"/>
              <a:gd name="T6" fmla="*/ 0 w 185"/>
              <a:gd name="T7" fmla="*/ 148 h 152"/>
              <a:gd name="T8" fmla="*/ 4 w 185"/>
              <a:gd name="T9" fmla="*/ 152 h 152"/>
              <a:gd name="T10" fmla="*/ 29 w 185"/>
              <a:gd name="T11" fmla="*/ 152 h 152"/>
              <a:gd name="T12" fmla="*/ 33 w 185"/>
              <a:gd name="T13" fmla="*/ 148 h 152"/>
              <a:gd name="T14" fmla="*/ 33 w 185"/>
              <a:gd name="T15" fmla="*/ 97 h 152"/>
              <a:gd name="T16" fmla="*/ 29 w 185"/>
              <a:gd name="T17" fmla="*/ 93 h 152"/>
              <a:gd name="T18" fmla="*/ 25 w 185"/>
              <a:gd name="T19" fmla="*/ 144 h 152"/>
              <a:gd name="T20" fmla="*/ 8 w 185"/>
              <a:gd name="T21" fmla="*/ 144 h 152"/>
              <a:gd name="T22" fmla="*/ 8 w 185"/>
              <a:gd name="T23" fmla="*/ 101 h 152"/>
              <a:gd name="T24" fmla="*/ 25 w 185"/>
              <a:gd name="T25" fmla="*/ 101 h 152"/>
              <a:gd name="T26" fmla="*/ 25 w 185"/>
              <a:gd name="T27" fmla="*/ 144 h 152"/>
              <a:gd name="T28" fmla="*/ 80 w 185"/>
              <a:gd name="T29" fmla="*/ 17 h 152"/>
              <a:gd name="T30" fmla="*/ 54 w 185"/>
              <a:gd name="T31" fmla="*/ 17 h 152"/>
              <a:gd name="T32" fmla="*/ 50 w 185"/>
              <a:gd name="T33" fmla="*/ 21 h 152"/>
              <a:gd name="T34" fmla="*/ 50 w 185"/>
              <a:gd name="T35" fmla="*/ 148 h 152"/>
              <a:gd name="T36" fmla="*/ 54 w 185"/>
              <a:gd name="T37" fmla="*/ 152 h 152"/>
              <a:gd name="T38" fmla="*/ 80 w 185"/>
              <a:gd name="T39" fmla="*/ 152 h 152"/>
              <a:gd name="T40" fmla="*/ 84 w 185"/>
              <a:gd name="T41" fmla="*/ 148 h 152"/>
              <a:gd name="T42" fmla="*/ 84 w 185"/>
              <a:gd name="T43" fmla="*/ 21 h 152"/>
              <a:gd name="T44" fmla="*/ 80 w 185"/>
              <a:gd name="T45" fmla="*/ 17 h 152"/>
              <a:gd name="T46" fmla="*/ 76 w 185"/>
              <a:gd name="T47" fmla="*/ 144 h 152"/>
              <a:gd name="T48" fmla="*/ 59 w 185"/>
              <a:gd name="T49" fmla="*/ 144 h 152"/>
              <a:gd name="T50" fmla="*/ 59 w 185"/>
              <a:gd name="T51" fmla="*/ 25 h 152"/>
              <a:gd name="T52" fmla="*/ 76 w 185"/>
              <a:gd name="T53" fmla="*/ 25 h 152"/>
              <a:gd name="T54" fmla="*/ 76 w 185"/>
              <a:gd name="T55" fmla="*/ 144 h 152"/>
              <a:gd name="T56" fmla="*/ 181 w 185"/>
              <a:gd name="T57" fmla="*/ 0 h 152"/>
              <a:gd name="T58" fmla="*/ 156 w 185"/>
              <a:gd name="T59" fmla="*/ 0 h 152"/>
              <a:gd name="T60" fmla="*/ 151 w 185"/>
              <a:gd name="T61" fmla="*/ 4 h 152"/>
              <a:gd name="T62" fmla="*/ 151 w 185"/>
              <a:gd name="T63" fmla="*/ 148 h 152"/>
              <a:gd name="T64" fmla="*/ 156 w 185"/>
              <a:gd name="T65" fmla="*/ 152 h 152"/>
              <a:gd name="T66" fmla="*/ 181 w 185"/>
              <a:gd name="T67" fmla="*/ 152 h 152"/>
              <a:gd name="T68" fmla="*/ 185 w 185"/>
              <a:gd name="T69" fmla="*/ 148 h 152"/>
              <a:gd name="T70" fmla="*/ 185 w 185"/>
              <a:gd name="T71" fmla="*/ 4 h 152"/>
              <a:gd name="T72" fmla="*/ 181 w 185"/>
              <a:gd name="T73" fmla="*/ 0 h 152"/>
              <a:gd name="T74" fmla="*/ 177 w 185"/>
              <a:gd name="T75" fmla="*/ 144 h 152"/>
              <a:gd name="T76" fmla="*/ 160 w 185"/>
              <a:gd name="T77" fmla="*/ 144 h 152"/>
              <a:gd name="T78" fmla="*/ 160 w 185"/>
              <a:gd name="T79" fmla="*/ 9 h 152"/>
              <a:gd name="T80" fmla="*/ 177 w 185"/>
              <a:gd name="T81" fmla="*/ 9 h 152"/>
              <a:gd name="T82" fmla="*/ 177 w 185"/>
              <a:gd name="T83" fmla="*/ 144 h 152"/>
              <a:gd name="T84" fmla="*/ 130 w 185"/>
              <a:gd name="T85" fmla="*/ 68 h 152"/>
              <a:gd name="T86" fmla="*/ 105 w 185"/>
              <a:gd name="T87" fmla="*/ 68 h 152"/>
              <a:gd name="T88" fmla="*/ 101 w 185"/>
              <a:gd name="T89" fmla="*/ 72 h 152"/>
              <a:gd name="T90" fmla="*/ 101 w 185"/>
              <a:gd name="T91" fmla="*/ 148 h 152"/>
              <a:gd name="T92" fmla="*/ 105 w 185"/>
              <a:gd name="T93" fmla="*/ 152 h 152"/>
              <a:gd name="T94" fmla="*/ 130 w 185"/>
              <a:gd name="T95" fmla="*/ 152 h 152"/>
              <a:gd name="T96" fmla="*/ 135 w 185"/>
              <a:gd name="T97" fmla="*/ 148 h 152"/>
              <a:gd name="T98" fmla="*/ 135 w 185"/>
              <a:gd name="T99" fmla="*/ 72 h 152"/>
              <a:gd name="T100" fmla="*/ 130 w 185"/>
              <a:gd name="T101" fmla="*/ 68 h 152"/>
              <a:gd name="T102" fmla="*/ 126 w 185"/>
              <a:gd name="T103" fmla="*/ 144 h 152"/>
              <a:gd name="T104" fmla="*/ 109 w 185"/>
              <a:gd name="T105" fmla="*/ 144 h 152"/>
              <a:gd name="T106" fmla="*/ 109 w 185"/>
              <a:gd name="T107" fmla="*/ 76 h 152"/>
              <a:gd name="T108" fmla="*/ 126 w 185"/>
              <a:gd name="T109" fmla="*/ 76 h 152"/>
              <a:gd name="T110" fmla="*/ 126 w 185"/>
              <a:gd name="T111" fmla="*/ 14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5" h="152">
                <a:moveTo>
                  <a:pt x="29" y="93"/>
                </a:moveTo>
                <a:cubicBezTo>
                  <a:pt x="4" y="93"/>
                  <a:pt x="4" y="93"/>
                  <a:pt x="4" y="93"/>
                </a:cubicBezTo>
                <a:cubicBezTo>
                  <a:pt x="1" y="93"/>
                  <a:pt x="0" y="95"/>
                  <a:pt x="0" y="9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0"/>
                  <a:pt x="1" y="152"/>
                  <a:pt x="4" y="152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1" y="152"/>
                  <a:pt x="33" y="150"/>
                  <a:pt x="33" y="14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5"/>
                  <a:pt x="31" y="93"/>
                  <a:pt x="29" y="93"/>
                </a:cubicBezTo>
                <a:close/>
                <a:moveTo>
                  <a:pt x="25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101"/>
                  <a:pt x="8" y="101"/>
                  <a:pt x="8" y="101"/>
                </a:cubicBezTo>
                <a:cubicBezTo>
                  <a:pt x="25" y="101"/>
                  <a:pt x="25" y="101"/>
                  <a:pt x="25" y="101"/>
                </a:cubicBezTo>
                <a:lnTo>
                  <a:pt x="25" y="144"/>
                </a:lnTo>
                <a:close/>
                <a:moveTo>
                  <a:pt x="80" y="17"/>
                </a:moveTo>
                <a:cubicBezTo>
                  <a:pt x="54" y="17"/>
                  <a:pt x="54" y="17"/>
                  <a:pt x="54" y="17"/>
                </a:cubicBezTo>
                <a:cubicBezTo>
                  <a:pt x="52" y="17"/>
                  <a:pt x="50" y="19"/>
                  <a:pt x="50" y="21"/>
                </a:cubicBezTo>
                <a:cubicBezTo>
                  <a:pt x="50" y="148"/>
                  <a:pt x="50" y="148"/>
                  <a:pt x="50" y="148"/>
                </a:cubicBezTo>
                <a:cubicBezTo>
                  <a:pt x="50" y="150"/>
                  <a:pt x="52" y="152"/>
                  <a:pt x="54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2" y="152"/>
                  <a:pt x="84" y="150"/>
                  <a:pt x="84" y="148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9"/>
                  <a:pt x="82" y="17"/>
                  <a:pt x="80" y="17"/>
                </a:cubicBezTo>
                <a:close/>
                <a:moveTo>
                  <a:pt x="76" y="144"/>
                </a:moveTo>
                <a:cubicBezTo>
                  <a:pt x="59" y="144"/>
                  <a:pt x="59" y="144"/>
                  <a:pt x="59" y="144"/>
                </a:cubicBezTo>
                <a:cubicBezTo>
                  <a:pt x="59" y="25"/>
                  <a:pt x="59" y="25"/>
                  <a:pt x="59" y="25"/>
                </a:cubicBezTo>
                <a:cubicBezTo>
                  <a:pt x="76" y="25"/>
                  <a:pt x="76" y="25"/>
                  <a:pt x="76" y="25"/>
                </a:cubicBezTo>
                <a:lnTo>
                  <a:pt x="76" y="144"/>
                </a:lnTo>
                <a:close/>
                <a:moveTo>
                  <a:pt x="181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1" y="2"/>
                  <a:pt x="151" y="4"/>
                </a:cubicBezTo>
                <a:cubicBezTo>
                  <a:pt x="151" y="148"/>
                  <a:pt x="151" y="148"/>
                  <a:pt x="151" y="148"/>
                </a:cubicBezTo>
                <a:cubicBezTo>
                  <a:pt x="151" y="150"/>
                  <a:pt x="153" y="152"/>
                  <a:pt x="156" y="152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83" y="152"/>
                  <a:pt x="185" y="150"/>
                  <a:pt x="185" y="148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3" y="0"/>
                  <a:pt x="181" y="0"/>
                </a:cubicBezTo>
                <a:close/>
                <a:moveTo>
                  <a:pt x="177" y="144"/>
                </a:moveTo>
                <a:cubicBezTo>
                  <a:pt x="160" y="144"/>
                  <a:pt x="160" y="144"/>
                  <a:pt x="160" y="144"/>
                </a:cubicBezTo>
                <a:cubicBezTo>
                  <a:pt x="160" y="9"/>
                  <a:pt x="160" y="9"/>
                  <a:pt x="160" y="9"/>
                </a:cubicBezTo>
                <a:cubicBezTo>
                  <a:pt x="177" y="9"/>
                  <a:pt x="177" y="9"/>
                  <a:pt x="177" y="9"/>
                </a:cubicBezTo>
                <a:lnTo>
                  <a:pt x="177" y="144"/>
                </a:lnTo>
                <a:close/>
                <a:moveTo>
                  <a:pt x="130" y="68"/>
                </a:moveTo>
                <a:cubicBezTo>
                  <a:pt x="105" y="68"/>
                  <a:pt x="105" y="68"/>
                  <a:pt x="105" y="68"/>
                </a:cubicBezTo>
                <a:cubicBezTo>
                  <a:pt x="103" y="68"/>
                  <a:pt x="101" y="70"/>
                  <a:pt x="101" y="72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0"/>
                  <a:pt x="103" y="152"/>
                  <a:pt x="105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3" y="152"/>
                  <a:pt x="135" y="150"/>
                  <a:pt x="135" y="148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70"/>
                  <a:pt x="133" y="68"/>
                  <a:pt x="130" y="68"/>
                </a:cubicBezTo>
                <a:close/>
                <a:moveTo>
                  <a:pt x="126" y="144"/>
                </a:moveTo>
                <a:cubicBezTo>
                  <a:pt x="109" y="144"/>
                  <a:pt x="109" y="144"/>
                  <a:pt x="109" y="14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26" y="76"/>
                  <a:pt x="126" y="76"/>
                  <a:pt x="126" y="76"/>
                </a:cubicBezTo>
                <a:lnTo>
                  <a:pt x="126" y="1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54284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294012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Категории лиц учета</a:t>
            </a:r>
            <a:endParaRPr lang="en-US" sz="4267" dirty="0">
              <a:latin typeface="Roboto Light" charset="0"/>
              <a:ea typeface="Roboto Light" charset="0"/>
              <a:cs typeface="Roboto Light" charset="0"/>
            </a:endParaRPr>
          </a:p>
        </p:txBody>
      </p:sp>
      <p:sp>
        <p:nvSpPr>
          <p:cNvPr id="60" name="Diamond 3"/>
          <p:cNvSpPr/>
          <p:nvPr/>
        </p:nvSpPr>
        <p:spPr>
          <a:xfrm>
            <a:off x="435197" y="2270160"/>
            <a:ext cx="2880000" cy="2880000"/>
          </a:xfrm>
          <a:prstGeom prst="diamond">
            <a:avLst/>
          </a:prstGeom>
          <a:solidFill>
            <a:schemeClr val="tx2">
              <a:alpha val="8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iamond 41"/>
          <p:cNvSpPr/>
          <p:nvPr/>
        </p:nvSpPr>
        <p:spPr>
          <a:xfrm>
            <a:off x="2533561" y="2288839"/>
            <a:ext cx="2880000" cy="2880000"/>
          </a:xfrm>
          <a:prstGeom prst="diamond">
            <a:avLst/>
          </a:prstGeom>
          <a:solidFill>
            <a:schemeClr val="accent2">
              <a:alpha val="8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Diamond 42"/>
          <p:cNvSpPr/>
          <p:nvPr/>
        </p:nvSpPr>
        <p:spPr>
          <a:xfrm>
            <a:off x="4631786" y="2270160"/>
            <a:ext cx="2880000" cy="2880000"/>
          </a:xfrm>
          <a:prstGeom prst="diamond">
            <a:avLst/>
          </a:prstGeom>
          <a:solidFill>
            <a:schemeClr val="accent3">
              <a:alpha val="8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Diamond 48"/>
          <p:cNvSpPr/>
          <p:nvPr/>
        </p:nvSpPr>
        <p:spPr>
          <a:xfrm>
            <a:off x="6744358" y="2301625"/>
            <a:ext cx="2880000" cy="2880000"/>
          </a:xfrm>
          <a:prstGeom prst="diamond">
            <a:avLst/>
          </a:prstGeom>
          <a:solidFill>
            <a:schemeClr val="accent4">
              <a:alpha val="8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Diamond 49"/>
          <p:cNvSpPr/>
          <p:nvPr/>
        </p:nvSpPr>
        <p:spPr>
          <a:xfrm>
            <a:off x="8907847" y="2324855"/>
            <a:ext cx="2880000" cy="2880000"/>
          </a:xfrm>
          <a:prstGeom prst="diamond">
            <a:avLst/>
          </a:prstGeom>
          <a:solidFill>
            <a:schemeClr val="accent5">
              <a:alpha val="8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058927" y="3164690"/>
            <a:ext cx="1632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&gt; 2000 </a:t>
            </a: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чел.</a:t>
            </a:r>
          </a:p>
          <a:p>
            <a:pPr algn="ctr"/>
            <a:r>
              <a:rPr lang="ru-RU" dirty="0" smtClean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Гражданские служащие</a:t>
            </a:r>
            <a:endParaRPr lang="en-US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481133" y="3164690"/>
            <a:ext cx="1733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&gt; 50 </a:t>
            </a: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чел.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Лица замещающие</a:t>
            </a:r>
          </a:p>
          <a:p>
            <a:pPr algn="ctr"/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госдолжности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 </a:t>
            </a:r>
            <a:endParaRPr lang="en-US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06847" y="3164690"/>
            <a:ext cx="1733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&gt; </a:t>
            </a: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2000</a:t>
            </a:r>
            <a:r>
              <a:rPr lang="en-US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чел.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Резервисты</a:t>
            </a:r>
            <a:endParaRPr lang="en-US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17644" y="3164690"/>
            <a:ext cx="173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&gt; </a:t>
            </a: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100</a:t>
            </a:r>
            <a:r>
              <a:rPr lang="en-US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чел.</a:t>
            </a:r>
          </a:p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Руководители учреждений</a:t>
            </a:r>
            <a:endParaRPr lang="en-US" dirty="0">
              <a:solidFill>
                <a:schemeClr val="bg1">
                  <a:lumMod val="8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05072" y="3164690"/>
            <a:ext cx="1733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&gt; </a:t>
            </a: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200</a:t>
            </a:r>
            <a:r>
              <a:rPr lang="en-US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чел.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Лица не являющиеся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служащими</a:t>
            </a:r>
            <a:endParaRPr lang="en-US" dirty="0">
              <a:solidFill>
                <a:schemeClr val="bg1">
                  <a:lumMod val="9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7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2"/>
          <p:cNvGrpSpPr/>
          <p:nvPr/>
        </p:nvGrpSpPr>
        <p:grpSpPr>
          <a:xfrm>
            <a:off x="780001" y="2081201"/>
            <a:ext cx="3009945" cy="4657984"/>
            <a:chOff x="736801" y="2682894"/>
            <a:chExt cx="3009945" cy="4657984"/>
          </a:xfrm>
        </p:grpSpPr>
        <p:sp>
          <p:nvSpPr>
            <p:cNvPr id="22" name="Oval 9"/>
            <p:cNvSpPr/>
            <p:nvPr/>
          </p:nvSpPr>
          <p:spPr>
            <a:xfrm>
              <a:off x="736801" y="2682894"/>
              <a:ext cx="684988" cy="684986"/>
            </a:xfrm>
            <a:prstGeom prst="rect">
              <a:avLst/>
            </a:prstGeom>
            <a:solidFill>
              <a:srgbClr val="42A5F5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23" name="Rectangle 18"/>
            <p:cNvSpPr/>
            <p:nvPr/>
          </p:nvSpPr>
          <p:spPr>
            <a:xfrm>
              <a:off x="736801" y="3716241"/>
              <a:ext cx="1138453" cy="369332"/>
            </a:xfrm>
            <a:prstGeom prst="rect">
              <a:avLst/>
            </a:prstGeom>
          </p:spPr>
          <p:txBody>
            <a:bodyPr wrap="none" lIns="91440">
              <a:spAutoFit/>
            </a:bodyPr>
            <a:lstStyle/>
            <a:p>
              <a:r>
                <a:rPr lang="ru-RU" dirty="0" smtClean="0">
                  <a:solidFill>
                    <a:schemeClr val="tx2"/>
                  </a:solidFill>
                  <a:latin typeface="Roboto Medium" charset="0"/>
                  <a:ea typeface="Roboto Medium" charset="0"/>
                  <a:cs typeface="Roboto Medium" charset="0"/>
                </a:rPr>
                <a:t>2011 год</a:t>
              </a:r>
              <a:endParaRPr lang="en-US" dirty="0">
                <a:solidFill>
                  <a:schemeClr val="tx2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24" name="Rectangle 19"/>
            <p:cNvSpPr/>
            <p:nvPr/>
          </p:nvSpPr>
          <p:spPr>
            <a:xfrm>
              <a:off x="736801" y="4232335"/>
              <a:ext cx="3009945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r>
                <a:rPr lang="ru-RU" sz="1400" dirty="0" smtClean="0">
                  <a:solidFill>
                    <a:srgbClr val="757575"/>
                  </a:solidFill>
                  <a:latin typeface="Roboto Light" charset="0"/>
                  <a:ea typeface="Roboto Light" charset="0"/>
                  <a:cs typeface="Roboto Light" charset="0"/>
                </a:rPr>
                <a:t>Принятие решения об автоматизации</a:t>
              </a:r>
              <a:endParaRPr lang="en-US" sz="1400" dirty="0" smtClean="0">
                <a:solidFill>
                  <a:srgbClr val="757575"/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en-US" sz="1400" dirty="0">
                <a:solidFill>
                  <a:srgbClr val="757575"/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r>
                <a:rPr lang="ru-RU" sz="1400" dirty="0" smtClean="0">
                  <a:solidFill>
                    <a:srgbClr val="757575"/>
                  </a:solidFill>
                  <a:latin typeface="Roboto Light" charset="0"/>
                  <a:ea typeface="Roboto Light" charset="0"/>
                  <a:cs typeface="Roboto Light" charset="0"/>
                </a:rPr>
                <a:t>Формирование функциональных требований</a:t>
              </a:r>
              <a:endParaRPr lang="en-US" sz="1400" dirty="0" smtClean="0">
                <a:solidFill>
                  <a:srgbClr val="757575"/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en-US" sz="1400" dirty="0">
                <a:solidFill>
                  <a:srgbClr val="757575"/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r>
                <a:rPr lang="ru-RU" sz="1400" dirty="0" smtClean="0">
                  <a:solidFill>
                    <a:srgbClr val="757575"/>
                  </a:solidFill>
                  <a:latin typeface="Roboto Light" charset="0"/>
                  <a:ea typeface="Roboto Light" charset="0"/>
                  <a:cs typeface="Roboto Light" charset="0"/>
                </a:rPr>
                <a:t>Выбор платформы для реализации</a:t>
              </a:r>
              <a:endParaRPr lang="en-US" sz="1400" dirty="0" smtClean="0">
                <a:solidFill>
                  <a:srgbClr val="757575"/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en-US" sz="1400" dirty="0">
                <a:solidFill>
                  <a:srgbClr val="757575"/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r>
                <a:rPr lang="ru-RU" sz="1400" dirty="0" smtClean="0">
                  <a:solidFill>
                    <a:srgbClr val="757575"/>
                  </a:solidFill>
                  <a:latin typeface="Roboto Light" charset="0"/>
                  <a:ea typeface="Roboto Light" charset="0"/>
                  <a:cs typeface="Roboto Light" charset="0"/>
                </a:rPr>
                <a:t>Формирование методологии кадрового учета</a:t>
              </a: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ru-RU" sz="1400" dirty="0">
                <a:solidFill>
                  <a:srgbClr val="757575"/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r>
                <a:rPr lang="ru-RU" sz="1400" dirty="0" smtClean="0">
                  <a:solidFill>
                    <a:srgbClr val="757575"/>
                  </a:solidFill>
                  <a:latin typeface="Roboto Light" charset="0"/>
                  <a:ea typeface="Roboto Light" charset="0"/>
                  <a:cs typeface="Roboto Light" charset="0"/>
                </a:rPr>
                <a:t>Разработка продукта</a:t>
              </a:r>
              <a:endParaRPr lang="en-US" sz="1400" dirty="0">
                <a:solidFill>
                  <a:srgbClr val="757575"/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>
                <a:buClr>
                  <a:schemeClr val="accent2"/>
                </a:buClr>
              </a:pPr>
              <a:endParaRPr lang="en-US" sz="1400" dirty="0">
                <a:solidFill>
                  <a:srgbClr val="757575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93992" y="358996"/>
            <a:ext cx="9294012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История развития системы</a:t>
            </a:r>
            <a:endParaRPr lang="en-US" sz="4267" dirty="0">
              <a:latin typeface="Roboto Light" charset="0"/>
              <a:ea typeface="Roboto Light" charset="0"/>
              <a:cs typeface="Roboto Light" charset="0"/>
            </a:endParaRPr>
          </a:p>
        </p:txBody>
      </p:sp>
      <p:cxnSp>
        <p:nvCxnSpPr>
          <p:cNvPr id="20" name="Straight Connector 34"/>
          <p:cNvCxnSpPr/>
          <p:nvPr/>
        </p:nvCxnSpPr>
        <p:spPr>
          <a:xfrm>
            <a:off x="1464989" y="2423694"/>
            <a:ext cx="10727011" cy="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31"/>
          <p:cNvGrpSpPr/>
          <p:nvPr/>
        </p:nvGrpSpPr>
        <p:grpSpPr>
          <a:xfrm>
            <a:off x="4630979" y="2081201"/>
            <a:ext cx="2864695" cy="5088871"/>
            <a:chOff x="3681008" y="2682894"/>
            <a:chExt cx="2864695" cy="5088871"/>
          </a:xfrm>
        </p:grpSpPr>
        <p:sp>
          <p:nvSpPr>
            <p:cNvPr id="26" name="Oval 10"/>
            <p:cNvSpPr/>
            <p:nvPr/>
          </p:nvSpPr>
          <p:spPr>
            <a:xfrm>
              <a:off x="3681008" y="2682894"/>
              <a:ext cx="684986" cy="684986"/>
            </a:xfrm>
            <a:prstGeom prst="rect">
              <a:avLst/>
            </a:prstGeom>
            <a:solidFill>
              <a:srgbClr val="1E88E5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27" name="Rectangle 20"/>
            <p:cNvSpPr/>
            <p:nvPr/>
          </p:nvSpPr>
          <p:spPr>
            <a:xfrm>
              <a:off x="3681008" y="3716241"/>
              <a:ext cx="2125903" cy="369332"/>
            </a:xfrm>
            <a:prstGeom prst="rect">
              <a:avLst/>
            </a:prstGeom>
          </p:spPr>
          <p:txBody>
            <a:bodyPr wrap="none" lIns="91440">
              <a:spAutoFit/>
            </a:bodyPr>
            <a:lstStyle/>
            <a:p>
              <a:r>
                <a:rPr lang="ru-RU" dirty="0" smtClean="0">
                  <a:solidFill>
                    <a:schemeClr val="accent1"/>
                  </a:solidFill>
                  <a:latin typeface="Roboto Medium" charset="0"/>
                  <a:ea typeface="Roboto Medium" charset="0"/>
                  <a:cs typeface="Roboto Medium" charset="0"/>
                </a:rPr>
                <a:t>2012 – 2015 годы</a:t>
              </a:r>
              <a:endParaRPr lang="en-US" dirty="0">
                <a:solidFill>
                  <a:schemeClr val="accent1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81008" y="4232335"/>
              <a:ext cx="2864695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Тиражирование системы в государственных органах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Опытная эксплуатация</a:t>
              </a: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Определение направлений развития системы</a:t>
              </a: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Модернизация системы</a:t>
              </a: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Опытно-промышленная эксплуатация</a:t>
              </a:r>
              <a:endPara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8633305" y="2081201"/>
            <a:ext cx="2717516" cy="4011654"/>
            <a:chOff x="6625213" y="2682894"/>
            <a:chExt cx="2717516" cy="4011654"/>
          </a:xfrm>
        </p:grpSpPr>
        <p:sp>
          <p:nvSpPr>
            <p:cNvPr id="30" name="Oval 11"/>
            <p:cNvSpPr/>
            <p:nvPr/>
          </p:nvSpPr>
          <p:spPr>
            <a:xfrm>
              <a:off x="6625213" y="2682894"/>
              <a:ext cx="684986" cy="684986"/>
            </a:xfrm>
            <a:prstGeom prst="rect">
              <a:avLst/>
            </a:prstGeom>
            <a:solidFill>
              <a:srgbClr val="1976D2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31" name="Rectangle 22"/>
            <p:cNvSpPr/>
            <p:nvPr/>
          </p:nvSpPr>
          <p:spPr>
            <a:xfrm>
              <a:off x="6625213" y="3716241"/>
              <a:ext cx="1138453" cy="369332"/>
            </a:xfrm>
            <a:prstGeom prst="rect">
              <a:avLst/>
            </a:prstGeom>
          </p:spPr>
          <p:txBody>
            <a:bodyPr wrap="none" lIns="91440">
              <a:spAutoFit/>
            </a:bodyPr>
            <a:lstStyle/>
            <a:p>
              <a:r>
                <a:rPr lang="ru-RU" dirty="0" smtClean="0">
                  <a:solidFill>
                    <a:schemeClr val="accent2"/>
                  </a:solidFill>
                  <a:latin typeface="Roboto Medium" charset="0"/>
                  <a:ea typeface="Roboto Medium" charset="0"/>
                  <a:cs typeface="Roboto Medium" charset="0"/>
                </a:rPr>
                <a:t>2016 год</a:t>
              </a:r>
              <a:endParaRPr lang="en-US" dirty="0">
                <a:solidFill>
                  <a:schemeClr val="accent2"/>
                </a:solidFill>
                <a:latin typeface="Roboto Medium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36" name="Rectangle 28"/>
            <p:cNvSpPr/>
            <p:nvPr/>
          </p:nvSpPr>
          <p:spPr>
            <a:xfrm>
              <a:off x="6625213" y="4232335"/>
              <a:ext cx="2717516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Модернизация системы</a:t>
              </a: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Промышленная эксплуатация</a:t>
              </a: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endPara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  <a:p>
              <a:pPr marL="380990" indent="-380990">
                <a:buClr>
                  <a:schemeClr val="accent2"/>
                </a:buClr>
                <a:buFont typeface="+mj-lt"/>
                <a:buAutoNum type="arabicPeriod"/>
              </a:pPr>
              <a:r>
                <a:rPr lang="ru-RU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Roboto Light" charset="0"/>
                  <a:ea typeface="Roboto Light" charset="0"/>
                  <a:cs typeface="Roboto Light" charset="0"/>
                </a:rPr>
                <a:t>Развитие системы в соответствии с направлениями развития государственной гражданской службы</a:t>
              </a:r>
            </a:p>
          </p:txBody>
        </p:sp>
      </p:grpSp>
      <p:sp>
        <p:nvSpPr>
          <p:cNvPr id="46" name="Freeform 232"/>
          <p:cNvSpPr>
            <a:spLocks noEditPoints="1"/>
          </p:cNvSpPr>
          <p:nvPr/>
        </p:nvSpPr>
        <p:spPr bwMode="auto">
          <a:xfrm>
            <a:off x="4793472" y="2235053"/>
            <a:ext cx="360000" cy="360000"/>
          </a:xfrm>
          <a:custGeom>
            <a:avLst/>
            <a:gdLst>
              <a:gd name="T0" fmla="*/ 29 w 185"/>
              <a:gd name="T1" fmla="*/ 122 h 186"/>
              <a:gd name="T2" fmla="*/ 88 w 185"/>
              <a:gd name="T3" fmla="*/ 93 h 186"/>
              <a:gd name="T4" fmla="*/ 92 w 185"/>
              <a:gd name="T5" fmla="*/ 127 h 186"/>
              <a:gd name="T6" fmla="*/ 97 w 185"/>
              <a:gd name="T7" fmla="*/ 93 h 186"/>
              <a:gd name="T8" fmla="*/ 156 w 185"/>
              <a:gd name="T9" fmla="*/ 122 h 186"/>
              <a:gd name="T10" fmla="*/ 164 w 185"/>
              <a:gd name="T11" fmla="*/ 122 h 186"/>
              <a:gd name="T12" fmla="*/ 160 w 185"/>
              <a:gd name="T13" fmla="*/ 85 h 186"/>
              <a:gd name="T14" fmla="*/ 97 w 185"/>
              <a:gd name="T15" fmla="*/ 63 h 186"/>
              <a:gd name="T16" fmla="*/ 88 w 185"/>
              <a:gd name="T17" fmla="*/ 63 h 186"/>
              <a:gd name="T18" fmla="*/ 25 w 185"/>
              <a:gd name="T19" fmla="*/ 85 h 186"/>
              <a:gd name="T20" fmla="*/ 21 w 185"/>
              <a:gd name="T21" fmla="*/ 122 h 186"/>
              <a:gd name="T22" fmla="*/ 84 w 185"/>
              <a:gd name="T23" fmla="*/ 51 h 186"/>
              <a:gd name="T24" fmla="*/ 118 w 185"/>
              <a:gd name="T25" fmla="*/ 34 h 186"/>
              <a:gd name="T26" fmla="*/ 101 w 185"/>
              <a:gd name="T27" fmla="*/ 0 h 186"/>
              <a:gd name="T28" fmla="*/ 67 w 185"/>
              <a:gd name="T29" fmla="*/ 17 h 186"/>
              <a:gd name="T30" fmla="*/ 84 w 185"/>
              <a:gd name="T31" fmla="*/ 51 h 186"/>
              <a:gd name="T32" fmla="*/ 84 w 185"/>
              <a:gd name="T33" fmla="*/ 9 h 186"/>
              <a:gd name="T34" fmla="*/ 109 w 185"/>
              <a:gd name="T35" fmla="*/ 17 h 186"/>
              <a:gd name="T36" fmla="*/ 101 w 185"/>
              <a:gd name="T37" fmla="*/ 42 h 186"/>
              <a:gd name="T38" fmla="*/ 75 w 185"/>
              <a:gd name="T39" fmla="*/ 34 h 186"/>
              <a:gd name="T40" fmla="*/ 168 w 185"/>
              <a:gd name="T41" fmla="*/ 135 h 186"/>
              <a:gd name="T42" fmla="*/ 135 w 185"/>
              <a:gd name="T43" fmla="*/ 152 h 186"/>
              <a:gd name="T44" fmla="*/ 151 w 185"/>
              <a:gd name="T45" fmla="*/ 186 h 186"/>
              <a:gd name="T46" fmla="*/ 185 w 185"/>
              <a:gd name="T47" fmla="*/ 169 h 186"/>
              <a:gd name="T48" fmla="*/ 168 w 185"/>
              <a:gd name="T49" fmla="*/ 135 h 186"/>
              <a:gd name="T50" fmla="*/ 168 w 185"/>
              <a:gd name="T51" fmla="*/ 177 h 186"/>
              <a:gd name="T52" fmla="*/ 143 w 185"/>
              <a:gd name="T53" fmla="*/ 169 h 186"/>
              <a:gd name="T54" fmla="*/ 151 w 185"/>
              <a:gd name="T55" fmla="*/ 144 h 186"/>
              <a:gd name="T56" fmla="*/ 177 w 185"/>
              <a:gd name="T57" fmla="*/ 152 h 186"/>
              <a:gd name="T58" fmla="*/ 33 w 185"/>
              <a:gd name="T59" fmla="*/ 135 h 186"/>
              <a:gd name="T60" fmla="*/ 0 w 185"/>
              <a:gd name="T61" fmla="*/ 152 h 186"/>
              <a:gd name="T62" fmla="*/ 16 w 185"/>
              <a:gd name="T63" fmla="*/ 186 h 186"/>
              <a:gd name="T64" fmla="*/ 50 w 185"/>
              <a:gd name="T65" fmla="*/ 169 h 186"/>
              <a:gd name="T66" fmla="*/ 33 w 185"/>
              <a:gd name="T67" fmla="*/ 135 h 186"/>
              <a:gd name="T68" fmla="*/ 33 w 185"/>
              <a:gd name="T69" fmla="*/ 177 h 186"/>
              <a:gd name="T70" fmla="*/ 8 w 185"/>
              <a:gd name="T71" fmla="*/ 169 h 186"/>
              <a:gd name="T72" fmla="*/ 16 w 185"/>
              <a:gd name="T73" fmla="*/ 144 h 186"/>
              <a:gd name="T74" fmla="*/ 42 w 185"/>
              <a:gd name="T75" fmla="*/ 152 h 186"/>
              <a:gd name="T76" fmla="*/ 101 w 185"/>
              <a:gd name="T77" fmla="*/ 135 h 186"/>
              <a:gd name="T78" fmla="*/ 67 w 185"/>
              <a:gd name="T79" fmla="*/ 152 h 186"/>
              <a:gd name="T80" fmla="*/ 84 w 185"/>
              <a:gd name="T81" fmla="*/ 186 h 186"/>
              <a:gd name="T82" fmla="*/ 118 w 185"/>
              <a:gd name="T83" fmla="*/ 169 h 186"/>
              <a:gd name="T84" fmla="*/ 101 w 185"/>
              <a:gd name="T85" fmla="*/ 135 h 186"/>
              <a:gd name="T86" fmla="*/ 101 w 185"/>
              <a:gd name="T87" fmla="*/ 177 h 186"/>
              <a:gd name="T88" fmla="*/ 75 w 185"/>
              <a:gd name="T89" fmla="*/ 169 h 186"/>
              <a:gd name="T90" fmla="*/ 84 w 185"/>
              <a:gd name="T91" fmla="*/ 144 h 186"/>
              <a:gd name="T92" fmla="*/ 109 w 185"/>
              <a:gd name="T93" fmla="*/ 15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5" h="186">
                <a:moveTo>
                  <a:pt x="25" y="127"/>
                </a:moveTo>
                <a:cubicBezTo>
                  <a:pt x="27" y="127"/>
                  <a:pt x="29" y="125"/>
                  <a:pt x="29" y="122"/>
                </a:cubicBezTo>
                <a:cubicBezTo>
                  <a:pt x="29" y="93"/>
                  <a:pt x="29" y="93"/>
                  <a:pt x="29" y="93"/>
                </a:cubicBezTo>
                <a:cubicBezTo>
                  <a:pt x="88" y="93"/>
                  <a:pt x="88" y="93"/>
                  <a:pt x="88" y="93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88" y="125"/>
                  <a:pt x="90" y="127"/>
                  <a:pt x="92" y="127"/>
                </a:cubicBezTo>
                <a:cubicBezTo>
                  <a:pt x="95" y="127"/>
                  <a:pt x="97" y="125"/>
                  <a:pt x="97" y="122"/>
                </a:cubicBezTo>
                <a:cubicBezTo>
                  <a:pt x="97" y="93"/>
                  <a:pt x="97" y="93"/>
                  <a:pt x="97" y="93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6" y="125"/>
                  <a:pt x="157" y="127"/>
                  <a:pt x="160" y="127"/>
                </a:cubicBezTo>
                <a:cubicBezTo>
                  <a:pt x="162" y="127"/>
                  <a:pt x="164" y="125"/>
                  <a:pt x="164" y="122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4" y="86"/>
                  <a:pt x="162" y="85"/>
                  <a:pt x="160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63"/>
                  <a:pt x="97" y="63"/>
                  <a:pt x="97" y="63"/>
                </a:cubicBezTo>
                <a:cubicBezTo>
                  <a:pt x="97" y="61"/>
                  <a:pt x="95" y="59"/>
                  <a:pt x="92" y="59"/>
                </a:cubicBezTo>
                <a:cubicBezTo>
                  <a:pt x="90" y="59"/>
                  <a:pt x="88" y="61"/>
                  <a:pt x="88" y="63"/>
                </a:cubicBezTo>
                <a:cubicBezTo>
                  <a:pt x="88" y="85"/>
                  <a:pt x="88" y="85"/>
                  <a:pt x="88" y="85"/>
                </a:cubicBezTo>
                <a:cubicBezTo>
                  <a:pt x="25" y="85"/>
                  <a:pt x="25" y="85"/>
                  <a:pt x="25" y="85"/>
                </a:cubicBezTo>
                <a:cubicBezTo>
                  <a:pt x="22" y="85"/>
                  <a:pt x="21" y="86"/>
                  <a:pt x="21" y="89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1" y="125"/>
                  <a:pt x="22" y="127"/>
                  <a:pt x="25" y="127"/>
                </a:cubicBezTo>
                <a:close/>
                <a:moveTo>
                  <a:pt x="84" y="51"/>
                </a:moveTo>
                <a:cubicBezTo>
                  <a:pt x="101" y="51"/>
                  <a:pt x="101" y="51"/>
                  <a:pt x="101" y="51"/>
                </a:cubicBezTo>
                <a:cubicBezTo>
                  <a:pt x="110" y="51"/>
                  <a:pt x="118" y="43"/>
                  <a:pt x="118" y="34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8" y="8"/>
                  <a:pt x="110" y="0"/>
                  <a:pt x="101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75" y="0"/>
                  <a:pt x="67" y="8"/>
                  <a:pt x="67" y="17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3"/>
                  <a:pt x="75" y="51"/>
                  <a:pt x="84" y="51"/>
                </a:cubicBezTo>
                <a:close/>
                <a:moveTo>
                  <a:pt x="75" y="17"/>
                </a:moveTo>
                <a:cubicBezTo>
                  <a:pt x="75" y="12"/>
                  <a:pt x="79" y="9"/>
                  <a:pt x="84" y="9"/>
                </a:cubicBezTo>
                <a:cubicBezTo>
                  <a:pt x="101" y="9"/>
                  <a:pt x="101" y="9"/>
                  <a:pt x="101" y="9"/>
                </a:cubicBezTo>
                <a:cubicBezTo>
                  <a:pt x="105" y="9"/>
                  <a:pt x="109" y="12"/>
                  <a:pt x="109" y="17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9" y="39"/>
                  <a:pt x="105" y="42"/>
                  <a:pt x="101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79" y="42"/>
                  <a:pt x="75" y="39"/>
                  <a:pt x="75" y="34"/>
                </a:cubicBezTo>
                <a:lnTo>
                  <a:pt x="75" y="17"/>
                </a:lnTo>
                <a:close/>
                <a:moveTo>
                  <a:pt x="168" y="135"/>
                </a:moveTo>
                <a:cubicBezTo>
                  <a:pt x="151" y="135"/>
                  <a:pt x="151" y="135"/>
                  <a:pt x="151" y="135"/>
                </a:cubicBezTo>
                <a:cubicBezTo>
                  <a:pt x="142" y="135"/>
                  <a:pt x="135" y="143"/>
                  <a:pt x="135" y="152"/>
                </a:cubicBezTo>
                <a:cubicBezTo>
                  <a:pt x="135" y="169"/>
                  <a:pt x="135" y="169"/>
                  <a:pt x="135" y="169"/>
                </a:cubicBezTo>
                <a:cubicBezTo>
                  <a:pt x="135" y="178"/>
                  <a:pt x="142" y="186"/>
                  <a:pt x="151" y="186"/>
                </a:cubicBezTo>
                <a:cubicBezTo>
                  <a:pt x="168" y="186"/>
                  <a:pt x="168" y="186"/>
                  <a:pt x="168" y="186"/>
                </a:cubicBezTo>
                <a:cubicBezTo>
                  <a:pt x="178" y="186"/>
                  <a:pt x="185" y="178"/>
                  <a:pt x="185" y="169"/>
                </a:cubicBezTo>
                <a:cubicBezTo>
                  <a:pt x="185" y="152"/>
                  <a:pt x="185" y="152"/>
                  <a:pt x="185" y="152"/>
                </a:cubicBezTo>
                <a:cubicBezTo>
                  <a:pt x="185" y="143"/>
                  <a:pt x="178" y="135"/>
                  <a:pt x="168" y="135"/>
                </a:cubicBezTo>
                <a:close/>
                <a:moveTo>
                  <a:pt x="177" y="169"/>
                </a:moveTo>
                <a:cubicBezTo>
                  <a:pt x="177" y="174"/>
                  <a:pt x="173" y="177"/>
                  <a:pt x="168" y="177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47" y="177"/>
                  <a:pt x="143" y="174"/>
                  <a:pt x="143" y="169"/>
                </a:cubicBezTo>
                <a:cubicBezTo>
                  <a:pt x="143" y="152"/>
                  <a:pt x="143" y="152"/>
                  <a:pt x="143" y="152"/>
                </a:cubicBezTo>
                <a:cubicBezTo>
                  <a:pt x="143" y="147"/>
                  <a:pt x="147" y="144"/>
                  <a:pt x="151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3" y="144"/>
                  <a:pt x="177" y="147"/>
                  <a:pt x="177" y="152"/>
                </a:cubicBezTo>
                <a:lnTo>
                  <a:pt x="177" y="169"/>
                </a:lnTo>
                <a:close/>
                <a:moveTo>
                  <a:pt x="33" y="135"/>
                </a:moveTo>
                <a:cubicBezTo>
                  <a:pt x="16" y="135"/>
                  <a:pt x="16" y="135"/>
                  <a:pt x="16" y="135"/>
                </a:cubicBezTo>
                <a:cubicBezTo>
                  <a:pt x="7" y="135"/>
                  <a:pt x="0" y="143"/>
                  <a:pt x="0" y="152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8"/>
                  <a:pt x="7" y="186"/>
                  <a:pt x="16" y="186"/>
                </a:cubicBezTo>
                <a:cubicBezTo>
                  <a:pt x="33" y="186"/>
                  <a:pt x="33" y="186"/>
                  <a:pt x="33" y="186"/>
                </a:cubicBezTo>
                <a:cubicBezTo>
                  <a:pt x="43" y="186"/>
                  <a:pt x="50" y="178"/>
                  <a:pt x="50" y="169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50" y="143"/>
                  <a:pt x="43" y="135"/>
                  <a:pt x="33" y="135"/>
                </a:cubicBezTo>
                <a:close/>
                <a:moveTo>
                  <a:pt x="42" y="169"/>
                </a:moveTo>
                <a:cubicBezTo>
                  <a:pt x="42" y="174"/>
                  <a:pt x="38" y="177"/>
                  <a:pt x="33" y="177"/>
                </a:cubicBezTo>
                <a:cubicBezTo>
                  <a:pt x="16" y="177"/>
                  <a:pt x="16" y="177"/>
                  <a:pt x="16" y="177"/>
                </a:cubicBezTo>
                <a:cubicBezTo>
                  <a:pt x="12" y="177"/>
                  <a:pt x="8" y="174"/>
                  <a:pt x="8" y="169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147"/>
                  <a:pt x="12" y="144"/>
                  <a:pt x="16" y="144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38" y="144"/>
                  <a:pt x="42" y="147"/>
                  <a:pt x="42" y="152"/>
                </a:cubicBezTo>
                <a:lnTo>
                  <a:pt x="42" y="169"/>
                </a:lnTo>
                <a:close/>
                <a:moveTo>
                  <a:pt x="101" y="135"/>
                </a:moveTo>
                <a:cubicBezTo>
                  <a:pt x="84" y="135"/>
                  <a:pt x="84" y="135"/>
                  <a:pt x="84" y="135"/>
                </a:cubicBezTo>
                <a:cubicBezTo>
                  <a:pt x="75" y="135"/>
                  <a:pt x="67" y="143"/>
                  <a:pt x="67" y="152"/>
                </a:cubicBezTo>
                <a:cubicBezTo>
                  <a:pt x="67" y="169"/>
                  <a:pt x="67" y="169"/>
                  <a:pt x="67" y="169"/>
                </a:cubicBezTo>
                <a:cubicBezTo>
                  <a:pt x="67" y="178"/>
                  <a:pt x="75" y="186"/>
                  <a:pt x="84" y="186"/>
                </a:cubicBezTo>
                <a:cubicBezTo>
                  <a:pt x="101" y="186"/>
                  <a:pt x="101" y="186"/>
                  <a:pt x="101" y="186"/>
                </a:cubicBezTo>
                <a:cubicBezTo>
                  <a:pt x="110" y="186"/>
                  <a:pt x="118" y="178"/>
                  <a:pt x="118" y="169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18" y="143"/>
                  <a:pt x="110" y="135"/>
                  <a:pt x="101" y="135"/>
                </a:cubicBezTo>
                <a:close/>
                <a:moveTo>
                  <a:pt x="109" y="169"/>
                </a:moveTo>
                <a:cubicBezTo>
                  <a:pt x="109" y="174"/>
                  <a:pt x="105" y="177"/>
                  <a:pt x="101" y="177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79" y="177"/>
                  <a:pt x="75" y="174"/>
                  <a:pt x="75" y="169"/>
                </a:cubicBezTo>
                <a:cubicBezTo>
                  <a:pt x="75" y="152"/>
                  <a:pt x="75" y="152"/>
                  <a:pt x="75" y="152"/>
                </a:cubicBezTo>
                <a:cubicBezTo>
                  <a:pt x="75" y="147"/>
                  <a:pt x="79" y="144"/>
                  <a:pt x="84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5" y="144"/>
                  <a:pt x="109" y="147"/>
                  <a:pt x="109" y="152"/>
                </a:cubicBezTo>
                <a:lnTo>
                  <a:pt x="109" y="1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47" name="Freeform 351"/>
          <p:cNvSpPr>
            <a:spLocks noEditPoints="1"/>
          </p:cNvSpPr>
          <p:nvPr/>
        </p:nvSpPr>
        <p:spPr bwMode="auto">
          <a:xfrm>
            <a:off x="1014090" y="2246421"/>
            <a:ext cx="252000" cy="360000"/>
          </a:xfrm>
          <a:custGeom>
            <a:avLst/>
            <a:gdLst>
              <a:gd name="T0" fmla="*/ 152 w 152"/>
              <a:gd name="T1" fmla="*/ 12 h 185"/>
              <a:gd name="T2" fmla="*/ 150 w 152"/>
              <a:gd name="T3" fmla="*/ 9 h 185"/>
              <a:gd name="T4" fmla="*/ 105 w 152"/>
              <a:gd name="T5" fmla="*/ 0 h 185"/>
              <a:gd name="T6" fmla="*/ 74 w 152"/>
              <a:gd name="T7" fmla="*/ 5 h 185"/>
              <a:gd name="T8" fmla="*/ 55 w 152"/>
              <a:gd name="T9" fmla="*/ 8 h 185"/>
              <a:gd name="T10" fmla="*/ 31 w 152"/>
              <a:gd name="T11" fmla="*/ 4 h 185"/>
              <a:gd name="T12" fmla="*/ 4 w 152"/>
              <a:gd name="T13" fmla="*/ 0 h 185"/>
              <a:gd name="T14" fmla="*/ 0 w 152"/>
              <a:gd name="T15" fmla="*/ 4 h 185"/>
              <a:gd name="T16" fmla="*/ 0 w 152"/>
              <a:gd name="T17" fmla="*/ 181 h 185"/>
              <a:gd name="T18" fmla="*/ 4 w 152"/>
              <a:gd name="T19" fmla="*/ 185 h 185"/>
              <a:gd name="T20" fmla="*/ 8 w 152"/>
              <a:gd name="T21" fmla="*/ 181 h 185"/>
              <a:gd name="T22" fmla="*/ 8 w 152"/>
              <a:gd name="T23" fmla="*/ 110 h 185"/>
              <a:gd name="T24" fmla="*/ 28 w 152"/>
              <a:gd name="T25" fmla="*/ 113 h 185"/>
              <a:gd name="T26" fmla="*/ 55 w 152"/>
              <a:gd name="T27" fmla="*/ 118 h 185"/>
              <a:gd name="T28" fmla="*/ 77 w 152"/>
              <a:gd name="T29" fmla="*/ 114 h 185"/>
              <a:gd name="T30" fmla="*/ 105 w 152"/>
              <a:gd name="T31" fmla="*/ 109 h 185"/>
              <a:gd name="T32" fmla="*/ 146 w 152"/>
              <a:gd name="T33" fmla="*/ 117 h 185"/>
              <a:gd name="T34" fmla="*/ 151 w 152"/>
              <a:gd name="T35" fmla="*/ 116 h 185"/>
              <a:gd name="T36" fmla="*/ 152 w 152"/>
              <a:gd name="T37" fmla="*/ 114 h 185"/>
              <a:gd name="T38" fmla="*/ 152 w 152"/>
              <a:gd name="T39" fmla="*/ 114 h 185"/>
              <a:gd name="T40" fmla="*/ 152 w 152"/>
              <a:gd name="T41" fmla="*/ 12 h 185"/>
              <a:gd name="T42" fmla="*/ 143 w 152"/>
              <a:gd name="T43" fmla="*/ 107 h 185"/>
              <a:gd name="T44" fmla="*/ 105 w 152"/>
              <a:gd name="T45" fmla="*/ 101 h 185"/>
              <a:gd name="T46" fmla="*/ 74 w 152"/>
              <a:gd name="T47" fmla="*/ 106 h 185"/>
              <a:gd name="T48" fmla="*/ 55 w 152"/>
              <a:gd name="T49" fmla="*/ 109 h 185"/>
              <a:gd name="T50" fmla="*/ 31 w 152"/>
              <a:gd name="T51" fmla="*/ 105 h 185"/>
              <a:gd name="T52" fmla="*/ 8 w 152"/>
              <a:gd name="T53" fmla="*/ 101 h 185"/>
              <a:gd name="T54" fmla="*/ 8 w 152"/>
              <a:gd name="T55" fmla="*/ 8 h 185"/>
              <a:gd name="T56" fmla="*/ 28 w 152"/>
              <a:gd name="T57" fmla="*/ 12 h 185"/>
              <a:gd name="T58" fmla="*/ 55 w 152"/>
              <a:gd name="T59" fmla="*/ 17 h 185"/>
              <a:gd name="T60" fmla="*/ 77 w 152"/>
              <a:gd name="T61" fmla="*/ 13 h 185"/>
              <a:gd name="T62" fmla="*/ 105 w 152"/>
              <a:gd name="T63" fmla="*/ 8 h 185"/>
              <a:gd name="T64" fmla="*/ 143 w 152"/>
              <a:gd name="T65" fmla="*/ 15 h 185"/>
              <a:gd name="T66" fmla="*/ 143 w 152"/>
              <a:gd name="T67" fmla="*/ 10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2" h="185">
                <a:moveTo>
                  <a:pt x="152" y="12"/>
                </a:moveTo>
                <a:cubicBezTo>
                  <a:pt x="152" y="11"/>
                  <a:pt x="151" y="9"/>
                  <a:pt x="150" y="9"/>
                </a:cubicBezTo>
                <a:cubicBezTo>
                  <a:pt x="149" y="8"/>
                  <a:pt x="131" y="0"/>
                  <a:pt x="105" y="0"/>
                </a:cubicBezTo>
                <a:cubicBezTo>
                  <a:pt x="89" y="0"/>
                  <a:pt x="81" y="2"/>
                  <a:pt x="74" y="5"/>
                </a:cubicBezTo>
                <a:cubicBezTo>
                  <a:pt x="69" y="7"/>
                  <a:pt x="64" y="8"/>
                  <a:pt x="55" y="8"/>
                </a:cubicBezTo>
                <a:cubicBezTo>
                  <a:pt x="43" y="8"/>
                  <a:pt x="37" y="6"/>
                  <a:pt x="31" y="4"/>
                </a:cubicBezTo>
                <a:cubicBezTo>
                  <a:pt x="24" y="2"/>
                  <a:pt x="18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3"/>
                  <a:pt x="2" y="185"/>
                  <a:pt x="4" y="185"/>
                </a:cubicBezTo>
                <a:cubicBezTo>
                  <a:pt x="7" y="185"/>
                  <a:pt x="8" y="183"/>
                  <a:pt x="8" y="181"/>
                </a:cubicBezTo>
                <a:cubicBezTo>
                  <a:pt x="8" y="110"/>
                  <a:pt x="8" y="110"/>
                  <a:pt x="8" y="110"/>
                </a:cubicBezTo>
                <a:cubicBezTo>
                  <a:pt x="18" y="110"/>
                  <a:pt x="23" y="112"/>
                  <a:pt x="28" y="113"/>
                </a:cubicBezTo>
                <a:cubicBezTo>
                  <a:pt x="35" y="116"/>
                  <a:pt x="42" y="118"/>
                  <a:pt x="55" y="118"/>
                </a:cubicBezTo>
                <a:cubicBezTo>
                  <a:pt x="65" y="118"/>
                  <a:pt x="71" y="116"/>
                  <a:pt x="77" y="114"/>
                </a:cubicBezTo>
                <a:cubicBezTo>
                  <a:pt x="83" y="112"/>
                  <a:pt x="90" y="109"/>
                  <a:pt x="105" y="109"/>
                </a:cubicBezTo>
                <a:cubicBezTo>
                  <a:pt x="129" y="109"/>
                  <a:pt x="146" y="117"/>
                  <a:pt x="146" y="117"/>
                </a:cubicBezTo>
                <a:cubicBezTo>
                  <a:pt x="148" y="118"/>
                  <a:pt x="150" y="118"/>
                  <a:pt x="151" y="116"/>
                </a:cubicBezTo>
                <a:cubicBezTo>
                  <a:pt x="152" y="115"/>
                  <a:pt x="152" y="114"/>
                  <a:pt x="152" y="114"/>
                </a:cubicBezTo>
                <a:cubicBezTo>
                  <a:pt x="152" y="114"/>
                  <a:pt x="152" y="114"/>
                  <a:pt x="152" y="114"/>
                </a:cubicBezTo>
                <a:cubicBezTo>
                  <a:pt x="152" y="12"/>
                  <a:pt x="152" y="12"/>
                  <a:pt x="152" y="12"/>
                </a:cubicBezTo>
                <a:close/>
                <a:moveTo>
                  <a:pt x="143" y="107"/>
                </a:moveTo>
                <a:cubicBezTo>
                  <a:pt x="136" y="105"/>
                  <a:pt x="123" y="101"/>
                  <a:pt x="105" y="101"/>
                </a:cubicBezTo>
                <a:cubicBezTo>
                  <a:pt x="89" y="101"/>
                  <a:pt x="81" y="104"/>
                  <a:pt x="74" y="106"/>
                </a:cubicBezTo>
                <a:cubicBezTo>
                  <a:pt x="69" y="108"/>
                  <a:pt x="64" y="109"/>
                  <a:pt x="55" y="109"/>
                </a:cubicBezTo>
                <a:cubicBezTo>
                  <a:pt x="43" y="109"/>
                  <a:pt x="37" y="108"/>
                  <a:pt x="31" y="105"/>
                </a:cubicBezTo>
                <a:cubicBezTo>
                  <a:pt x="25" y="104"/>
                  <a:pt x="19" y="102"/>
                  <a:pt x="8" y="101"/>
                </a:cubicBezTo>
                <a:cubicBezTo>
                  <a:pt x="8" y="8"/>
                  <a:pt x="8" y="8"/>
                  <a:pt x="8" y="8"/>
                </a:cubicBezTo>
                <a:cubicBezTo>
                  <a:pt x="18" y="9"/>
                  <a:pt x="23" y="10"/>
                  <a:pt x="28" y="12"/>
                </a:cubicBezTo>
                <a:cubicBezTo>
                  <a:pt x="35" y="14"/>
                  <a:pt x="42" y="17"/>
                  <a:pt x="55" y="17"/>
                </a:cubicBezTo>
                <a:cubicBezTo>
                  <a:pt x="65" y="17"/>
                  <a:pt x="71" y="15"/>
                  <a:pt x="77" y="13"/>
                </a:cubicBezTo>
                <a:cubicBezTo>
                  <a:pt x="83" y="11"/>
                  <a:pt x="90" y="8"/>
                  <a:pt x="105" y="8"/>
                </a:cubicBezTo>
                <a:cubicBezTo>
                  <a:pt x="124" y="8"/>
                  <a:pt x="138" y="13"/>
                  <a:pt x="143" y="15"/>
                </a:cubicBezTo>
                <a:lnTo>
                  <a:pt x="143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48" name="Freeform 181"/>
          <p:cNvSpPr>
            <a:spLocks noEditPoints="1"/>
          </p:cNvSpPr>
          <p:nvPr/>
        </p:nvSpPr>
        <p:spPr bwMode="auto">
          <a:xfrm>
            <a:off x="8795798" y="2243694"/>
            <a:ext cx="360000" cy="360000"/>
          </a:xfrm>
          <a:custGeom>
            <a:avLst/>
            <a:gdLst>
              <a:gd name="T0" fmla="*/ 168 w 185"/>
              <a:gd name="T1" fmla="*/ 0 h 186"/>
              <a:gd name="T2" fmla="*/ 16 w 185"/>
              <a:gd name="T3" fmla="*/ 0 h 186"/>
              <a:gd name="T4" fmla="*/ 0 w 185"/>
              <a:gd name="T5" fmla="*/ 17 h 186"/>
              <a:gd name="T6" fmla="*/ 0 w 185"/>
              <a:gd name="T7" fmla="*/ 144 h 186"/>
              <a:gd name="T8" fmla="*/ 16 w 185"/>
              <a:gd name="T9" fmla="*/ 161 h 186"/>
              <a:gd name="T10" fmla="*/ 75 w 185"/>
              <a:gd name="T11" fmla="*/ 161 h 186"/>
              <a:gd name="T12" fmla="*/ 75 w 185"/>
              <a:gd name="T13" fmla="*/ 177 h 186"/>
              <a:gd name="T14" fmla="*/ 63 w 185"/>
              <a:gd name="T15" fmla="*/ 177 h 186"/>
              <a:gd name="T16" fmla="*/ 59 w 185"/>
              <a:gd name="T17" fmla="*/ 182 h 186"/>
              <a:gd name="T18" fmla="*/ 63 w 185"/>
              <a:gd name="T19" fmla="*/ 186 h 186"/>
              <a:gd name="T20" fmla="*/ 122 w 185"/>
              <a:gd name="T21" fmla="*/ 186 h 186"/>
              <a:gd name="T22" fmla="*/ 126 w 185"/>
              <a:gd name="T23" fmla="*/ 182 h 186"/>
              <a:gd name="T24" fmla="*/ 122 w 185"/>
              <a:gd name="T25" fmla="*/ 177 h 186"/>
              <a:gd name="T26" fmla="*/ 109 w 185"/>
              <a:gd name="T27" fmla="*/ 177 h 186"/>
              <a:gd name="T28" fmla="*/ 109 w 185"/>
              <a:gd name="T29" fmla="*/ 161 h 186"/>
              <a:gd name="T30" fmla="*/ 168 w 185"/>
              <a:gd name="T31" fmla="*/ 161 h 186"/>
              <a:gd name="T32" fmla="*/ 185 w 185"/>
              <a:gd name="T33" fmla="*/ 144 h 186"/>
              <a:gd name="T34" fmla="*/ 185 w 185"/>
              <a:gd name="T35" fmla="*/ 17 h 186"/>
              <a:gd name="T36" fmla="*/ 168 w 185"/>
              <a:gd name="T37" fmla="*/ 0 h 186"/>
              <a:gd name="T38" fmla="*/ 101 w 185"/>
              <a:gd name="T39" fmla="*/ 177 h 186"/>
              <a:gd name="T40" fmla="*/ 84 w 185"/>
              <a:gd name="T41" fmla="*/ 177 h 186"/>
              <a:gd name="T42" fmla="*/ 84 w 185"/>
              <a:gd name="T43" fmla="*/ 161 h 186"/>
              <a:gd name="T44" fmla="*/ 101 w 185"/>
              <a:gd name="T45" fmla="*/ 161 h 186"/>
              <a:gd name="T46" fmla="*/ 101 w 185"/>
              <a:gd name="T47" fmla="*/ 177 h 186"/>
              <a:gd name="T48" fmla="*/ 177 w 185"/>
              <a:gd name="T49" fmla="*/ 144 h 186"/>
              <a:gd name="T50" fmla="*/ 168 w 185"/>
              <a:gd name="T51" fmla="*/ 152 h 186"/>
              <a:gd name="T52" fmla="*/ 16 w 185"/>
              <a:gd name="T53" fmla="*/ 152 h 186"/>
              <a:gd name="T54" fmla="*/ 8 w 185"/>
              <a:gd name="T55" fmla="*/ 144 h 186"/>
              <a:gd name="T56" fmla="*/ 8 w 185"/>
              <a:gd name="T57" fmla="*/ 135 h 186"/>
              <a:gd name="T58" fmla="*/ 177 w 185"/>
              <a:gd name="T59" fmla="*/ 135 h 186"/>
              <a:gd name="T60" fmla="*/ 177 w 185"/>
              <a:gd name="T61" fmla="*/ 144 h 186"/>
              <a:gd name="T62" fmla="*/ 177 w 185"/>
              <a:gd name="T63" fmla="*/ 127 h 186"/>
              <a:gd name="T64" fmla="*/ 8 w 185"/>
              <a:gd name="T65" fmla="*/ 127 h 186"/>
              <a:gd name="T66" fmla="*/ 8 w 185"/>
              <a:gd name="T67" fmla="*/ 17 h 186"/>
              <a:gd name="T68" fmla="*/ 16 w 185"/>
              <a:gd name="T69" fmla="*/ 9 h 186"/>
              <a:gd name="T70" fmla="*/ 168 w 185"/>
              <a:gd name="T71" fmla="*/ 9 h 186"/>
              <a:gd name="T72" fmla="*/ 177 w 185"/>
              <a:gd name="T73" fmla="*/ 17 h 186"/>
              <a:gd name="T74" fmla="*/ 177 w 185"/>
              <a:gd name="T75" fmla="*/ 12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5" h="186">
                <a:moveTo>
                  <a:pt x="16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1"/>
                  <a:pt x="16" y="161"/>
                </a:cubicBezTo>
                <a:cubicBezTo>
                  <a:pt x="75" y="161"/>
                  <a:pt x="75" y="161"/>
                  <a:pt x="75" y="161"/>
                </a:cubicBezTo>
                <a:cubicBezTo>
                  <a:pt x="75" y="177"/>
                  <a:pt x="75" y="177"/>
                  <a:pt x="75" y="177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0" y="177"/>
                  <a:pt x="59" y="179"/>
                  <a:pt x="59" y="182"/>
                </a:cubicBezTo>
                <a:cubicBezTo>
                  <a:pt x="59" y="184"/>
                  <a:pt x="60" y="186"/>
                  <a:pt x="63" y="186"/>
                </a:cubicBezTo>
                <a:cubicBezTo>
                  <a:pt x="122" y="186"/>
                  <a:pt x="122" y="186"/>
                  <a:pt x="122" y="186"/>
                </a:cubicBezTo>
                <a:cubicBezTo>
                  <a:pt x="124" y="186"/>
                  <a:pt x="126" y="184"/>
                  <a:pt x="126" y="182"/>
                </a:cubicBezTo>
                <a:cubicBezTo>
                  <a:pt x="126" y="179"/>
                  <a:pt x="124" y="177"/>
                  <a:pt x="122" y="177"/>
                </a:cubicBezTo>
                <a:cubicBezTo>
                  <a:pt x="109" y="177"/>
                  <a:pt x="109" y="177"/>
                  <a:pt x="109" y="177"/>
                </a:cubicBezTo>
                <a:cubicBezTo>
                  <a:pt x="109" y="161"/>
                  <a:pt x="109" y="161"/>
                  <a:pt x="109" y="161"/>
                </a:cubicBezTo>
                <a:cubicBezTo>
                  <a:pt x="168" y="161"/>
                  <a:pt x="168" y="161"/>
                  <a:pt x="168" y="161"/>
                </a:cubicBezTo>
                <a:cubicBezTo>
                  <a:pt x="178" y="161"/>
                  <a:pt x="185" y="153"/>
                  <a:pt x="185" y="144"/>
                </a:cubicBezTo>
                <a:cubicBezTo>
                  <a:pt x="185" y="17"/>
                  <a:pt x="185" y="17"/>
                  <a:pt x="185" y="17"/>
                </a:cubicBezTo>
                <a:cubicBezTo>
                  <a:pt x="185" y="8"/>
                  <a:pt x="178" y="0"/>
                  <a:pt x="168" y="0"/>
                </a:cubicBezTo>
                <a:close/>
                <a:moveTo>
                  <a:pt x="101" y="177"/>
                </a:moveTo>
                <a:cubicBezTo>
                  <a:pt x="84" y="177"/>
                  <a:pt x="84" y="177"/>
                  <a:pt x="84" y="177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101" y="161"/>
                  <a:pt x="101" y="161"/>
                  <a:pt x="101" y="161"/>
                </a:cubicBezTo>
                <a:lnTo>
                  <a:pt x="101" y="177"/>
                </a:lnTo>
                <a:close/>
                <a:moveTo>
                  <a:pt x="177" y="144"/>
                </a:moveTo>
                <a:cubicBezTo>
                  <a:pt x="177" y="148"/>
                  <a:pt x="173" y="152"/>
                  <a:pt x="168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8" y="148"/>
                  <a:pt x="8" y="144"/>
                </a:cubicBezTo>
                <a:cubicBezTo>
                  <a:pt x="8" y="135"/>
                  <a:pt x="8" y="135"/>
                  <a:pt x="8" y="135"/>
                </a:cubicBezTo>
                <a:cubicBezTo>
                  <a:pt x="177" y="135"/>
                  <a:pt x="177" y="135"/>
                  <a:pt x="177" y="135"/>
                </a:cubicBezTo>
                <a:lnTo>
                  <a:pt x="177" y="144"/>
                </a:lnTo>
                <a:close/>
                <a:moveTo>
                  <a:pt x="177" y="127"/>
                </a:moveTo>
                <a:cubicBezTo>
                  <a:pt x="8" y="127"/>
                  <a:pt x="8" y="127"/>
                  <a:pt x="8" y="12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3"/>
                  <a:pt x="12" y="9"/>
                  <a:pt x="16" y="9"/>
                </a:cubicBezTo>
                <a:cubicBezTo>
                  <a:pt x="168" y="9"/>
                  <a:pt x="168" y="9"/>
                  <a:pt x="168" y="9"/>
                </a:cubicBezTo>
                <a:cubicBezTo>
                  <a:pt x="173" y="9"/>
                  <a:pt x="177" y="13"/>
                  <a:pt x="177" y="17"/>
                </a:cubicBezTo>
                <a:lnTo>
                  <a:pt x="177" y="1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76404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Функциональная структура системы</a:t>
            </a:r>
            <a:endParaRPr lang="en-US" sz="4267" dirty="0">
              <a:latin typeface="Roboto Light" charset="0"/>
              <a:ea typeface="Roboto Light" charset="0"/>
              <a:cs typeface="Roboto Light" charset="0"/>
            </a:endParaRPr>
          </a:p>
        </p:txBody>
      </p:sp>
      <p:grpSp>
        <p:nvGrpSpPr>
          <p:cNvPr id="20" name="Group 28"/>
          <p:cNvGrpSpPr/>
          <p:nvPr/>
        </p:nvGrpSpPr>
        <p:grpSpPr>
          <a:xfrm>
            <a:off x="526942" y="2060005"/>
            <a:ext cx="2598937" cy="994515"/>
            <a:chOff x="526942" y="2060005"/>
            <a:chExt cx="2598937" cy="994515"/>
          </a:xfrm>
        </p:grpSpPr>
        <p:sp>
          <p:nvSpPr>
            <p:cNvPr id="21" name="Rectangle 30"/>
            <p:cNvSpPr/>
            <p:nvPr/>
          </p:nvSpPr>
          <p:spPr>
            <a:xfrm>
              <a:off x="526942" y="2060005"/>
              <a:ext cx="2598937" cy="98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r>
                <a:rPr lang="ru-RU" sz="1500" dirty="0" smtClean="0">
                  <a:solidFill>
                    <a:schemeClr val="tx1"/>
                  </a:solidFill>
                  <a:latin typeface="Roboto Light" charset="0"/>
                  <a:ea typeface="Roboto Light" charset="0"/>
                  <a:cs typeface="Roboto Light" charset="0"/>
                </a:rPr>
                <a:t>Штатное расписание</a:t>
              </a:r>
              <a:endParaRPr lang="en-US" sz="1500" dirty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2" name="Rectangle 12"/>
            <p:cNvSpPr/>
            <p:nvPr/>
          </p:nvSpPr>
          <p:spPr>
            <a:xfrm>
              <a:off x="526942" y="2065034"/>
              <a:ext cx="989486" cy="989486"/>
            </a:xfrm>
            <a:prstGeom prst="rect">
              <a:avLst/>
            </a:prstGeom>
            <a:solidFill>
              <a:srgbClr val="0096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28" name="Group 84"/>
          <p:cNvGrpSpPr/>
          <p:nvPr/>
        </p:nvGrpSpPr>
        <p:grpSpPr>
          <a:xfrm>
            <a:off x="534474" y="5119381"/>
            <a:ext cx="2598937" cy="992001"/>
            <a:chOff x="534474" y="4346045"/>
            <a:chExt cx="2598937" cy="992001"/>
          </a:xfrm>
        </p:grpSpPr>
        <p:sp>
          <p:nvSpPr>
            <p:cNvPr id="29" name="Rectangle 68"/>
            <p:cNvSpPr/>
            <p:nvPr/>
          </p:nvSpPr>
          <p:spPr>
            <a:xfrm>
              <a:off x="534474" y="4346045"/>
              <a:ext cx="2598937" cy="98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r>
                <a:rPr lang="ru-RU" sz="1500" dirty="0" smtClean="0">
                  <a:solidFill>
                    <a:schemeClr val="tx1"/>
                  </a:solidFill>
                  <a:latin typeface="Roboto Light" charset="0"/>
                  <a:ea typeface="Roboto Light" charset="0"/>
                  <a:cs typeface="Roboto Light" charset="0"/>
                </a:rPr>
                <a:t>Учет руководства учреждений</a:t>
              </a: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0" name="Rectangle 18"/>
            <p:cNvSpPr/>
            <p:nvPr/>
          </p:nvSpPr>
          <p:spPr>
            <a:xfrm>
              <a:off x="534474" y="4348560"/>
              <a:ext cx="989486" cy="989486"/>
            </a:xfrm>
            <a:prstGeom prst="rect">
              <a:avLst/>
            </a:prstGeom>
            <a:solidFill>
              <a:srgbClr val="0096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36" name="Group 38"/>
          <p:cNvGrpSpPr/>
          <p:nvPr/>
        </p:nvGrpSpPr>
        <p:grpSpPr>
          <a:xfrm>
            <a:off x="3363909" y="2060005"/>
            <a:ext cx="2598937" cy="994515"/>
            <a:chOff x="3363909" y="2060005"/>
            <a:chExt cx="2598937" cy="994515"/>
          </a:xfrm>
        </p:grpSpPr>
        <p:sp>
          <p:nvSpPr>
            <p:cNvPr id="37" name="Rectangle 31"/>
            <p:cNvSpPr/>
            <p:nvPr/>
          </p:nvSpPr>
          <p:spPr>
            <a:xfrm>
              <a:off x="3363909" y="2060005"/>
              <a:ext cx="2598937" cy="98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r>
                <a:rPr lang="ru-RU" sz="1500" dirty="0" smtClean="0">
                  <a:solidFill>
                    <a:schemeClr val="tx1"/>
                  </a:solidFill>
                  <a:latin typeface="Roboto Light" charset="0"/>
                  <a:ea typeface="Roboto Light" charset="0"/>
                  <a:cs typeface="Roboto Light" charset="0"/>
                </a:rPr>
                <a:t>Прием, увольнение, перемещение</a:t>
              </a: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8" name="Rectangle 13"/>
            <p:cNvSpPr/>
            <p:nvPr/>
          </p:nvSpPr>
          <p:spPr>
            <a:xfrm>
              <a:off x="3363909" y="2065034"/>
              <a:ext cx="989486" cy="989486"/>
            </a:xfrm>
            <a:prstGeom prst="rect">
              <a:avLst/>
            </a:prstGeom>
            <a:solidFill>
              <a:srgbClr val="0096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40" name="Group 48"/>
          <p:cNvGrpSpPr/>
          <p:nvPr/>
        </p:nvGrpSpPr>
        <p:grpSpPr>
          <a:xfrm>
            <a:off x="6200877" y="2060005"/>
            <a:ext cx="2598937" cy="994515"/>
            <a:chOff x="6200877" y="2060005"/>
            <a:chExt cx="2598937" cy="994515"/>
          </a:xfrm>
        </p:grpSpPr>
        <p:sp>
          <p:nvSpPr>
            <p:cNvPr id="41" name="Rectangle 34"/>
            <p:cNvSpPr/>
            <p:nvPr/>
          </p:nvSpPr>
          <p:spPr>
            <a:xfrm>
              <a:off x="6200877" y="2060005"/>
              <a:ext cx="2598937" cy="98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r>
                <a:rPr lang="ru-RU" sz="1500" dirty="0" smtClean="0">
                  <a:solidFill>
                    <a:schemeClr val="tx1"/>
                  </a:solidFill>
                  <a:latin typeface="Roboto Light" charset="0"/>
                  <a:ea typeface="Roboto Light" charset="0"/>
                  <a:cs typeface="Roboto Light" charset="0"/>
                </a:rPr>
                <a:t>Кадровый учет</a:t>
              </a: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42" name="Rectangle 14"/>
            <p:cNvSpPr/>
            <p:nvPr/>
          </p:nvSpPr>
          <p:spPr>
            <a:xfrm>
              <a:off x="6200877" y="2065034"/>
              <a:ext cx="989486" cy="989486"/>
            </a:xfrm>
            <a:prstGeom prst="rect">
              <a:avLst/>
            </a:prstGeom>
            <a:solidFill>
              <a:srgbClr val="0096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44" name="Group 78"/>
          <p:cNvGrpSpPr/>
          <p:nvPr/>
        </p:nvGrpSpPr>
        <p:grpSpPr>
          <a:xfrm>
            <a:off x="6200876" y="3570171"/>
            <a:ext cx="2598937" cy="992003"/>
            <a:chOff x="6200877" y="3203024"/>
            <a:chExt cx="2598937" cy="992003"/>
          </a:xfrm>
        </p:grpSpPr>
        <p:sp>
          <p:nvSpPr>
            <p:cNvPr id="46" name="Rectangle 52"/>
            <p:cNvSpPr/>
            <p:nvPr/>
          </p:nvSpPr>
          <p:spPr>
            <a:xfrm>
              <a:off x="6200877" y="3203024"/>
              <a:ext cx="2598937" cy="98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r>
                <a:rPr lang="ru-RU" sz="1500" dirty="0" smtClean="0">
                  <a:solidFill>
                    <a:schemeClr val="tx1"/>
                  </a:solidFill>
                  <a:latin typeface="Roboto Light" charset="0"/>
                  <a:ea typeface="Roboto Light" charset="0"/>
                  <a:cs typeface="Roboto Light" charset="0"/>
                </a:rPr>
                <a:t>Присвоение классных чинов</a:t>
              </a: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47" name="Rectangle 17"/>
            <p:cNvSpPr/>
            <p:nvPr/>
          </p:nvSpPr>
          <p:spPr>
            <a:xfrm>
              <a:off x="6200877" y="3205541"/>
              <a:ext cx="989486" cy="989486"/>
            </a:xfrm>
            <a:prstGeom prst="rect">
              <a:avLst/>
            </a:prstGeom>
            <a:solidFill>
              <a:srgbClr val="0096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56" name="Group 85"/>
          <p:cNvGrpSpPr/>
          <p:nvPr/>
        </p:nvGrpSpPr>
        <p:grpSpPr>
          <a:xfrm>
            <a:off x="526941" y="3570171"/>
            <a:ext cx="2598937" cy="992003"/>
            <a:chOff x="526942" y="3203024"/>
            <a:chExt cx="2598937" cy="992003"/>
          </a:xfrm>
        </p:grpSpPr>
        <p:sp>
          <p:nvSpPr>
            <p:cNvPr id="59" name="Rectangle 46"/>
            <p:cNvSpPr/>
            <p:nvPr/>
          </p:nvSpPr>
          <p:spPr>
            <a:xfrm>
              <a:off x="526942" y="3203024"/>
              <a:ext cx="2598937" cy="98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r>
                <a:rPr lang="ru-RU" sz="1500" dirty="0" smtClean="0">
                  <a:solidFill>
                    <a:schemeClr val="tx1"/>
                  </a:solidFill>
                  <a:latin typeface="Roboto Light" charset="0"/>
                  <a:ea typeface="Roboto Light" charset="0"/>
                  <a:cs typeface="Roboto Light" charset="0"/>
                </a:rPr>
                <a:t>Конкурсы</a:t>
              </a:r>
              <a:endParaRPr lang="en-US" sz="1500" dirty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60" name="Rectangle 15"/>
            <p:cNvSpPr/>
            <p:nvPr/>
          </p:nvSpPr>
          <p:spPr>
            <a:xfrm>
              <a:off x="526942" y="3205541"/>
              <a:ext cx="989486" cy="989486"/>
            </a:xfrm>
            <a:prstGeom prst="rect">
              <a:avLst/>
            </a:prstGeom>
            <a:solidFill>
              <a:srgbClr val="0096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64" name="Group 80"/>
          <p:cNvGrpSpPr/>
          <p:nvPr/>
        </p:nvGrpSpPr>
        <p:grpSpPr>
          <a:xfrm>
            <a:off x="3363908" y="3570171"/>
            <a:ext cx="2598937" cy="992003"/>
            <a:chOff x="3363909" y="3203024"/>
            <a:chExt cx="2598937" cy="992003"/>
          </a:xfrm>
        </p:grpSpPr>
        <p:sp>
          <p:nvSpPr>
            <p:cNvPr id="65" name="Rectangle 49"/>
            <p:cNvSpPr/>
            <p:nvPr/>
          </p:nvSpPr>
          <p:spPr>
            <a:xfrm>
              <a:off x="3363909" y="3203024"/>
              <a:ext cx="2598937" cy="98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r>
                <a:rPr lang="ru-RU" sz="1500" dirty="0" smtClean="0">
                  <a:solidFill>
                    <a:schemeClr val="tx1"/>
                  </a:solidFill>
                  <a:latin typeface="Roboto Light" charset="0"/>
                  <a:ea typeface="Roboto Light" charset="0"/>
                  <a:cs typeface="Roboto Light" charset="0"/>
                </a:rPr>
                <a:t>Аттестации</a:t>
              </a:r>
              <a:endParaRPr lang="en-US" sz="1500" dirty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66" name="Rectangle 16"/>
            <p:cNvSpPr/>
            <p:nvPr/>
          </p:nvSpPr>
          <p:spPr>
            <a:xfrm>
              <a:off x="3363909" y="3205541"/>
              <a:ext cx="989486" cy="989486"/>
            </a:xfrm>
            <a:prstGeom prst="rect">
              <a:avLst/>
            </a:prstGeom>
            <a:solidFill>
              <a:srgbClr val="0096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68" name="Group 81"/>
          <p:cNvGrpSpPr/>
          <p:nvPr/>
        </p:nvGrpSpPr>
        <p:grpSpPr>
          <a:xfrm>
            <a:off x="3371442" y="5119381"/>
            <a:ext cx="2598937" cy="992001"/>
            <a:chOff x="3371442" y="4346045"/>
            <a:chExt cx="2598937" cy="992001"/>
          </a:xfrm>
        </p:grpSpPr>
        <p:sp>
          <p:nvSpPr>
            <p:cNvPr id="69" name="Rectangle 69"/>
            <p:cNvSpPr/>
            <p:nvPr/>
          </p:nvSpPr>
          <p:spPr>
            <a:xfrm>
              <a:off x="3371442" y="4346045"/>
              <a:ext cx="2598937" cy="98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r>
                <a:rPr lang="ru-RU" sz="1500" dirty="0" smtClean="0">
                  <a:solidFill>
                    <a:schemeClr val="tx1"/>
                  </a:solidFill>
                  <a:latin typeface="Roboto Light" charset="0"/>
                  <a:ea typeface="Roboto Light" charset="0"/>
                  <a:cs typeface="Roboto Light" charset="0"/>
                </a:rPr>
                <a:t>Пенсионное обеспечение</a:t>
              </a:r>
              <a:endParaRPr lang="en-US" sz="1500" dirty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70" name="Rectangle 19"/>
            <p:cNvSpPr/>
            <p:nvPr/>
          </p:nvSpPr>
          <p:spPr>
            <a:xfrm>
              <a:off x="3371442" y="4348560"/>
              <a:ext cx="989486" cy="989486"/>
            </a:xfrm>
            <a:prstGeom prst="rect">
              <a:avLst/>
            </a:prstGeom>
            <a:solidFill>
              <a:srgbClr val="0096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76" name="Group 50"/>
          <p:cNvGrpSpPr/>
          <p:nvPr/>
        </p:nvGrpSpPr>
        <p:grpSpPr>
          <a:xfrm>
            <a:off x="9037844" y="2065034"/>
            <a:ext cx="2598937" cy="989486"/>
            <a:chOff x="9037844" y="2065034"/>
            <a:chExt cx="2598937" cy="989486"/>
          </a:xfrm>
        </p:grpSpPr>
        <p:sp>
          <p:nvSpPr>
            <p:cNvPr id="77" name="Rectangle 29"/>
            <p:cNvSpPr/>
            <p:nvPr/>
          </p:nvSpPr>
          <p:spPr>
            <a:xfrm>
              <a:off x="9037844" y="2065034"/>
              <a:ext cx="2598937" cy="9844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r>
                <a:rPr lang="ru-RU" sz="1500" dirty="0" smtClean="0">
                  <a:solidFill>
                    <a:schemeClr val="tx1"/>
                  </a:solidFill>
                  <a:latin typeface="Roboto Light" charset="0"/>
                  <a:ea typeface="Roboto Light" charset="0"/>
                  <a:cs typeface="Roboto Light" charset="0"/>
                </a:rPr>
                <a:t>Отпуска и командировки</a:t>
              </a: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78" name="Rectangle 35"/>
            <p:cNvSpPr/>
            <p:nvPr/>
          </p:nvSpPr>
          <p:spPr>
            <a:xfrm>
              <a:off x="9037844" y="2065034"/>
              <a:ext cx="989486" cy="989486"/>
            </a:xfrm>
            <a:prstGeom prst="rect">
              <a:avLst/>
            </a:prstGeom>
            <a:solidFill>
              <a:srgbClr val="0096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79" name="Freeform 65"/>
            <p:cNvSpPr>
              <a:spLocks noChangeArrowheads="1"/>
            </p:cNvSpPr>
            <p:nvPr/>
          </p:nvSpPr>
          <p:spPr bwMode="auto">
            <a:xfrm>
              <a:off x="9360120" y="2417948"/>
              <a:ext cx="360000" cy="324000"/>
            </a:xfrm>
            <a:custGeom>
              <a:avLst/>
              <a:gdLst>
                <a:gd name="T0" fmla="*/ 378 w 429"/>
                <a:gd name="T1" fmla="*/ 22 h 383"/>
                <a:gd name="T2" fmla="*/ 346 w 429"/>
                <a:gd name="T3" fmla="*/ 0 h 383"/>
                <a:gd name="T4" fmla="*/ 82 w 429"/>
                <a:gd name="T5" fmla="*/ 0 h 383"/>
                <a:gd name="T6" fmla="*/ 50 w 429"/>
                <a:gd name="T7" fmla="*/ 22 h 383"/>
                <a:gd name="T8" fmla="*/ 0 w 429"/>
                <a:gd name="T9" fmla="*/ 168 h 383"/>
                <a:gd name="T10" fmla="*/ 0 w 429"/>
                <a:gd name="T11" fmla="*/ 360 h 383"/>
                <a:gd name="T12" fmla="*/ 23 w 429"/>
                <a:gd name="T13" fmla="*/ 382 h 383"/>
                <a:gd name="T14" fmla="*/ 50 w 429"/>
                <a:gd name="T15" fmla="*/ 382 h 383"/>
                <a:gd name="T16" fmla="*/ 73 w 429"/>
                <a:gd name="T17" fmla="*/ 360 h 383"/>
                <a:gd name="T18" fmla="*/ 73 w 429"/>
                <a:gd name="T19" fmla="*/ 332 h 383"/>
                <a:gd name="T20" fmla="*/ 360 w 429"/>
                <a:gd name="T21" fmla="*/ 332 h 383"/>
                <a:gd name="T22" fmla="*/ 360 w 429"/>
                <a:gd name="T23" fmla="*/ 360 h 383"/>
                <a:gd name="T24" fmla="*/ 383 w 429"/>
                <a:gd name="T25" fmla="*/ 382 h 383"/>
                <a:gd name="T26" fmla="*/ 405 w 429"/>
                <a:gd name="T27" fmla="*/ 382 h 383"/>
                <a:gd name="T28" fmla="*/ 428 w 429"/>
                <a:gd name="T29" fmla="*/ 360 h 383"/>
                <a:gd name="T30" fmla="*/ 428 w 429"/>
                <a:gd name="T31" fmla="*/ 168 h 383"/>
                <a:gd name="T32" fmla="*/ 378 w 429"/>
                <a:gd name="T33" fmla="*/ 22 h 383"/>
                <a:gd name="T34" fmla="*/ 82 w 429"/>
                <a:gd name="T35" fmla="*/ 264 h 383"/>
                <a:gd name="T36" fmla="*/ 50 w 429"/>
                <a:gd name="T37" fmla="*/ 228 h 383"/>
                <a:gd name="T38" fmla="*/ 82 w 429"/>
                <a:gd name="T39" fmla="*/ 191 h 383"/>
                <a:gd name="T40" fmla="*/ 118 w 429"/>
                <a:gd name="T41" fmla="*/ 228 h 383"/>
                <a:gd name="T42" fmla="*/ 82 w 429"/>
                <a:gd name="T43" fmla="*/ 264 h 383"/>
                <a:gd name="T44" fmla="*/ 346 w 429"/>
                <a:gd name="T45" fmla="*/ 264 h 383"/>
                <a:gd name="T46" fmla="*/ 310 w 429"/>
                <a:gd name="T47" fmla="*/ 228 h 383"/>
                <a:gd name="T48" fmla="*/ 346 w 429"/>
                <a:gd name="T49" fmla="*/ 191 h 383"/>
                <a:gd name="T50" fmla="*/ 383 w 429"/>
                <a:gd name="T51" fmla="*/ 228 h 383"/>
                <a:gd name="T52" fmla="*/ 346 w 429"/>
                <a:gd name="T53" fmla="*/ 264 h 383"/>
                <a:gd name="T54" fmla="*/ 50 w 429"/>
                <a:gd name="T55" fmla="*/ 141 h 383"/>
                <a:gd name="T56" fmla="*/ 82 w 429"/>
                <a:gd name="T57" fmla="*/ 36 h 383"/>
                <a:gd name="T58" fmla="*/ 346 w 429"/>
                <a:gd name="T59" fmla="*/ 36 h 383"/>
                <a:gd name="T60" fmla="*/ 383 w 429"/>
                <a:gd name="T61" fmla="*/ 141 h 383"/>
                <a:gd name="T62" fmla="*/ 50 w 429"/>
                <a:gd name="T63" fmla="*/ 14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9" h="383">
                  <a:moveTo>
                    <a:pt x="378" y="22"/>
                  </a:moveTo>
                  <a:cubicBezTo>
                    <a:pt x="374" y="9"/>
                    <a:pt x="360" y="0"/>
                    <a:pt x="346" y="0"/>
                  </a:cubicBezTo>
                  <a:lnTo>
                    <a:pt x="82" y="0"/>
                  </a:lnTo>
                  <a:cubicBezTo>
                    <a:pt x="68" y="0"/>
                    <a:pt x="55" y="9"/>
                    <a:pt x="50" y="22"/>
                  </a:cubicBezTo>
                  <a:lnTo>
                    <a:pt x="0" y="168"/>
                  </a:lnTo>
                  <a:lnTo>
                    <a:pt x="0" y="360"/>
                  </a:lnTo>
                  <a:cubicBezTo>
                    <a:pt x="0" y="373"/>
                    <a:pt x="9" y="382"/>
                    <a:pt x="23" y="382"/>
                  </a:cubicBezTo>
                  <a:lnTo>
                    <a:pt x="50" y="382"/>
                  </a:lnTo>
                  <a:cubicBezTo>
                    <a:pt x="64" y="382"/>
                    <a:pt x="73" y="373"/>
                    <a:pt x="73" y="360"/>
                  </a:cubicBezTo>
                  <a:lnTo>
                    <a:pt x="73" y="332"/>
                  </a:lnTo>
                  <a:lnTo>
                    <a:pt x="360" y="332"/>
                  </a:lnTo>
                  <a:lnTo>
                    <a:pt x="360" y="360"/>
                  </a:lnTo>
                  <a:cubicBezTo>
                    <a:pt x="360" y="373"/>
                    <a:pt x="369" y="382"/>
                    <a:pt x="383" y="382"/>
                  </a:cubicBezTo>
                  <a:lnTo>
                    <a:pt x="405" y="382"/>
                  </a:lnTo>
                  <a:cubicBezTo>
                    <a:pt x="419" y="382"/>
                    <a:pt x="428" y="373"/>
                    <a:pt x="428" y="360"/>
                  </a:cubicBezTo>
                  <a:lnTo>
                    <a:pt x="428" y="168"/>
                  </a:lnTo>
                  <a:lnTo>
                    <a:pt x="378" y="22"/>
                  </a:lnTo>
                  <a:close/>
                  <a:moveTo>
                    <a:pt x="82" y="264"/>
                  </a:moveTo>
                  <a:cubicBezTo>
                    <a:pt x="64" y="264"/>
                    <a:pt x="50" y="246"/>
                    <a:pt x="50" y="228"/>
                  </a:cubicBezTo>
                  <a:cubicBezTo>
                    <a:pt x="50" y="209"/>
                    <a:pt x="62" y="191"/>
                    <a:pt x="82" y="191"/>
                  </a:cubicBezTo>
                  <a:cubicBezTo>
                    <a:pt x="103" y="191"/>
                    <a:pt x="118" y="209"/>
                    <a:pt x="118" y="228"/>
                  </a:cubicBezTo>
                  <a:cubicBezTo>
                    <a:pt x="118" y="246"/>
                    <a:pt x="105" y="264"/>
                    <a:pt x="82" y="264"/>
                  </a:cubicBezTo>
                  <a:close/>
                  <a:moveTo>
                    <a:pt x="346" y="264"/>
                  </a:moveTo>
                  <a:cubicBezTo>
                    <a:pt x="328" y="264"/>
                    <a:pt x="310" y="246"/>
                    <a:pt x="310" y="228"/>
                  </a:cubicBezTo>
                  <a:cubicBezTo>
                    <a:pt x="310" y="209"/>
                    <a:pt x="328" y="191"/>
                    <a:pt x="346" y="191"/>
                  </a:cubicBezTo>
                  <a:cubicBezTo>
                    <a:pt x="364" y="191"/>
                    <a:pt x="383" y="209"/>
                    <a:pt x="383" y="228"/>
                  </a:cubicBezTo>
                  <a:cubicBezTo>
                    <a:pt x="383" y="246"/>
                    <a:pt x="364" y="264"/>
                    <a:pt x="346" y="264"/>
                  </a:cubicBezTo>
                  <a:close/>
                  <a:moveTo>
                    <a:pt x="50" y="141"/>
                  </a:moveTo>
                  <a:lnTo>
                    <a:pt x="82" y="36"/>
                  </a:lnTo>
                  <a:lnTo>
                    <a:pt x="346" y="36"/>
                  </a:lnTo>
                  <a:lnTo>
                    <a:pt x="383" y="141"/>
                  </a:lnTo>
                  <a:lnTo>
                    <a:pt x="50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500"/>
            </a:p>
          </p:txBody>
        </p:sp>
      </p:grpSp>
      <p:grpSp>
        <p:nvGrpSpPr>
          <p:cNvPr id="84" name="Group 74"/>
          <p:cNvGrpSpPr/>
          <p:nvPr/>
        </p:nvGrpSpPr>
        <p:grpSpPr>
          <a:xfrm>
            <a:off x="9037843" y="3570171"/>
            <a:ext cx="2598937" cy="992003"/>
            <a:chOff x="9037844" y="3203024"/>
            <a:chExt cx="2598937" cy="992003"/>
          </a:xfrm>
        </p:grpSpPr>
        <p:sp>
          <p:nvSpPr>
            <p:cNvPr id="85" name="Rectangle 32"/>
            <p:cNvSpPr/>
            <p:nvPr/>
          </p:nvSpPr>
          <p:spPr>
            <a:xfrm>
              <a:off x="9037844" y="3203024"/>
              <a:ext cx="2598937" cy="98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r>
                <a:rPr lang="ru-RU" sz="1500" dirty="0" smtClean="0">
                  <a:solidFill>
                    <a:schemeClr val="tx1"/>
                  </a:solidFill>
                  <a:latin typeface="Roboto Light" charset="0"/>
                  <a:ea typeface="Roboto Light" charset="0"/>
                  <a:cs typeface="Roboto Light" charset="0"/>
                </a:rPr>
                <a:t>Кадровые резервы</a:t>
              </a: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86" name="Rectangle 36"/>
            <p:cNvSpPr/>
            <p:nvPr/>
          </p:nvSpPr>
          <p:spPr>
            <a:xfrm>
              <a:off x="9037844" y="3205541"/>
              <a:ext cx="989486" cy="989486"/>
            </a:xfrm>
            <a:prstGeom prst="rect">
              <a:avLst/>
            </a:prstGeom>
            <a:solidFill>
              <a:srgbClr val="0096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88" name="Group 75"/>
          <p:cNvGrpSpPr/>
          <p:nvPr/>
        </p:nvGrpSpPr>
        <p:grpSpPr>
          <a:xfrm>
            <a:off x="9045377" y="5119381"/>
            <a:ext cx="2598937" cy="992001"/>
            <a:chOff x="9045377" y="4346045"/>
            <a:chExt cx="2598937" cy="992001"/>
          </a:xfrm>
        </p:grpSpPr>
        <p:sp>
          <p:nvSpPr>
            <p:cNvPr id="89" name="Rectangle 33"/>
            <p:cNvSpPr/>
            <p:nvPr/>
          </p:nvSpPr>
          <p:spPr>
            <a:xfrm>
              <a:off x="9045377" y="4346045"/>
              <a:ext cx="2598937" cy="98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r>
                <a:rPr lang="ru-RU" sz="1500" dirty="0" smtClean="0">
                  <a:solidFill>
                    <a:schemeClr val="tx1"/>
                  </a:solidFill>
                  <a:latin typeface="Roboto Light" charset="0"/>
                  <a:ea typeface="Roboto Light" charset="0"/>
                  <a:cs typeface="Roboto Light" charset="0"/>
                </a:rPr>
                <a:t>Образование</a:t>
              </a: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90" name="Rectangle 37"/>
            <p:cNvSpPr/>
            <p:nvPr/>
          </p:nvSpPr>
          <p:spPr>
            <a:xfrm>
              <a:off x="9045377" y="4348560"/>
              <a:ext cx="989486" cy="989486"/>
            </a:xfrm>
            <a:prstGeom prst="rect">
              <a:avLst/>
            </a:prstGeom>
            <a:solidFill>
              <a:srgbClr val="0096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grpSp>
        <p:nvGrpSpPr>
          <p:cNvPr id="96" name="Group 79"/>
          <p:cNvGrpSpPr/>
          <p:nvPr/>
        </p:nvGrpSpPr>
        <p:grpSpPr>
          <a:xfrm>
            <a:off x="6208409" y="5119381"/>
            <a:ext cx="2598937" cy="992001"/>
            <a:chOff x="6208409" y="4346045"/>
            <a:chExt cx="2598937" cy="992001"/>
          </a:xfrm>
        </p:grpSpPr>
        <p:sp>
          <p:nvSpPr>
            <p:cNvPr id="97" name="Rectangle 70"/>
            <p:cNvSpPr/>
            <p:nvPr/>
          </p:nvSpPr>
          <p:spPr>
            <a:xfrm>
              <a:off x="6208409" y="4346045"/>
              <a:ext cx="2598937" cy="98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r>
                <a:rPr lang="ru-RU" sz="1500" dirty="0" smtClean="0">
                  <a:solidFill>
                    <a:schemeClr val="tx1"/>
                  </a:solidFill>
                  <a:latin typeface="Roboto Light" charset="0"/>
                  <a:ea typeface="Roboto Light" charset="0"/>
                  <a:cs typeface="Roboto Light" charset="0"/>
                </a:rPr>
                <a:t>Статистика и аналитика</a:t>
              </a:r>
              <a:endParaRPr lang="en-US" sz="1500" dirty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98" name="Rectangle 20"/>
            <p:cNvSpPr/>
            <p:nvPr/>
          </p:nvSpPr>
          <p:spPr>
            <a:xfrm>
              <a:off x="6208409" y="4348560"/>
              <a:ext cx="989486" cy="989486"/>
            </a:xfrm>
            <a:prstGeom prst="rect">
              <a:avLst/>
            </a:prstGeom>
            <a:solidFill>
              <a:srgbClr val="00968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93800" rtlCol="0" anchor="ctr"/>
            <a:lstStyle/>
            <a:p>
              <a:pPr>
                <a:lnSpc>
                  <a:spcPct val="120000"/>
                </a:lnSpc>
              </a:pPr>
              <a:endParaRPr lang="en-US" sz="1500" dirty="0">
                <a:solidFill>
                  <a:schemeClr val="bg1">
                    <a:lumMod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endParaRPr>
            </a:p>
          </p:txBody>
        </p:sp>
      </p:grpSp>
      <p:sp>
        <p:nvSpPr>
          <p:cNvPr id="100" name="Freeform 84"/>
          <p:cNvSpPr>
            <a:spLocks noChangeArrowheads="1"/>
          </p:cNvSpPr>
          <p:nvPr/>
        </p:nvSpPr>
        <p:spPr bwMode="auto">
          <a:xfrm>
            <a:off x="849217" y="2374764"/>
            <a:ext cx="360000" cy="360000"/>
          </a:xfrm>
          <a:custGeom>
            <a:avLst/>
            <a:gdLst>
              <a:gd name="T0" fmla="*/ 401 w 455"/>
              <a:gd name="T1" fmla="*/ 0 h 456"/>
              <a:gd name="T2" fmla="*/ 48 w 455"/>
              <a:gd name="T3" fmla="*/ 0 h 456"/>
              <a:gd name="T4" fmla="*/ 0 w 455"/>
              <a:gd name="T5" fmla="*/ 49 h 456"/>
              <a:gd name="T6" fmla="*/ 0 w 455"/>
              <a:gd name="T7" fmla="*/ 407 h 456"/>
              <a:gd name="T8" fmla="*/ 48 w 455"/>
              <a:gd name="T9" fmla="*/ 455 h 456"/>
              <a:gd name="T10" fmla="*/ 401 w 455"/>
              <a:gd name="T11" fmla="*/ 455 h 456"/>
              <a:gd name="T12" fmla="*/ 454 w 455"/>
              <a:gd name="T13" fmla="*/ 407 h 456"/>
              <a:gd name="T14" fmla="*/ 454 w 455"/>
              <a:gd name="T15" fmla="*/ 49 h 456"/>
              <a:gd name="T16" fmla="*/ 401 w 455"/>
              <a:gd name="T17" fmla="*/ 0 h 456"/>
              <a:gd name="T18" fmla="*/ 149 w 455"/>
              <a:gd name="T19" fmla="*/ 353 h 456"/>
              <a:gd name="T20" fmla="*/ 101 w 455"/>
              <a:gd name="T21" fmla="*/ 353 h 456"/>
              <a:gd name="T22" fmla="*/ 101 w 455"/>
              <a:gd name="T23" fmla="*/ 305 h 456"/>
              <a:gd name="T24" fmla="*/ 149 w 455"/>
              <a:gd name="T25" fmla="*/ 305 h 456"/>
              <a:gd name="T26" fmla="*/ 149 w 455"/>
              <a:gd name="T27" fmla="*/ 353 h 456"/>
              <a:gd name="T28" fmla="*/ 149 w 455"/>
              <a:gd name="T29" fmla="*/ 252 h 456"/>
              <a:gd name="T30" fmla="*/ 101 w 455"/>
              <a:gd name="T31" fmla="*/ 252 h 456"/>
              <a:gd name="T32" fmla="*/ 101 w 455"/>
              <a:gd name="T33" fmla="*/ 204 h 456"/>
              <a:gd name="T34" fmla="*/ 149 w 455"/>
              <a:gd name="T35" fmla="*/ 204 h 456"/>
              <a:gd name="T36" fmla="*/ 149 w 455"/>
              <a:gd name="T37" fmla="*/ 252 h 456"/>
              <a:gd name="T38" fmla="*/ 149 w 455"/>
              <a:gd name="T39" fmla="*/ 150 h 456"/>
              <a:gd name="T40" fmla="*/ 101 w 455"/>
              <a:gd name="T41" fmla="*/ 150 h 456"/>
              <a:gd name="T42" fmla="*/ 101 w 455"/>
              <a:gd name="T43" fmla="*/ 102 h 456"/>
              <a:gd name="T44" fmla="*/ 149 w 455"/>
              <a:gd name="T45" fmla="*/ 102 h 456"/>
              <a:gd name="T46" fmla="*/ 149 w 455"/>
              <a:gd name="T47" fmla="*/ 150 h 456"/>
              <a:gd name="T48" fmla="*/ 352 w 455"/>
              <a:gd name="T49" fmla="*/ 353 h 456"/>
              <a:gd name="T50" fmla="*/ 174 w 455"/>
              <a:gd name="T51" fmla="*/ 353 h 456"/>
              <a:gd name="T52" fmla="*/ 174 w 455"/>
              <a:gd name="T53" fmla="*/ 305 h 456"/>
              <a:gd name="T54" fmla="*/ 352 w 455"/>
              <a:gd name="T55" fmla="*/ 305 h 456"/>
              <a:gd name="T56" fmla="*/ 352 w 455"/>
              <a:gd name="T57" fmla="*/ 353 h 456"/>
              <a:gd name="T58" fmla="*/ 352 w 455"/>
              <a:gd name="T59" fmla="*/ 252 h 456"/>
              <a:gd name="T60" fmla="*/ 174 w 455"/>
              <a:gd name="T61" fmla="*/ 252 h 456"/>
              <a:gd name="T62" fmla="*/ 174 w 455"/>
              <a:gd name="T63" fmla="*/ 204 h 456"/>
              <a:gd name="T64" fmla="*/ 352 w 455"/>
              <a:gd name="T65" fmla="*/ 204 h 456"/>
              <a:gd name="T66" fmla="*/ 352 w 455"/>
              <a:gd name="T67" fmla="*/ 252 h 456"/>
              <a:gd name="T68" fmla="*/ 352 w 455"/>
              <a:gd name="T69" fmla="*/ 150 h 456"/>
              <a:gd name="T70" fmla="*/ 174 w 455"/>
              <a:gd name="T71" fmla="*/ 150 h 456"/>
              <a:gd name="T72" fmla="*/ 174 w 455"/>
              <a:gd name="T73" fmla="*/ 102 h 456"/>
              <a:gd name="T74" fmla="*/ 352 w 455"/>
              <a:gd name="T75" fmla="*/ 102 h 456"/>
              <a:gd name="T76" fmla="*/ 352 w 455"/>
              <a:gd name="T77" fmla="*/ 150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55" h="456">
                <a:moveTo>
                  <a:pt x="401" y="0"/>
                </a:moveTo>
                <a:lnTo>
                  <a:pt x="48" y="0"/>
                </a:lnTo>
                <a:cubicBezTo>
                  <a:pt x="19" y="0"/>
                  <a:pt x="0" y="25"/>
                  <a:pt x="0" y="49"/>
                </a:cubicBezTo>
                <a:lnTo>
                  <a:pt x="0" y="407"/>
                </a:lnTo>
                <a:cubicBezTo>
                  <a:pt x="0" y="431"/>
                  <a:pt x="19" y="455"/>
                  <a:pt x="48" y="455"/>
                </a:cubicBezTo>
                <a:lnTo>
                  <a:pt x="401" y="455"/>
                </a:lnTo>
                <a:cubicBezTo>
                  <a:pt x="430" y="455"/>
                  <a:pt x="454" y="431"/>
                  <a:pt x="454" y="407"/>
                </a:cubicBezTo>
                <a:lnTo>
                  <a:pt x="454" y="49"/>
                </a:lnTo>
                <a:cubicBezTo>
                  <a:pt x="454" y="25"/>
                  <a:pt x="430" y="0"/>
                  <a:pt x="401" y="0"/>
                </a:cubicBezTo>
                <a:close/>
                <a:moveTo>
                  <a:pt x="149" y="353"/>
                </a:moveTo>
                <a:lnTo>
                  <a:pt x="101" y="353"/>
                </a:lnTo>
                <a:lnTo>
                  <a:pt x="101" y="305"/>
                </a:lnTo>
                <a:lnTo>
                  <a:pt x="149" y="305"/>
                </a:lnTo>
                <a:lnTo>
                  <a:pt x="149" y="353"/>
                </a:lnTo>
                <a:close/>
                <a:moveTo>
                  <a:pt x="149" y="252"/>
                </a:moveTo>
                <a:lnTo>
                  <a:pt x="101" y="252"/>
                </a:lnTo>
                <a:lnTo>
                  <a:pt x="101" y="204"/>
                </a:lnTo>
                <a:lnTo>
                  <a:pt x="149" y="204"/>
                </a:lnTo>
                <a:lnTo>
                  <a:pt x="149" y="252"/>
                </a:lnTo>
                <a:close/>
                <a:moveTo>
                  <a:pt x="149" y="150"/>
                </a:moveTo>
                <a:lnTo>
                  <a:pt x="101" y="150"/>
                </a:lnTo>
                <a:lnTo>
                  <a:pt x="101" y="102"/>
                </a:lnTo>
                <a:lnTo>
                  <a:pt x="149" y="102"/>
                </a:lnTo>
                <a:lnTo>
                  <a:pt x="149" y="150"/>
                </a:lnTo>
                <a:close/>
                <a:moveTo>
                  <a:pt x="352" y="353"/>
                </a:moveTo>
                <a:lnTo>
                  <a:pt x="174" y="353"/>
                </a:lnTo>
                <a:lnTo>
                  <a:pt x="174" y="305"/>
                </a:lnTo>
                <a:lnTo>
                  <a:pt x="352" y="305"/>
                </a:lnTo>
                <a:lnTo>
                  <a:pt x="352" y="353"/>
                </a:lnTo>
                <a:close/>
                <a:moveTo>
                  <a:pt x="352" y="252"/>
                </a:moveTo>
                <a:lnTo>
                  <a:pt x="174" y="252"/>
                </a:lnTo>
                <a:lnTo>
                  <a:pt x="174" y="204"/>
                </a:lnTo>
                <a:lnTo>
                  <a:pt x="352" y="204"/>
                </a:lnTo>
                <a:lnTo>
                  <a:pt x="352" y="252"/>
                </a:lnTo>
                <a:close/>
                <a:moveTo>
                  <a:pt x="352" y="150"/>
                </a:moveTo>
                <a:lnTo>
                  <a:pt x="174" y="150"/>
                </a:lnTo>
                <a:lnTo>
                  <a:pt x="174" y="102"/>
                </a:lnTo>
                <a:lnTo>
                  <a:pt x="352" y="102"/>
                </a:lnTo>
                <a:lnTo>
                  <a:pt x="352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101" name="Freeform 5"/>
          <p:cNvSpPr>
            <a:spLocks noChangeArrowheads="1"/>
          </p:cNvSpPr>
          <p:nvPr/>
        </p:nvSpPr>
        <p:spPr bwMode="auto">
          <a:xfrm>
            <a:off x="6515620" y="2374764"/>
            <a:ext cx="360000" cy="360000"/>
          </a:xfrm>
          <a:custGeom>
            <a:avLst/>
            <a:gdLst>
              <a:gd name="T0" fmla="*/ 269 w 514"/>
              <a:gd name="T1" fmla="*/ 0 h 489"/>
              <a:gd name="T2" fmla="*/ 59 w 514"/>
              <a:gd name="T3" fmla="*/ 122 h 489"/>
              <a:gd name="T4" fmla="*/ 0 w 514"/>
              <a:gd name="T5" fmla="*/ 63 h 489"/>
              <a:gd name="T6" fmla="*/ 0 w 514"/>
              <a:gd name="T7" fmla="*/ 230 h 489"/>
              <a:gd name="T8" fmla="*/ 166 w 514"/>
              <a:gd name="T9" fmla="*/ 230 h 489"/>
              <a:gd name="T10" fmla="*/ 98 w 514"/>
              <a:gd name="T11" fmla="*/ 161 h 489"/>
              <a:gd name="T12" fmla="*/ 269 w 514"/>
              <a:gd name="T13" fmla="*/ 54 h 489"/>
              <a:gd name="T14" fmla="*/ 459 w 514"/>
              <a:gd name="T15" fmla="*/ 244 h 489"/>
              <a:gd name="T16" fmla="*/ 269 w 514"/>
              <a:gd name="T17" fmla="*/ 435 h 489"/>
              <a:gd name="T18" fmla="*/ 88 w 514"/>
              <a:gd name="T19" fmla="*/ 308 h 489"/>
              <a:gd name="T20" fmla="*/ 34 w 514"/>
              <a:gd name="T21" fmla="*/ 308 h 489"/>
              <a:gd name="T22" fmla="*/ 269 w 514"/>
              <a:gd name="T23" fmla="*/ 488 h 489"/>
              <a:gd name="T24" fmla="*/ 513 w 514"/>
              <a:gd name="T25" fmla="*/ 244 h 489"/>
              <a:gd name="T26" fmla="*/ 269 w 514"/>
              <a:gd name="T27" fmla="*/ 0 h 489"/>
              <a:gd name="T28" fmla="*/ 229 w 514"/>
              <a:gd name="T29" fmla="*/ 127 h 489"/>
              <a:gd name="T30" fmla="*/ 229 w 514"/>
              <a:gd name="T31" fmla="*/ 259 h 489"/>
              <a:gd name="T32" fmla="*/ 352 w 514"/>
              <a:gd name="T33" fmla="*/ 332 h 489"/>
              <a:gd name="T34" fmla="*/ 371 w 514"/>
              <a:gd name="T35" fmla="*/ 298 h 489"/>
              <a:gd name="T36" fmla="*/ 269 w 514"/>
              <a:gd name="T37" fmla="*/ 234 h 489"/>
              <a:gd name="T38" fmla="*/ 269 w 514"/>
              <a:gd name="T39" fmla="*/ 127 h 489"/>
              <a:gd name="T40" fmla="*/ 229 w 514"/>
              <a:gd name="T41" fmla="*/ 12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14" h="489">
                <a:moveTo>
                  <a:pt x="269" y="0"/>
                </a:moveTo>
                <a:cubicBezTo>
                  <a:pt x="181" y="0"/>
                  <a:pt x="102" y="49"/>
                  <a:pt x="59" y="122"/>
                </a:cubicBezTo>
                <a:lnTo>
                  <a:pt x="0" y="63"/>
                </a:lnTo>
                <a:lnTo>
                  <a:pt x="0" y="230"/>
                </a:lnTo>
                <a:lnTo>
                  <a:pt x="166" y="230"/>
                </a:lnTo>
                <a:lnTo>
                  <a:pt x="98" y="161"/>
                </a:lnTo>
                <a:cubicBezTo>
                  <a:pt x="127" y="98"/>
                  <a:pt x="195" y="54"/>
                  <a:pt x="269" y="54"/>
                </a:cubicBezTo>
                <a:cubicBezTo>
                  <a:pt x="376" y="54"/>
                  <a:pt x="459" y="139"/>
                  <a:pt x="459" y="244"/>
                </a:cubicBezTo>
                <a:cubicBezTo>
                  <a:pt x="459" y="349"/>
                  <a:pt x="376" y="435"/>
                  <a:pt x="269" y="435"/>
                </a:cubicBezTo>
                <a:cubicBezTo>
                  <a:pt x="186" y="435"/>
                  <a:pt x="117" y="381"/>
                  <a:pt x="88" y="308"/>
                </a:cubicBezTo>
                <a:lnTo>
                  <a:pt x="34" y="308"/>
                </a:lnTo>
                <a:cubicBezTo>
                  <a:pt x="63" y="410"/>
                  <a:pt x="156" y="488"/>
                  <a:pt x="269" y="488"/>
                </a:cubicBezTo>
                <a:cubicBezTo>
                  <a:pt x="405" y="488"/>
                  <a:pt x="513" y="376"/>
                  <a:pt x="513" y="244"/>
                </a:cubicBezTo>
                <a:cubicBezTo>
                  <a:pt x="513" y="112"/>
                  <a:pt x="400" y="0"/>
                  <a:pt x="269" y="0"/>
                </a:cubicBezTo>
                <a:close/>
                <a:moveTo>
                  <a:pt x="229" y="127"/>
                </a:moveTo>
                <a:lnTo>
                  <a:pt x="229" y="259"/>
                </a:lnTo>
                <a:lnTo>
                  <a:pt x="352" y="332"/>
                </a:lnTo>
                <a:lnTo>
                  <a:pt x="371" y="298"/>
                </a:lnTo>
                <a:lnTo>
                  <a:pt x="269" y="234"/>
                </a:lnTo>
                <a:lnTo>
                  <a:pt x="269" y="127"/>
                </a:lnTo>
                <a:lnTo>
                  <a:pt x="229" y="1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102" name="Freeform 33"/>
          <p:cNvSpPr>
            <a:spLocks noChangeArrowheads="1"/>
          </p:cNvSpPr>
          <p:nvPr/>
        </p:nvSpPr>
        <p:spPr bwMode="auto">
          <a:xfrm>
            <a:off x="3686185" y="2374764"/>
            <a:ext cx="360000" cy="360000"/>
          </a:xfrm>
          <a:custGeom>
            <a:avLst/>
            <a:gdLst>
              <a:gd name="T0" fmla="*/ 271 w 538"/>
              <a:gd name="T1" fmla="*/ 0 h 538"/>
              <a:gd name="T2" fmla="*/ 0 w 538"/>
              <a:gd name="T3" fmla="*/ 271 h 538"/>
              <a:gd name="T4" fmla="*/ 271 w 538"/>
              <a:gd name="T5" fmla="*/ 537 h 538"/>
              <a:gd name="T6" fmla="*/ 537 w 538"/>
              <a:gd name="T7" fmla="*/ 271 h 538"/>
              <a:gd name="T8" fmla="*/ 271 w 538"/>
              <a:gd name="T9" fmla="*/ 0 h 538"/>
              <a:gd name="T10" fmla="*/ 123 w 538"/>
              <a:gd name="T11" fmla="*/ 189 h 538"/>
              <a:gd name="T12" fmla="*/ 215 w 538"/>
              <a:gd name="T13" fmla="*/ 97 h 538"/>
              <a:gd name="T14" fmla="*/ 307 w 538"/>
              <a:gd name="T15" fmla="*/ 189 h 538"/>
              <a:gd name="T16" fmla="*/ 240 w 538"/>
              <a:gd name="T17" fmla="*/ 189 h 538"/>
              <a:gd name="T18" fmla="*/ 240 w 538"/>
              <a:gd name="T19" fmla="*/ 297 h 538"/>
              <a:gd name="T20" fmla="*/ 189 w 538"/>
              <a:gd name="T21" fmla="*/ 297 h 538"/>
              <a:gd name="T22" fmla="*/ 189 w 538"/>
              <a:gd name="T23" fmla="*/ 189 h 538"/>
              <a:gd name="T24" fmla="*/ 123 w 538"/>
              <a:gd name="T25" fmla="*/ 189 h 538"/>
              <a:gd name="T26" fmla="*/ 414 w 538"/>
              <a:gd name="T27" fmla="*/ 348 h 538"/>
              <a:gd name="T28" fmla="*/ 322 w 538"/>
              <a:gd name="T29" fmla="*/ 445 h 538"/>
              <a:gd name="T30" fmla="*/ 230 w 538"/>
              <a:gd name="T31" fmla="*/ 348 h 538"/>
              <a:gd name="T32" fmla="*/ 297 w 538"/>
              <a:gd name="T33" fmla="*/ 348 h 538"/>
              <a:gd name="T34" fmla="*/ 297 w 538"/>
              <a:gd name="T35" fmla="*/ 240 h 538"/>
              <a:gd name="T36" fmla="*/ 348 w 538"/>
              <a:gd name="T37" fmla="*/ 240 h 538"/>
              <a:gd name="T38" fmla="*/ 348 w 538"/>
              <a:gd name="T39" fmla="*/ 348 h 538"/>
              <a:gd name="T40" fmla="*/ 414 w 538"/>
              <a:gd name="T41" fmla="*/ 348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8" h="538">
                <a:moveTo>
                  <a:pt x="271" y="0"/>
                </a:moveTo>
                <a:cubicBezTo>
                  <a:pt x="123" y="0"/>
                  <a:pt x="0" y="125"/>
                  <a:pt x="0" y="271"/>
                </a:cubicBezTo>
                <a:cubicBezTo>
                  <a:pt x="0" y="417"/>
                  <a:pt x="125" y="537"/>
                  <a:pt x="271" y="537"/>
                </a:cubicBezTo>
                <a:cubicBezTo>
                  <a:pt x="417" y="537"/>
                  <a:pt x="537" y="417"/>
                  <a:pt x="537" y="271"/>
                </a:cubicBezTo>
                <a:cubicBezTo>
                  <a:pt x="537" y="125"/>
                  <a:pt x="414" y="0"/>
                  <a:pt x="271" y="0"/>
                </a:cubicBezTo>
                <a:close/>
                <a:moveTo>
                  <a:pt x="123" y="189"/>
                </a:moveTo>
                <a:lnTo>
                  <a:pt x="215" y="97"/>
                </a:lnTo>
                <a:lnTo>
                  <a:pt x="307" y="189"/>
                </a:lnTo>
                <a:lnTo>
                  <a:pt x="240" y="189"/>
                </a:lnTo>
                <a:lnTo>
                  <a:pt x="240" y="297"/>
                </a:lnTo>
                <a:lnTo>
                  <a:pt x="189" y="297"/>
                </a:lnTo>
                <a:lnTo>
                  <a:pt x="189" y="189"/>
                </a:lnTo>
                <a:lnTo>
                  <a:pt x="123" y="189"/>
                </a:lnTo>
                <a:close/>
                <a:moveTo>
                  <a:pt x="414" y="348"/>
                </a:moveTo>
                <a:lnTo>
                  <a:pt x="322" y="445"/>
                </a:lnTo>
                <a:lnTo>
                  <a:pt x="230" y="348"/>
                </a:lnTo>
                <a:lnTo>
                  <a:pt x="297" y="348"/>
                </a:lnTo>
                <a:lnTo>
                  <a:pt x="297" y="240"/>
                </a:lnTo>
                <a:lnTo>
                  <a:pt x="348" y="240"/>
                </a:lnTo>
                <a:lnTo>
                  <a:pt x="348" y="348"/>
                </a:lnTo>
                <a:lnTo>
                  <a:pt x="414" y="3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104" name="Freeform 81"/>
          <p:cNvSpPr>
            <a:spLocks noChangeArrowheads="1"/>
          </p:cNvSpPr>
          <p:nvPr/>
        </p:nvSpPr>
        <p:spPr bwMode="auto">
          <a:xfrm>
            <a:off x="849216" y="3888670"/>
            <a:ext cx="360000" cy="360000"/>
          </a:xfrm>
          <a:custGeom>
            <a:avLst/>
            <a:gdLst>
              <a:gd name="T0" fmla="*/ 429 w 480"/>
              <a:gd name="T1" fmla="*/ 0 h 479"/>
              <a:gd name="T2" fmla="*/ 51 w 480"/>
              <a:gd name="T3" fmla="*/ 0 h 479"/>
              <a:gd name="T4" fmla="*/ 0 w 480"/>
              <a:gd name="T5" fmla="*/ 50 h 479"/>
              <a:gd name="T6" fmla="*/ 0 w 480"/>
              <a:gd name="T7" fmla="*/ 478 h 479"/>
              <a:gd name="T8" fmla="*/ 96 w 480"/>
              <a:gd name="T9" fmla="*/ 383 h 479"/>
              <a:gd name="T10" fmla="*/ 429 w 480"/>
              <a:gd name="T11" fmla="*/ 383 h 479"/>
              <a:gd name="T12" fmla="*/ 479 w 480"/>
              <a:gd name="T13" fmla="*/ 333 h 479"/>
              <a:gd name="T14" fmla="*/ 479 w 480"/>
              <a:gd name="T15" fmla="*/ 50 h 479"/>
              <a:gd name="T16" fmla="*/ 429 w 480"/>
              <a:gd name="T17" fmla="*/ 0 h 479"/>
              <a:gd name="T18" fmla="*/ 265 w 480"/>
              <a:gd name="T19" fmla="*/ 287 h 479"/>
              <a:gd name="T20" fmla="*/ 215 w 480"/>
              <a:gd name="T21" fmla="*/ 287 h 479"/>
              <a:gd name="T22" fmla="*/ 215 w 480"/>
              <a:gd name="T23" fmla="*/ 237 h 479"/>
              <a:gd name="T24" fmla="*/ 265 w 480"/>
              <a:gd name="T25" fmla="*/ 237 h 479"/>
              <a:gd name="T26" fmla="*/ 265 w 480"/>
              <a:gd name="T27" fmla="*/ 287 h 479"/>
              <a:gd name="T28" fmla="*/ 265 w 480"/>
              <a:gd name="T29" fmla="*/ 191 h 479"/>
              <a:gd name="T30" fmla="*/ 215 w 480"/>
              <a:gd name="T31" fmla="*/ 191 h 479"/>
              <a:gd name="T32" fmla="*/ 215 w 480"/>
              <a:gd name="T33" fmla="*/ 96 h 479"/>
              <a:gd name="T34" fmla="*/ 265 w 480"/>
              <a:gd name="T35" fmla="*/ 96 h 479"/>
              <a:gd name="T36" fmla="*/ 265 w 480"/>
              <a:gd name="T37" fmla="*/ 19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9">
                <a:moveTo>
                  <a:pt x="429" y="0"/>
                </a:moveTo>
                <a:lnTo>
                  <a:pt x="51" y="0"/>
                </a:lnTo>
                <a:cubicBezTo>
                  <a:pt x="23" y="0"/>
                  <a:pt x="0" y="23"/>
                  <a:pt x="0" y="50"/>
                </a:cubicBezTo>
                <a:lnTo>
                  <a:pt x="0" y="478"/>
                </a:lnTo>
                <a:lnTo>
                  <a:pt x="96" y="383"/>
                </a:lnTo>
                <a:lnTo>
                  <a:pt x="429" y="383"/>
                </a:lnTo>
                <a:cubicBezTo>
                  <a:pt x="456" y="383"/>
                  <a:pt x="479" y="360"/>
                  <a:pt x="479" y="333"/>
                </a:cubicBezTo>
                <a:lnTo>
                  <a:pt x="479" y="50"/>
                </a:lnTo>
                <a:cubicBezTo>
                  <a:pt x="479" y="23"/>
                  <a:pt x="456" y="0"/>
                  <a:pt x="429" y="0"/>
                </a:cubicBezTo>
                <a:close/>
                <a:moveTo>
                  <a:pt x="265" y="287"/>
                </a:moveTo>
                <a:lnTo>
                  <a:pt x="215" y="287"/>
                </a:lnTo>
                <a:lnTo>
                  <a:pt x="215" y="237"/>
                </a:lnTo>
                <a:lnTo>
                  <a:pt x="265" y="237"/>
                </a:lnTo>
                <a:lnTo>
                  <a:pt x="265" y="287"/>
                </a:lnTo>
                <a:close/>
                <a:moveTo>
                  <a:pt x="265" y="191"/>
                </a:moveTo>
                <a:lnTo>
                  <a:pt x="215" y="191"/>
                </a:lnTo>
                <a:lnTo>
                  <a:pt x="215" y="96"/>
                </a:lnTo>
                <a:lnTo>
                  <a:pt x="265" y="96"/>
                </a:lnTo>
                <a:lnTo>
                  <a:pt x="265" y="1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106" name="Freeform 1"/>
          <p:cNvSpPr>
            <a:spLocks noChangeArrowheads="1"/>
          </p:cNvSpPr>
          <p:nvPr/>
        </p:nvSpPr>
        <p:spPr bwMode="auto">
          <a:xfrm>
            <a:off x="3686184" y="3884932"/>
            <a:ext cx="360000" cy="360000"/>
          </a:xfrm>
          <a:custGeom>
            <a:avLst/>
            <a:gdLst>
              <a:gd name="T0" fmla="*/ 523 w 587"/>
              <a:gd name="T1" fmla="*/ 0 h 586"/>
              <a:gd name="T2" fmla="*/ 69 w 587"/>
              <a:gd name="T3" fmla="*/ 0 h 586"/>
              <a:gd name="T4" fmla="*/ 0 w 587"/>
              <a:gd name="T5" fmla="*/ 68 h 586"/>
              <a:gd name="T6" fmla="*/ 0 w 587"/>
              <a:gd name="T7" fmla="*/ 523 h 586"/>
              <a:gd name="T8" fmla="*/ 69 w 587"/>
              <a:gd name="T9" fmla="*/ 585 h 586"/>
              <a:gd name="T10" fmla="*/ 523 w 587"/>
              <a:gd name="T11" fmla="*/ 585 h 586"/>
              <a:gd name="T12" fmla="*/ 586 w 587"/>
              <a:gd name="T13" fmla="*/ 523 h 586"/>
              <a:gd name="T14" fmla="*/ 586 w 587"/>
              <a:gd name="T15" fmla="*/ 68 h 586"/>
              <a:gd name="T16" fmla="*/ 523 w 587"/>
              <a:gd name="T17" fmla="*/ 0 h 586"/>
              <a:gd name="T18" fmla="*/ 231 w 587"/>
              <a:gd name="T19" fmla="*/ 454 h 586"/>
              <a:gd name="T20" fmla="*/ 69 w 587"/>
              <a:gd name="T21" fmla="*/ 292 h 586"/>
              <a:gd name="T22" fmla="*/ 113 w 587"/>
              <a:gd name="T23" fmla="*/ 249 h 586"/>
              <a:gd name="T24" fmla="*/ 231 w 587"/>
              <a:gd name="T25" fmla="*/ 367 h 586"/>
              <a:gd name="T26" fmla="*/ 480 w 587"/>
              <a:gd name="T27" fmla="*/ 118 h 586"/>
              <a:gd name="T28" fmla="*/ 523 w 587"/>
              <a:gd name="T29" fmla="*/ 161 h 586"/>
              <a:gd name="T30" fmla="*/ 231 w 587"/>
              <a:gd name="T31" fmla="*/ 454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87" h="586">
                <a:moveTo>
                  <a:pt x="523" y="0"/>
                </a:moveTo>
                <a:lnTo>
                  <a:pt x="69" y="0"/>
                </a:lnTo>
                <a:cubicBezTo>
                  <a:pt x="32" y="0"/>
                  <a:pt x="0" y="31"/>
                  <a:pt x="0" y="68"/>
                </a:cubicBezTo>
                <a:lnTo>
                  <a:pt x="0" y="523"/>
                </a:lnTo>
                <a:cubicBezTo>
                  <a:pt x="0" y="554"/>
                  <a:pt x="32" y="585"/>
                  <a:pt x="69" y="585"/>
                </a:cubicBezTo>
                <a:lnTo>
                  <a:pt x="523" y="585"/>
                </a:lnTo>
                <a:cubicBezTo>
                  <a:pt x="561" y="585"/>
                  <a:pt x="586" y="554"/>
                  <a:pt x="586" y="523"/>
                </a:cubicBezTo>
                <a:lnTo>
                  <a:pt x="586" y="68"/>
                </a:lnTo>
                <a:cubicBezTo>
                  <a:pt x="586" y="31"/>
                  <a:pt x="561" y="0"/>
                  <a:pt x="523" y="0"/>
                </a:cubicBezTo>
                <a:close/>
                <a:moveTo>
                  <a:pt x="231" y="454"/>
                </a:moveTo>
                <a:lnTo>
                  <a:pt x="69" y="292"/>
                </a:lnTo>
                <a:lnTo>
                  <a:pt x="113" y="249"/>
                </a:lnTo>
                <a:lnTo>
                  <a:pt x="231" y="367"/>
                </a:lnTo>
                <a:lnTo>
                  <a:pt x="480" y="118"/>
                </a:lnTo>
                <a:lnTo>
                  <a:pt x="523" y="161"/>
                </a:lnTo>
                <a:lnTo>
                  <a:pt x="231" y="4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107" name="Freeform 9"/>
          <p:cNvSpPr>
            <a:spLocks noChangeArrowheads="1"/>
          </p:cNvSpPr>
          <p:nvPr/>
        </p:nvSpPr>
        <p:spPr bwMode="auto">
          <a:xfrm>
            <a:off x="9387467" y="3938932"/>
            <a:ext cx="360000" cy="252000"/>
          </a:xfrm>
          <a:custGeom>
            <a:avLst/>
            <a:gdLst>
              <a:gd name="T0" fmla="*/ 400 w 592"/>
              <a:gd name="T1" fmla="*/ 160 h 377"/>
              <a:gd name="T2" fmla="*/ 483 w 592"/>
              <a:gd name="T3" fmla="*/ 83 h 377"/>
              <a:gd name="T4" fmla="*/ 400 w 592"/>
              <a:gd name="T5" fmla="*/ 0 h 377"/>
              <a:gd name="T6" fmla="*/ 318 w 592"/>
              <a:gd name="T7" fmla="*/ 83 h 377"/>
              <a:gd name="T8" fmla="*/ 400 w 592"/>
              <a:gd name="T9" fmla="*/ 160 h 377"/>
              <a:gd name="T10" fmla="*/ 185 w 592"/>
              <a:gd name="T11" fmla="*/ 160 h 377"/>
              <a:gd name="T12" fmla="*/ 267 w 592"/>
              <a:gd name="T13" fmla="*/ 83 h 377"/>
              <a:gd name="T14" fmla="*/ 185 w 592"/>
              <a:gd name="T15" fmla="*/ 0 h 377"/>
              <a:gd name="T16" fmla="*/ 107 w 592"/>
              <a:gd name="T17" fmla="*/ 83 h 377"/>
              <a:gd name="T18" fmla="*/ 185 w 592"/>
              <a:gd name="T19" fmla="*/ 160 h 377"/>
              <a:gd name="T20" fmla="*/ 185 w 592"/>
              <a:gd name="T21" fmla="*/ 216 h 377"/>
              <a:gd name="T22" fmla="*/ 0 w 592"/>
              <a:gd name="T23" fmla="*/ 309 h 377"/>
              <a:gd name="T24" fmla="*/ 0 w 592"/>
              <a:gd name="T25" fmla="*/ 376 h 377"/>
              <a:gd name="T26" fmla="*/ 375 w 592"/>
              <a:gd name="T27" fmla="*/ 376 h 377"/>
              <a:gd name="T28" fmla="*/ 375 w 592"/>
              <a:gd name="T29" fmla="*/ 309 h 377"/>
              <a:gd name="T30" fmla="*/ 185 w 592"/>
              <a:gd name="T31" fmla="*/ 216 h 377"/>
              <a:gd name="T32" fmla="*/ 400 w 592"/>
              <a:gd name="T33" fmla="*/ 216 h 377"/>
              <a:gd name="T34" fmla="*/ 375 w 592"/>
              <a:gd name="T35" fmla="*/ 216 h 377"/>
              <a:gd name="T36" fmla="*/ 426 w 592"/>
              <a:gd name="T37" fmla="*/ 309 h 377"/>
              <a:gd name="T38" fmla="*/ 426 w 592"/>
              <a:gd name="T39" fmla="*/ 376 h 377"/>
              <a:gd name="T40" fmla="*/ 591 w 592"/>
              <a:gd name="T41" fmla="*/ 376 h 377"/>
              <a:gd name="T42" fmla="*/ 591 w 592"/>
              <a:gd name="T43" fmla="*/ 309 h 377"/>
              <a:gd name="T44" fmla="*/ 400 w 592"/>
              <a:gd name="T45" fmla="*/ 216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2" h="377">
                <a:moveTo>
                  <a:pt x="400" y="160"/>
                </a:moveTo>
                <a:cubicBezTo>
                  <a:pt x="447" y="160"/>
                  <a:pt x="483" y="129"/>
                  <a:pt x="483" y="83"/>
                </a:cubicBezTo>
                <a:cubicBezTo>
                  <a:pt x="483" y="36"/>
                  <a:pt x="447" y="0"/>
                  <a:pt x="400" y="0"/>
                </a:cubicBezTo>
                <a:cubicBezTo>
                  <a:pt x="354" y="0"/>
                  <a:pt x="318" y="36"/>
                  <a:pt x="318" y="83"/>
                </a:cubicBezTo>
                <a:cubicBezTo>
                  <a:pt x="318" y="129"/>
                  <a:pt x="354" y="160"/>
                  <a:pt x="400" y="160"/>
                </a:cubicBezTo>
                <a:close/>
                <a:moveTo>
                  <a:pt x="185" y="160"/>
                </a:moveTo>
                <a:cubicBezTo>
                  <a:pt x="231" y="160"/>
                  <a:pt x="267" y="129"/>
                  <a:pt x="267" y="83"/>
                </a:cubicBezTo>
                <a:cubicBezTo>
                  <a:pt x="267" y="36"/>
                  <a:pt x="231" y="0"/>
                  <a:pt x="185" y="0"/>
                </a:cubicBezTo>
                <a:cubicBezTo>
                  <a:pt x="138" y="0"/>
                  <a:pt x="107" y="36"/>
                  <a:pt x="107" y="83"/>
                </a:cubicBezTo>
                <a:cubicBezTo>
                  <a:pt x="107" y="129"/>
                  <a:pt x="138" y="160"/>
                  <a:pt x="185" y="160"/>
                </a:cubicBezTo>
                <a:close/>
                <a:moveTo>
                  <a:pt x="185" y="216"/>
                </a:moveTo>
                <a:cubicBezTo>
                  <a:pt x="123" y="216"/>
                  <a:pt x="0" y="247"/>
                  <a:pt x="0" y="309"/>
                </a:cubicBezTo>
                <a:lnTo>
                  <a:pt x="0" y="376"/>
                </a:lnTo>
                <a:lnTo>
                  <a:pt x="375" y="376"/>
                </a:lnTo>
                <a:lnTo>
                  <a:pt x="375" y="309"/>
                </a:lnTo>
                <a:cubicBezTo>
                  <a:pt x="375" y="247"/>
                  <a:pt x="246" y="216"/>
                  <a:pt x="185" y="216"/>
                </a:cubicBezTo>
                <a:close/>
                <a:moveTo>
                  <a:pt x="400" y="216"/>
                </a:moveTo>
                <a:cubicBezTo>
                  <a:pt x="395" y="216"/>
                  <a:pt x="385" y="216"/>
                  <a:pt x="375" y="216"/>
                </a:cubicBezTo>
                <a:cubicBezTo>
                  <a:pt x="406" y="237"/>
                  <a:pt x="426" y="273"/>
                  <a:pt x="426" y="309"/>
                </a:cubicBezTo>
                <a:lnTo>
                  <a:pt x="426" y="376"/>
                </a:lnTo>
                <a:lnTo>
                  <a:pt x="591" y="376"/>
                </a:lnTo>
                <a:lnTo>
                  <a:pt x="591" y="309"/>
                </a:lnTo>
                <a:cubicBezTo>
                  <a:pt x="591" y="247"/>
                  <a:pt x="462" y="216"/>
                  <a:pt x="400" y="2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108" name="Freeform 23"/>
          <p:cNvSpPr>
            <a:spLocks noChangeArrowheads="1"/>
          </p:cNvSpPr>
          <p:nvPr/>
        </p:nvSpPr>
        <p:spPr bwMode="auto">
          <a:xfrm>
            <a:off x="849217" y="5448404"/>
            <a:ext cx="360000" cy="324000"/>
          </a:xfrm>
          <a:custGeom>
            <a:avLst/>
            <a:gdLst>
              <a:gd name="T0" fmla="*/ 492 w 545"/>
              <a:gd name="T1" fmla="*/ 109 h 514"/>
              <a:gd name="T2" fmla="*/ 383 w 545"/>
              <a:gd name="T3" fmla="*/ 109 h 514"/>
              <a:gd name="T4" fmla="*/ 383 w 545"/>
              <a:gd name="T5" fmla="*/ 52 h 514"/>
              <a:gd name="T6" fmla="*/ 326 w 545"/>
              <a:gd name="T7" fmla="*/ 0 h 514"/>
              <a:gd name="T8" fmla="*/ 217 w 545"/>
              <a:gd name="T9" fmla="*/ 0 h 514"/>
              <a:gd name="T10" fmla="*/ 166 w 545"/>
              <a:gd name="T11" fmla="*/ 52 h 514"/>
              <a:gd name="T12" fmla="*/ 166 w 545"/>
              <a:gd name="T13" fmla="*/ 109 h 514"/>
              <a:gd name="T14" fmla="*/ 57 w 545"/>
              <a:gd name="T15" fmla="*/ 109 h 514"/>
              <a:gd name="T16" fmla="*/ 0 w 545"/>
              <a:gd name="T17" fmla="*/ 161 h 514"/>
              <a:gd name="T18" fmla="*/ 0 w 545"/>
              <a:gd name="T19" fmla="*/ 461 h 514"/>
              <a:gd name="T20" fmla="*/ 57 w 545"/>
              <a:gd name="T21" fmla="*/ 513 h 514"/>
              <a:gd name="T22" fmla="*/ 492 w 545"/>
              <a:gd name="T23" fmla="*/ 513 h 514"/>
              <a:gd name="T24" fmla="*/ 544 w 545"/>
              <a:gd name="T25" fmla="*/ 461 h 514"/>
              <a:gd name="T26" fmla="*/ 544 w 545"/>
              <a:gd name="T27" fmla="*/ 161 h 514"/>
              <a:gd name="T28" fmla="*/ 492 w 545"/>
              <a:gd name="T29" fmla="*/ 109 h 514"/>
              <a:gd name="T30" fmla="*/ 326 w 545"/>
              <a:gd name="T31" fmla="*/ 109 h 514"/>
              <a:gd name="T32" fmla="*/ 217 w 545"/>
              <a:gd name="T33" fmla="*/ 109 h 514"/>
              <a:gd name="T34" fmla="*/ 217 w 545"/>
              <a:gd name="T35" fmla="*/ 52 h 514"/>
              <a:gd name="T36" fmla="*/ 326 w 545"/>
              <a:gd name="T37" fmla="*/ 52 h 514"/>
              <a:gd name="T38" fmla="*/ 326 w 545"/>
              <a:gd name="T39" fmla="*/ 109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5" h="514">
                <a:moveTo>
                  <a:pt x="492" y="109"/>
                </a:moveTo>
                <a:lnTo>
                  <a:pt x="383" y="109"/>
                </a:lnTo>
                <a:lnTo>
                  <a:pt x="383" y="52"/>
                </a:lnTo>
                <a:lnTo>
                  <a:pt x="326" y="0"/>
                </a:lnTo>
                <a:lnTo>
                  <a:pt x="217" y="0"/>
                </a:lnTo>
                <a:lnTo>
                  <a:pt x="166" y="52"/>
                </a:lnTo>
                <a:lnTo>
                  <a:pt x="166" y="109"/>
                </a:lnTo>
                <a:lnTo>
                  <a:pt x="57" y="109"/>
                </a:lnTo>
                <a:cubicBezTo>
                  <a:pt x="26" y="109"/>
                  <a:pt x="0" y="130"/>
                  <a:pt x="0" y="161"/>
                </a:cubicBezTo>
                <a:lnTo>
                  <a:pt x="0" y="461"/>
                </a:lnTo>
                <a:cubicBezTo>
                  <a:pt x="0" y="487"/>
                  <a:pt x="26" y="513"/>
                  <a:pt x="57" y="513"/>
                </a:cubicBezTo>
                <a:lnTo>
                  <a:pt x="492" y="513"/>
                </a:lnTo>
                <a:cubicBezTo>
                  <a:pt x="518" y="513"/>
                  <a:pt x="544" y="487"/>
                  <a:pt x="544" y="461"/>
                </a:cubicBezTo>
                <a:lnTo>
                  <a:pt x="544" y="161"/>
                </a:lnTo>
                <a:cubicBezTo>
                  <a:pt x="544" y="130"/>
                  <a:pt x="518" y="109"/>
                  <a:pt x="492" y="109"/>
                </a:cubicBezTo>
                <a:close/>
                <a:moveTo>
                  <a:pt x="326" y="109"/>
                </a:moveTo>
                <a:lnTo>
                  <a:pt x="217" y="109"/>
                </a:lnTo>
                <a:lnTo>
                  <a:pt x="217" y="52"/>
                </a:lnTo>
                <a:lnTo>
                  <a:pt x="326" y="52"/>
                </a:lnTo>
                <a:lnTo>
                  <a:pt x="326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109" name="Freeform 36"/>
          <p:cNvSpPr>
            <a:spLocks noChangeArrowheads="1"/>
          </p:cNvSpPr>
          <p:nvPr/>
        </p:nvSpPr>
        <p:spPr bwMode="auto">
          <a:xfrm>
            <a:off x="9387468" y="5472639"/>
            <a:ext cx="360000" cy="288000"/>
          </a:xfrm>
          <a:custGeom>
            <a:avLst/>
            <a:gdLst>
              <a:gd name="T0" fmla="*/ 108 w 592"/>
              <a:gd name="T1" fmla="*/ 278 h 490"/>
              <a:gd name="T2" fmla="*/ 108 w 592"/>
              <a:gd name="T3" fmla="*/ 386 h 490"/>
              <a:gd name="T4" fmla="*/ 293 w 592"/>
              <a:gd name="T5" fmla="*/ 489 h 490"/>
              <a:gd name="T6" fmla="*/ 483 w 592"/>
              <a:gd name="T7" fmla="*/ 386 h 490"/>
              <a:gd name="T8" fmla="*/ 483 w 592"/>
              <a:gd name="T9" fmla="*/ 278 h 490"/>
              <a:gd name="T10" fmla="*/ 293 w 592"/>
              <a:gd name="T11" fmla="*/ 381 h 490"/>
              <a:gd name="T12" fmla="*/ 108 w 592"/>
              <a:gd name="T13" fmla="*/ 278 h 490"/>
              <a:gd name="T14" fmla="*/ 293 w 592"/>
              <a:gd name="T15" fmla="*/ 0 h 490"/>
              <a:gd name="T16" fmla="*/ 0 w 592"/>
              <a:gd name="T17" fmla="*/ 165 h 490"/>
              <a:gd name="T18" fmla="*/ 293 w 592"/>
              <a:gd name="T19" fmla="*/ 324 h 490"/>
              <a:gd name="T20" fmla="*/ 535 w 592"/>
              <a:gd name="T21" fmla="*/ 196 h 490"/>
              <a:gd name="T22" fmla="*/ 535 w 592"/>
              <a:gd name="T23" fmla="*/ 381 h 490"/>
              <a:gd name="T24" fmla="*/ 591 w 592"/>
              <a:gd name="T25" fmla="*/ 381 h 490"/>
              <a:gd name="T26" fmla="*/ 591 w 592"/>
              <a:gd name="T27" fmla="*/ 165 h 490"/>
              <a:gd name="T28" fmla="*/ 293 w 592"/>
              <a:gd name="T29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2" h="490">
                <a:moveTo>
                  <a:pt x="108" y="278"/>
                </a:moveTo>
                <a:lnTo>
                  <a:pt x="108" y="386"/>
                </a:lnTo>
                <a:lnTo>
                  <a:pt x="293" y="489"/>
                </a:lnTo>
                <a:lnTo>
                  <a:pt x="483" y="386"/>
                </a:lnTo>
                <a:lnTo>
                  <a:pt x="483" y="278"/>
                </a:lnTo>
                <a:lnTo>
                  <a:pt x="293" y="381"/>
                </a:lnTo>
                <a:lnTo>
                  <a:pt x="108" y="278"/>
                </a:lnTo>
                <a:close/>
                <a:moveTo>
                  <a:pt x="293" y="0"/>
                </a:moveTo>
                <a:lnTo>
                  <a:pt x="0" y="165"/>
                </a:lnTo>
                <a:lnTo>
                  <a:pt x="293" y="324"/>
                </a:lnTo>
                <a:lnTo>
                  <a:pt x="535" y="196"/>
                </a:lnTo>
                <a:lnTo>
                  <a:pt x="535" y="381"/>
                </a:lnTo>
                <a:lnTo>
                  <a:pt x="591" y="381"/>
                </a:lnTo>
                <a:lnTo>
                  <a:pt x="591" y="165"/>
                </a:lnTo>
                <a:lnTo>
                  <a:pt x="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grpSp>
        <p:nvGrpSpPr>
          <p:cNvPr id="110" name="Group 70"/>
          <p:cNvGrpSpPr/>
          <p:nvPr/>
        </p:nvGrpSpPr>
        <p:grpSpPr>
          <a:xfrm>
            <a:off x="6559151" y="3889294"/>
            <a:ext cx="288000" cy="360000"/>
            <a:chOff x="6945827" y="5280488"/>
            <a:chExt cx="201390" cy="255239"/>
          </a:xfrm>
          <a:solidFill>
            <a:schemeClr val="bg1"/>
          </a:solidFill>
        </p:grpSpPr>
        <p:sp>
          <p:nvSpPr>
            <p:cNvPr id="111" name="Freeform 71"/>
            <p:cNvSpPr>
              <a:spLocks noChangeArrowheads="1"/>
            </p:cNvSpPr>
            <p:nvPr/>
          </p:nvSpPr>
          <p:spPr bwMode="auto">
            <a:xfrm>
              <a:off x="6945827" y="5280488"/>
              <a:ext cx="201390" cy="188802"/>
            </a:xfrm>
            <a:custGeom>
              <a:avLst/>
              <a:gdLst>
                <a:gd name="T0" fmla="*/ 101 w 354"/>
                <a:gd name="T1" fmla="*/ 328 h 329"/>
                <a:gd name="T2" fmla="*/ 251 w 354"/>
                <a:gd name="T3" fmla="*/ 328 h 329"/>
                <a:gd name="T4" fmla="*/ 251 w 354"/>
                <a:gd name="T5" fmla="*/ 179 h 329"/>
                <a:gd name="T6" fmla="*/ 353 w 354"/>
                <a:gd name="T7" fmla="*/ 179 h 329"/>
                <a:gd name="T8" fmla="*/ 179 w 354"/>
                <a:gd name="T9" fmla="*/ 0 h 329"/>
                <a:gd name="T10" fmla="*/ 0 w 354"/>
                <a:gd name="T11" fmla="*/ 179 h 329"/>
                <a:gd name="T12" fmla="*/ 101 w 354"/>
                <a:gd name="T13" fmla="*/ 179 h 329"/>
                <a:gd name="T14" fmla="*/ 101 w 354"/>
                <a:gd name="T15" fmla="*/ 32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29">
                  <a:moveTo>
                    <a:pt x="101" y="328"/>
                  </a:moveTo>
                  <a:lnTo>
                    <a:pt x="251" y="328"/>
                  </a:lnTo>
                  <a:lnTo>
                    <a:pt x="251" y="179"/>
                  </a:lnTo>
                  <a:lnTo>
                    <a:pt x="353" y="179"/>
                  </a:lnTo>
                  <a:lnTo>
                    <a:pt x="179" y="0"/>
                  </a:lnTo>
                  <a:lnTo>
                    <a:pt x="0" y="179"/>
                  </a:lnTo>
                  <a:lnTo>
                    <a:pt x="101" y="179"/>
                  </a:lnTo>
                  <a:lnTo>
                    <a:pt x="101" y="32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112" name="Freeform 72"/>
            <p:cNvSpPr>
              <a:spLocks noChangeArrowheads="1"/>
            </p:cNvSpPr>
            <p:nvPr/>
          </p:nvSpPr>
          <p:spPr bwMode="auto">
            <a:xfrm>
              <a:off x="6945827" y="5508037"/>
              <a:ext cx="201390" cy="27690"/>
            </a:xfrm>
            <a:custGeom>
              <a:avLst/>
              <a:gdLst>
                <a:gd name="T0" fmla="*/ 179 w 354"/>
                <a:gd name="T1" fmla="*/ 48 h 49"/>
                <a:gd name="T2" fmla="*/ 0 w 354"/>
                <a:gd name="T3" fmla="*/ 48 h 49"/>
                <a:gd name="T4" fmla="*/ 0 w 354"/>
                <a:gd name="T5" fmla="*/ 0 h 49"/>
                <a:gd name="T6" fmla="*/ 353 w 354"/>
                <a:gd name="T7" fmla="*/ 0 h 49"/>
                <a:gd name="T8" fmla="*/ 353 w 354"/>
                <a:gd name="T9" fmla="*/ 48 h 49"/>
                <a:gd name="T10" fmla="*/ 179 w 354"/>
                <a:gd name="T1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4" h="49">
                  <a:moveTo>
                    <a:pt x="179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353" y="0"/>
                  </a:lnTo>
                  <a:lnTo>
                    <a:pt x="353" y="48"/>
                  </a:lnTo>
                  <a:lnTo>
                    <a:pt x="179" y="48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113" name="Freeform 22"/>
          <p:cNvSpPr>
            <a:spLocks noChangeArrowheads="1"/>
          </p:cNvSpPr>
          <p:nvPr/>
        </p:nvSpPr>
        <p:spPr bwMode="auto">
          <a:xfrm rot="5400000" flipH="1">
            <a:off x="6523646" y="5448404"/>
            <a:ext cx="360000" cy="324000"/>
          </a:xfrm>
          <a:custGeom>
            <a:avLst/>
            <a:gdLst>
              <a:gd name="T0" fmla="*/ 0 w 481"/>
              <a:gd name="T1" fmla="*/ 322 h 323"/>
              <a:gd name="T2" fmla="*/ 163 w 481"/>
              <a:gd name="T3" fmla="*/ 322 h 323"/>
              <a:gd name="T4" fmla="*/ 163 w 481"/>
              <a:gd name="T5" fmla="*/ 266 h 323"/>
              <a:gd name="T6" fmla="*/ 0 w 481"/>
              <a:gd name="T7" fmla="*/ 266 h 323"/>
              <a:gd name="T8" fmla="*/ 0 w 481"/>
              <a:gd name="T9" fmla="*/ 322 h 323"/>
              <a:gd name="T10" fmla="*/ 0 w 481"/>
              <a:gd name="T11" fmla="*/ 0 h 323"/>
              <a:gd name="T12" fmla="*/ 0 w 481"/>
              <a:gd name="T13" fmla="*/ 51 h 323"/>
              <a:gd name="T14" fmla="*/ 480 w 481"/>
              <a:gd name="T15" fmla="*/ 51 h 323"/>
              <a:gd name="T16" fmla="*/ 480 w 481"/>
              <a:gd name="T17" fmla="*/ 0 h 323"/>
              <a:gd name="T18" fmla="*/ 0 w 481"/>
              <a:gd name="T19" fmla="*/ 0 h 323"/>
              <a:gd name="T20" fmla="*/ 0 w 481"/>
              <a:gd name="T21" fmla="*/ 189 h 323"/>
              <a:gd name="T22" fmla="*/ 321 w 481"/>
              <a:gd name="T23" fmla="*/ 189 h 323"/>
              <a:gd name="T24" fmla="*/ 321 w 481"/>
              <a:gd name="T25" fmla="*/ 133 h 323"/>
              <a:gd name="T26" fmla="*/ 0 w 481"/>
              <a:gd name="T27" fmla="*/ 133 h 323"/>
              <a:gd name="T28" fmla="*/ 0 w 481"/>
              <a:gd name="T29" fmla="*/ 189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1" h="323">
                <a:moveTo>
                  <a:pt x="0" y="322"/>
                </a:moveTo>
                <a:lnTo>
                  <a:pt x="163" y="322"/>
                </a:lnTo>
                <a:lnTo>
                  <a:pt x="163" y="266"/>
                </a:lnTo>
                <a:lnTo>
                  <a:pt x="0" y="266"/>
                </a:lnTo>
                <a:lnTo>
                  <a:pt x="0" y="322"/>
                </a:lnTo>
                <a:close/>
                <a:moveTo>
                  <a:pt x="0" y="0"/>
                </a:moveTo>
                <a:lnTo>
                  <a:pt x="0" y="51"/>
                </a:lnTo>
                <a:lnTo>
                  <a:pt x="480" y="51"/>
                </a:lnTo>
                <a:lnTo>
                  <a:pt x="480" y="0"/>
                </a:lnTo>
                <a:lnTo>
                  <a:pt x="0" y="0"/>
                </a:lnTo>
                <a:close/>
                <a:moveTo>
                  <a:pt x="0" y="189"/>
                </a:moveTo>
                <a:lnTo>
                  <a:pt x="321" y="189"/>
                </a:lnTo>
                <a:lnTo>
                  <a:pt x="321" y="133"/>
                </a:lnTo>
                <a:lnTo>
                  <a:pt x="0" y="133"/>
                </a:lnTo>
                <a:lnTo>
                  <a:pt x="0" y="1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  <p:sp>
        <p:nvSpPr>
          <p:cNvPr id="114" name="Freeform 226"/>
          <p:cNvSpPr>
            <a:spLocks noChangeArrowheads="1"/>
          </p:cNvSpPr>
          <p:nvPr/>
        </p:nvSpPr>
        <p:spPr bwMode="auto">
          <a:xfrm>
            <a:off x="3686185" y="5430404"/>
            <a:ext cx="360000" cy="360000"/>
          </a:xfrm>
          <a:custGeom>
            <a:avLst/>
            <a:gdLst>
              <a:gd name="T0" fmla="*/ 298 w 592"/>
              <a:gd name="T1" fmla="*/ 118 h 592"/>
              <a:gd name="T2" fmla="*/ 339 w 592"/>
              <a:gd name="T3" fmla="*/ 82 h 592"/>
              <a:gd name="T4" fmla="*/ 334 w 592"/>
              <a:gd name="T5" fmla="*/ 56 h 592"/>
              <a:gd name="T6" fmla="*/ 298 w 592"/>
              <a:gd name="T7" fmla="*/ 0 h 592"/>
              <a:gd name="T8" fmla="*/ 262 w 592"/>
              <a:gd name="T9" fmla="*/ 56 h 592"/>
              <a:gd name="T10" fmla="*/ 257 w 592"/>
              <a:gd name="T11" fmla="*/ 82 h 592"/>
              <a:gd name="T12" fmla="*/ 298 w 592"/>
              <a:gd name="T13" fmla="*/ 118 h 592"/>
              <a:gd name="T14" fmla="*/ 473 w 592"/>
              <a:gd name="T15" fmla="*/ 185 h 592"/>
              <a:gd name="T16" fmla="*/ 324 w 592"/>
              <a:gd name="T17" fmla="*/ 185 h 592"/>
              <a:gd name="T18" fmla="*/ 324 w 592"/>
              <a:gd name="T19" fmla="*/ 149 h 592"/>
              <a:gd name="T20" fmla="*/ 273 w 592"/>
              <a:gd name="T21" fmla="*/ 149 h 592"/>
              <a:gd name="T22" fmla="*/ 273 w 592"/>
              <a:gd name="T23" fmla="*/ 185 h 592"/>
              <a:gd name="T24" fmla="*/ 124 w 592"/>
              <a:gd name="T25" fmla="*/ 185 h 592"/>
              <a:gd name="T26" fmla="*/ 0 w 592"/>
              <a:gd name="T27" fmla="*/ 308 h 592"/>
              <a:gd name="T28" fmla="*/ 57 w 592"/>
              <a:gd name="T29" fmla="*/ 406 h 592"/>
              <a:gd name="T30" fmla="*/ 57 w 592"/>
              <a:gd name="T31" fmla="*/ 591 h 592"/>
              <a:gd name="T32" fmla="*/ 540 w 592"/>
              <a:gd name="T33" fmla="*/ 591 h 592"/>
              <a:gd name="T34" fmla="*/ 540 w 592"/>
              <a:gd name="T35" fmla="*/ 406 h 592"/>
              <a:gd name="T36" fmla="*/ 591 w 592"/>
              <a:gd name="T37" fmla="*/ 308 h 592"/>
              <a:gd name="T38" fmla="*/ 473 w 592"/>
              <a:gd name="T39" fmla="*/ 185 h 592"/>
              <a:gd name="T40" fmla="*/ 473 w 592"/>
              <a:gd name="T41" fmla="*/ 375 h 592"/>
              <a:gd name="T42" fmla="*/ 422 w 592"/>
              <a:gd name="T43" fmla="*/ 354 h 592"/>
              <a:gd name="T44" fmla="*/ 386 w 592"/>
              <a:gd name="T45" fmla="*/ 318 h 592"/>
              <a:gd name="T46" fmla="*/ 344 w 592"/>
              <a:gd name="T47" fmla="*/ 354 h 592"/>
              <a:gd name="T48" fmla="*/ 298 w 592"/>
              <a:gd name="T49" fmla="*/ 375 h 592"/>
              <a:gd name="T50" fmla="*/ 247 w 592"/>
              <a:gd name="T51" fmla="*/ 354 h 592"/>
              <a:gd name="T52" fmla="*/ 211 w 592"/>
              <a:gd name="T53" fmla="*/ 318 h 592"/>
              <a:gd name="T54" fmla="*/ 170 w 592"/>
              <a:gd name="T55" fmla="*/ 354 h 592"/>
              <a:gd name="T56" fmla="*/ 124 w 592"/>
              <a:gd name="T57" fmla="*/ 375 h 592"/>
              <a:gd name="T58" fmla="*/ 57 w 592"/>
              <a:gd name="T59" fmla="*/ 308 h 592"/>
              <a:gd name="T60" fmla="*/ 124 w 592"/>
              <a:gd name="T61" fmla="*/ 241 h 592"/>
              <a:gd name="T62" fmla="*/ 473 w 592"/>
              <a:gd name="T63" fmla="*/ 241 h 592"/>
              <a:gd name="T64" fmla="*/ 540 w 592"/>
              <a:gd name="T65" fmla="*/ 308 h 592"/>
              <a:gd name="T66" fmla="*/ 473 w 592"/>
              <a:gd name="T67" fmla="*/ 375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92" h="592">
                <a:moveTo>
                  <a:pt x="298" y="118"/>
                </a:moveTo>
                <a:cubicBezTo>
                  <a:pt x="319" y="118"/>
                  <a:pt x="339" y="102"/>
                  <a:pt x="339" y="82"/>
                </a:cubicBezTo>
                <a:cubicBezTo>
                  <a:pt x="339" y="72"/>
                  <a:pt x="334" y="66"/>
                  <a:pt x="334" y="56"/>
                </a:cubicBezTo>
                <a:lnTo>
                  <a:pt x="298" y="0"/>
                </a:lnTo>
                <a:lnTo>
                  <a:pt x="262" y="56"/>
                </a:lnTo>
                <a:cubicBezTo>
                  <a:pt x="257" y="61"/>
                  <a:pt x="257" y="72"/>
                  <a:pt x="257" y="82"/>
                </a:cubicBezTo>
                <a:cubicBezTo>
                  <a:pt x="257" y="102"/>
                  <a:pt x="278" y="118"/>
                  <a:pt x="298" y="118"/>
                </a:cubicBezTo>
                <a:close/>
                <a:moveTo>
                  <a:pt x="473" y="185"/>
                </a:moveTo>
                <a:lnTo>
                  <a:pt x="324" y="185"/>
                </a:lnTo>
                <a:lnTo>
                  <a:pt x="324" y="149"/>
                </a:lnTo>
                <a:lnTo>
                  <a:pt x="273" y="149"/>
                </a:lnTo>
                <a:lnTo>
                  <a:pt x="273" y="185"/>
                </a:lnTo>
                <a:lnTo>
                  <a:pt x="124" y="185"/>
                </a:lnTo>
                <a:cubicBezTo>
                  <a:pt x="57" y="185"/>
                  <a:pt x="0" y="241"/>
                  <a:pt x="0" y="308"/>
                </a:cubicBezTo>
                <a:cubicBezTo>
                  <a:pt x="0" y="349"/>
                  <a:pt x="21" y="385"/>
                  <a:pt x="57" y="406"/>
                </a:cubicBezTo>
                <a:lnTo>
                  <a:pt x="57" y="591"/>
                </a:lnTo>
                <a:lnTo>
                  <a:pt x="540" y="591"/>
                </a:lnTo>
                <a:lnTo>
                  <a:pt x="540" y="406"/>
                </a:lnTo>
                <a:cubicBezTo>
                  <a:pt x="571" y="385"/>
                  <a:pt x="591" y="349"/>
                  <a:pt x="591" y="308"/>
                </a:cubicBezTo>
                <a:cubicBezTo>
                  <a:pt x="591" y="241"/>
                  <a:pt x="540" y="185"/>
                  <a:pt x="473" y="185"/>
                </a:cubicBezTo>
                <a:close/>
                <a:moveTo>
                  <a:pt x="473" y="375"/>
                </a:moveTo>
                <a:cubicBezTo>
                  <a:pt x="452" y="375"/>
                  <a:pt x="437" y="365"/>
                  <a:pt x="422" y="354"/>
                </a:cubicBezTo>
                <a:lnTo>
                  <a:pt x="386" y="318"/>
                </a:lnTo>
                <a:lnTo>
                  <a:pt x="344" y="354"/>
                </a:lnTo>
                <a:cubicBezTo>
                  <a:pt x="334" y="365"/>
                  <a:pt x="316" y="375"/>
                  <a:pt x="298" y="375"/>
                </a:cubicBezTo>
                <a:cubicBezTo>
                  <a:pt x="280" y="375"/>
                  <a:pt x="262" y="365"/>
                  <a:pt x="247" y="354"/>
                </a:cubicBezTo>
                <a:lnTo>
                  <a:pt x="211" y="318"/>
                </a:lnTo>
                <a:lnTo>
                  <a:pt x="170" y="354"/>
                </a:lnTo>
                <a:cubicBezTo>
                  <a:pt x="159" y="365"/>
                  <a:pt x="139" y="375"/>
                  <a:pt x="124" y="375"/>
                </a:cubicBezTo>
                <a:cubicBezTo>
                  <a:pt x="82" y="375"/>
                  <a:pt x="57" y="344"/>
                  <a:pt x="57" y="308"/>
                </a:cubicBezTo>
                <a:cubicBezTo>
                  <a:pt x="57" y="272"/>
                  <a:pt x="82" y="241"/>
                  <a:pt x="124" y="241"/>
                </a:cubicBezTo>
                <a:lnTo>
                  <a:pt x="473" y="241"/>
                </a:lnTo>
                <a:cubicBezTo>
                  <a:pt x="509" y="241"/>
                  <a:pt x="540" y="272"/>
                  <a:pt x="540" y="308"/>
                </a:cubicBezTo>
                <a:cubicBezTo>
                  <a:pt x="540" y="344"/>
                  <a:pt x="509" y="375"/>
                  <a:pt x="473" y="3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96758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Штатное расписание</a:t>
            </a:r>
          </a:p>
        </p:txBody>
      </p:sp>
      <p:sp>
        <p:nvSpPr>
          <p:cNvPr id="53" name="Rectangle 42"/>
          <p:cNvSpPr/>
          <p:nvPr/>
        </p:nvSpPr>
        <p:spPr>
          <a:xfrm>
            <a:off x="693992" y="1900286"/>
            <a:ext cx="6053655" cy="946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Штатное расписание формируется автоматически</a:t>
            </a:r>
          </a:p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на основе данных о должностях организации</a:t>
            </a:r>
          </a:p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на </a:t>
            </a:r>
            <a:r>
              <a:rPr lang="ru-RU" sz="1600" dirty="0" smtClean="0">
                <a:solidFill>
                  <a:srgbClr val="1976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указанную дату 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и по </a:t>
            </a:r>
            <a:r>
              <a:rPr lang="ru-RU" sz="1600" dirty="0" smtClean="0">
                <a:solidFill>
                  <a:srgbClr val="1976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выбранному учреждению</a:t>
            </a:r>
            <a:endParaRPr lang="en-US" sz="1100" dirty="0">
              <a:solidFill>
                <a:srgbClr val="1976D2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grpSp>
        <p:nvGrpSpPr>
          <p:cNvPr id="58" name="Group 47"/>
          <p:cNvGrpSpPr/>
          <p:nvPr/>
        </p:nvGrpSpPr>
        <p:grpSpPr>
          <a:xfrm>
            <a:off x="7710319" y="2035215"/>
            <a:ext cx="252000" cy="576000"/>
            <a:chOff x="2690813" y="0"/>
            <a:chExt cx="3230563" cy="6858000"/>
          </a:xfrm>
          <a:solidFill>
            <a:srgbClr val="009688"/>
          </a:solidFill>
        </p:grpSpPr>
        <p:sp>
          <p:nvSpPr>
            <p:cNvPr id="61" name="Freeform 48"/>
            <p:cNvSpPr>
              <a:spLocks noEditPoints="1"/>
            </p:cNvSpPr>
            <p:nvPr/>
          </p:nvSpPr>
          <p:spPr bwMode="auto">
            <a:xfrm>
              <a:off x="3630613" y="0"/>
              <a:ext cx="1349375" cy="1349375"/>
            </a:xfrm>
            <a:custGeom>
              <a:avLst/>
              <a:gdLst>
                <a:gd name="T0" fmla="*/ 2060 w 4121"/>
                <a:gd name="T1" fmla="*/ 4121 h 4121"/>
                <a:gd name="T2" fmla="*/ 4121 w 4121"/>
                <a:gd name="T3" fmla="*/ 2060 h 4121"/>
                <a:gd name="T4" fmla="*/ 2060 w 4121"/>
                <a:gd name="T5" fmla="*/ 0 h 4121"/>
                <a:gd name="T6" fmla="*/ 0 w 4121"/>
                <a:gd name="T7" fmla="*/ 2060 h 4121"/>
                <a:gd name="T8" fmla="*/ 2060 w 4121"/>
                <a:gd name="T9" fmla="*/ 4121 h 4121"/>
                <a:gd name="T10" fmla="*/ 2060 w 4121"/>
                <a:gd name="T11" fmla="*/ 4121 h 4121"/>
                <a:gd name="T12" fmla="*/ 2060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0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0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5" y="4121"/>
                    <a:pt x="2060" y="4121"/>
                  </a:cubicBezTo>
                  <a:close/>
                  <a:moveTo>
                    <a:pt x="2060" y="4121"/>
                  </a:moveTo>
                  <a:cubicBezTo>
                    <a:pt x="2060" y="4121"/>
                    <a:pt x="2060" y="4121"/>
                    <a:pt x="2060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9"/>
            <p:cNvSpPr>
              <a:spLocks noEditPoints="1"/>
            </p:cNvSpPr>
            <p:nvPr/>
          </p:nvSpPr>
          <p:spPr bwMode="auto">
            <a:xfrm>
              <a:off x="2690813" y="1390650"/>
              <a:ext cx="3230563" cy="5467350"/>
            </a:xfrm>
            <a:custGeom>
              <a:avLst/>
              <a:gdLst>
                <a:gd name="T0" fmla="*/ 9845 w 9860"/>
                <a:gd name="T1" fmla="*/ 6296 h 16689"/>
                <a:gd name="T2" fmla="*/ 8284 w 9860"/>
                <a:gd name="T3" fmla="*/ 862 h 16689"/>
                <a:gd name="T4" fmla="*/ 7259 w 9860"/>
                <a:gd name="T5" fmla="*/ 0 h 16689"/>
                <a:gd name="T6" fmla="*/ 2601 w 9860"/>
                <a:gd name="T7" fmla="*/ 0 h 16689"/>
                <a:gd name="T8" fmla="*/ 1575 w 9860"/>
                <a:gd name="T9" fmla="*/ 862 h 16689"/>
                <a:gd name="T10" fmla="*/ 14 w 9860"/>
                <a:gd name="T11" fmla="*/ 6296 h 16689"/>
                <a:gd name="T12" fmla="*/ 16 w 9860"/>
                <a:gd name="T13" fmla="*/ 6449 h 16689"/>
                <a:gd name="T14" fmla="*/ 4 w 9860"/>
                <a:gd name="T15" fmla="*/ 6595 h 16689"/>
                <a:gd name="T16" fmla="*/ 1050 w 9860"/>
                <a:gd name="T17" fmla="*/ 7640 h 16689"/>
                <a:gd name="T18" fmla="*/ 2071 w 9860"/>
                <a:gd name="T19" fmla="*/ 6805 h 16689"/>
                <a:gd name="T20" fmla="*/ 2744 w 9860"/>
                <a:gd name="T21" fmla="*/ 4303 h 16689"/>
                <a:gd name="T22" fmla="*/ 1630 w 9860"/>
                <a:gd name="T23" fmla="*/ 9704 h 16689"/>
                <a:gd name="T24" fmla="*/ 1556 w 9860"/>
                <a:gd name="T25" fmla="*/ 10089 h 16689"/>
                <a:gd name="T26" fmla="*/ 2602 w 9860"/>
                <a:gd name="T27" fmla="*/ 11133 h 16689"/>
                <a:gd name="T28" fmla="*/ 2715 w 9860"/>
                <a:gd name="T29" fmla="*/ 11133 h 16689"/>
                <a:gd name="T30" fmla="*/ 2715 w 9860"/>
                <a:gd name="T31" fmla="*/ 15644 h 16689"/>
                <a:gd name="T32" fmla="*/ 3760 w 9860"/>
                <a:gd name="T33" fmla="*/ 16689 h 16689"/>
                <a:gd name="T34" fmla="*/ 4806 w 9860"/>
                <a:gd name="T35" fmla="*/ 15644 h 16689"/>
                <a:gd name="T36" fmla="*/ 4806 w 9860"/>
                <a:gd name="T37" fmla="*/ 11133 h 16689"/>
                <a:gd name="T38" fmla="*/ 5055 w 9860"/>
                <a:gd name="T39" fmla="*/ 11133 h 16689"/>
                <a:gd name="T40" fmla="*/ 5055 w 9860"/>
                <a:gd name="T41" fmla="*/ 15644 h 16689"/>
                <a:gd name="T42" fmla="*/ 6100 w 9860"/>
                <a:gd name="T43" fmla="*/ 16689 h 16689"/>
                <a:gd name="T44" fmla="*/ 7145 w 9860"/>
                <a:gd name="T45" fmla="*/ 15644 h 16689"/>
                <a:gd name="T46" fmla="*/ 7145 w 9860"/>
                <a:gd name="T47" fmla="*/ 11133 h 16689"/>
                <a:gd name="T48" fmla="*/ 7259 w 9860"/>
                <a:gd name="T49" fmla="*/ 11133 h 16689"/>
                <a:gd name="T50" fmla="*/ 8304 w 9860"/>
                <a:gd name="T51" fmla="*/ 10089 h 16689"/>
                <a:gd name="T52" fmla="*/ 8230 w 9860"/>
                <a:gd name="T53" fmla="*/ 9702 h 16689"/>
                <a:gd name="T54" fmla="*/ 7117 w 9860"/>
                <a:gd name="T55" fmla="*/ 4302 h 16689"/>
                <a:gd name="T56" fmla="*/ 7785 w 9860"/>
                <a:gd name="T57" fmla="*/ 6784 h 16689"/>
                <a:gd name="T58" fmla="*/ 8812 w 9860"/>
                <a:gd name="T59" fmla="*/ 7640 h 16689"/>
                <a:gd name="T60" fmla="*/ 9856 w 9860"/>
                <a:gd name="T61" fmla="*/ 6595 h 16689"/>
                <a:gd name="T62" fmla="*/ 9845 w 9860"/>
                <a:gd name="T63" fmla="*/ 6449 h 16689"/>
                <a:gd name="T64" fmla="*/ 9845 w 9860"/>
                <a:gd name="T65" fmla="*/ 6296 h 16689"/>
                <a:gd name="T66" fmla="*/ 9845 w 9860"/>
                <a:gd name="T67" fmla="*/ 6296 h 16689"/>
                <a:gd name="T68" fmla="*/ 9845 w 9860"/>
                <a:gd name="T69" fmla="*/ 6296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60" h="16689">
                  <a:moveTo>
                    <a:pt x="9845" y="6296"/>
                  </a:moveTo>
                  <a:cubicBezTo>
                    <a:pt x="8284" y="862"/>
                    <a:pt x="8284" y="862"/>
                    <a:pt x="8284" y="862"/>
                  </a:cubicBezTo>
                  <a:cubicBezTo>
                    <a:pt x="8196" y="362"/>
                    <a:pt x="7767" y="0"/>
                    <a:pt x="7259" y="0"/>
                  </a:cubicBezTo>
                  <a:cubicBezTo>
                    <a:pt x="2601" y="0"/>
                    <a:pt x="2601" y="0"/>
                    <a:pt x="2601" y="0"/>
                  </a:cubicBezTo>
                  <a:cubicBezTo>
                    <a:pt x="2093" y="0"/>
                    <a:pt x="1664" y="362"/>
                    <a:pt x="1575" y="862"/>
                  </a:cubicBezTo>
                  <a:cubicBezTo>
                    <a:pt x="14" y="6296"/>
                    <a:pt x="14" y="6296"/>
                    <a:pt x="14" y="6296"/>
                  </a:cubicBezTo>
                  <a:cubicBezTo>
                    <a:pt x="0" y="6348"/>
                    <a:pt x="1" y="6400"/>
                    <a:pt x="16" y="6449"/>
                  </a:cubicBezTo>
                  <a:cubicBezTo>
                    <a:pt x="8" y="6499"/>
                    <a:pt x="4" y="6546"/>
                    <a:pt x="4" y="6595"/>
                  </a:cubicBezTo>
                  <a:cubicBezTo>
                    <a:pt x="4" y="7171"/>
                    <a:pt x="473" y="7640"/>
                    <a:pt x="1050" y="7640"/>
                  </a:cubicBezTo>
                  <a:cubicBezTo>
                    <a:pt x="1552" y="7640"/>
                    <a:pt x="1985" y="7278"/>
                    <a:pt x="2071" y="6805"/>
                  </a:cubicBezTo>
                  <a:cubicBezTo>
                    <a:pt x="2744" y="4303"/>
                    <a:pt x="2744" y="4303"/>
                    <a:pt x="2744" y="4303"/>
                  </a:cubicBezTo>
                  <a:cubicBezTo>
                    <a:pt x="1630" y="9704"/>
                    <a:pt x="1630" y="9704"/>
                    <a:pt x="1630" y="9704"/>
                  </a:cubicBezTo>
                  <a:cubicBezTo>
                    <a:pt x="1581" y="9827"/>
                    <a:pt x="1556" y="9956"/>
                    <a:pt x="1556" y="10089"/>
                  </a:cubicBezTo>
                  <a:cubicBezTo>
                    <a:pt x="1556" y="10665"/>
                    <a:pt x="2025" y="11133"/>
                    <a:pt x="2602" y="11133"/>
                  </a:cubicBezTo>
                  <a:cubicBezTo>
                    <a:pt x="2715" y="11133"/>
                    <a:pt x="2715" y="11133"/>
                    <a:pt x="2715" y="11133"/>
                  </a:cubicBezTo>
                  <a:cubicBezTo>
                    <a:pt x="2715" y="15644"/>
                    <a:pt x="2715" y="15644"/>
                    <a:pt x="2715" y="15644"/>
                  </a:cubicBezTo>
                  <a:cubicBezTo>
                    <a:pt x="2715" y="16220"/>
                    <a:pt x="3184" y="16689"/>
                    <a:pt x="3760" y="16689"/>
                  </a:cubicBezTo>
                  <a:cubicBezTo>
                    <a:pt x="4336" y="16689"/>
                    <a:pt x="4806" y="16219"/>
                    <a:pt x="4806" y="15644"/>
                  </a:cubicBezTo>
                  <a:cubicBezTo>
                    <a:pt x="4806" y="11133"/>
                    <a:pt x="4806" y="11133"/>
                    <a:pt x="4806" y="11133"/>
                  </a:cubicBezTo>
                  <a:cubicBezTo>
                    <a:pt x="5055" y="11133"/>
                    <a:pt x="5055" y="11133"/>
                    <a:pt x="5055" y="11133"/>
                  </a:cubicBezTo>
                  <a:cubicBezTo>
                    <a:pt x="5055" y="15644"/>
                    <a:pt x="5055" y="15644"/>
                    <a:pt x="5055" y="15644"/>
                  </a:cubicBezTo>
                  <a:cubicBezTo>
                    <a:pt x="5055" y="16220"/>
                    <a:pt x="5524" y="16689"/>
                    <a:pt x="6100" y="16689"/>
                  </a:cubicBezTo>
                  <a:cubicBezTo>
                    <a:pt x="6676" y="16689"/>
                    <a:pt x="7145" y="16219"/>
                    <a:pt x="7145" y="15644"/>
                  </a:cubicBezTo>
                  <a:cubicBezTo>
                    <a:pt x="7145" y="11133"/>
                    <a:pt x="7145" y="11133"/>
                    <a:pt x="7145" y="11133"/>
                  </a:cubicBezTo>
                  <a:cubicBezTo>
                    <a:pt x="7259" y="11133"/>
                    <a:pt x="7259" y="11133"/>
                    <a:pt x="7259" y="11133"/>
                  </a:cubicBezTo>
                  <a:cubicBezTo>
                    <a:pt x="7835" y="11133"/>
                    <a:pt x="8304" y="10665"/>
                    <a:pt x="8304" y="10089"/>
                  </a:cubicBezTo>
                  <a:cubicBezTo>
                    <a:pt x="8304" y="9956"/>
                    <a:pt x="8280" y="9826"/>
                    <a:pt x="8230" y="9702"/>
                  </a:cubicBezTo>
                  <a:cubicBezTo>
                    <a:pt x="7117" y="4302"/>
                    <a:pt x="7117" y="4302"/>
                    <a:pt x="7117" y="4302"/>
                  </a:cubicBezTo>
                  <a:cubicBezTo>
                    <a:pt x="7785" y="6784"/>
                    <a:pt x="7785" y="6784"/>
                    <a:pt x="7785" y="6784"/>
                  </a:cubicBezTo>
                  <a:cubicBezTo>
                    <a:pt x="7876" y="7278"/>
                    <a:pt x="8308" y="7640"/>
                    <a:pt x="8812" y="7640"/>
                  </a:cubicBezTo>
                  <a:cubicBezTo>
                    <a:pt x="9388" y="7640"/>
                    <a:pt x="9856" y="7169"/>
                    <a:pt x="9856" y="6595"/>
                  </a:cubicBezTo>
                  <a:cubicBezTo>
                    <a:pt x="9856" y="6546"/>
                    <a:pt x="9852" y="6497"/>
                    <a:pt x="9845" y="6449"/>
                  </a:cubicBezTo>
                  <a:cubicBezTo>
                    <a:pt x="9859" y="6400"/>
                    <a:pt x="9860" y="6348"/>
                    <a:pt x="9845" y="6296"/>
                  </a:cubicBezTo>
                  <a:close/>
                  <a:moveTo>
                    <a:pt x="9845" y="6296"/>
                  </a:moveTo>
                  <a:cubicBezTo>
                    <a:pt x="9845" y="6296"/>
                    <a:pt x="9845" y="6296"/>
                    <a:pt x="9845" y="62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50"/>
          <p:cNvGrpSpPr/>
          <p:nvPr/>
        </p:nvGrpSpPr>
        <p:grpSpPr>
          <a:xfrm>
            <a:off x="8201731" y="2035215"/>
            <a:ext cx="252000" cy="576000"/>
            <a:chOff x="2690813" y="0"/>
            <a:chExt cx="3230563" cy="6858000"/>
          </a:xfrm>
          <a:solidFill>
            <a:srgbClr val="009688"/>
          </a:solidFill>
        </p:grpSpPr>
        <p:sp>
          <p:nvSpPr>
            <p:cNvPr id="67" name="Freeform 51"/>
            <p:cNvSpPr>
              <a:spLocks noEditPoints="1"/>
            </p:cNvSpPr>
            <p:nvPr/>
          </p:nvSpPr>
          <p:spPr bwMode="auto">
            <a:xfrm>
              <a:off x="3630613" y="0"/>
              <a:ext cx="1349375" cy="1349375"/>
            </a:xfrm>
            <a:custGeom>
              <a:avLst/>
              <a:gdLst>
                <a:gd name="T0" fmla="*/ 2060 w 4121"/>
                <a:gd name="T1" fmla="*/ 4121 h 4121"/>
                <a:gd name="T2" fmla="*/ 4121 w 4121"/>
                <a:gd name="T3" fmla="*/ 2060 h 4121"/>
                <a:gd name="T4" fmla="*/ 2060 w 4121"/>
                <a:gd name="T5" fmla="*/ 0 h 4121"/>
                <a:gd name="T6" fmla="*/ 0 w 4121"/>
                <a:gd name="T7" fmla="*/ 2060 h 4121"/>
                <a:gd name="T8" fmla="*/ 2060 w 4121"/>
                <a:gd name="T9" fmla="*/ 4121 h 4121"/>
                <a:gd name="T10" fmla="*/ 2060 w 4121"/>
                <a:gd name="T11" fmla="*/ 4121 h 4121"/>
                <a:gd name="T12" fmla="*/ 2060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0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0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5" y="4121"/>
                    <a:pt x="2060" y="4121"/>
                  </a:cubicBezTo>
                  <a:close/>
                  <a:moveTo>
                    <a:pt x="2060" y="4121"/>
                  </a:moveTo>
                  <a:cubicBezTo>
                    <a:pt x="2060" y="4121"/>
                    <a:pt x="2060" y="4121"/>
                    <a:pt x="2060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2"/>
            <p:cNvSpPr>
              <a:spLocks noEditPoints="1"/>
            </p:cNvSpPr>
            <p:nvPr/>
          </p:nvSpPr>
          <p:spPr bwMode="auto">
            <a:xfrm>
              <a:off x="2690813" y="1390650"/>
              <a:ext cx="3230563" cy="5467350"/>
            </a:xfrm>
            <a:custGeom>
              <a:avLst/>
              <a:gdLst>
                <a:gd name="T0" fmla="*/ 9845 w 9860"/>
                <a:gd name="T1" fmla="*/ 6296 h 16689"/>
                <a:gd name="T2" fmla="*/ 8284 w 9860"/>
                <a:gd name="T3" fmla="*/ 862 h 16689"/>
                <a:gd name="T4" fmla="*/ 7259 w 9860"/>
                <a:gd name="T5" fmla="*/ 0 h 16689"/>
                <a:gd name="T6" fmla="*/ 2601 w 9860"/>
                <a:gd name="T7" fmla="*/ 0 h 16689"/>
                <a:gd name="T8" fmla="*/ 1575 w 9860"/>
                <a:gd name="T9" fmla="*/ 862 h 16689"/>
                <a:gd name="T10" fmla="*/ 14 w 9860"/>
                <a:gd name="T11" fmla="*/ 6296 h 16689"/>
                <a:gd name="T12" fmla="*/ 16 w 9860"/>
                <a:gd name="T13" fmla="*/ 6449 h 16689"/>
                <a:gd name="T14" fmla="*/ 4 w 9860"/>
                <a:gd name="T15" fmla="*/ 6595 h 16689"/>
                <a:gd name="T16" fmla="*/ 1050 w 9860"/>
                <a:gd name="T17" fmla="*/ 7640 h 16689"/>
                <a:gd name="T18" fmla="*/ 2071 w 9860"/>
                <a:gd name="T19" fmla="*/ 6805 h 16689"/>
                <a:gd name="T20" fmla="*/ 2744 w 9860"/>
                <a:gd name="T21" fmla="*/ 4303 h 16689"/>
                <a:gd name="T22" fmla="*/ 1630 w 9860"/>
                <a:gd name="T23" fmla="*/ 9704 h 16689"/>
                <a:gd name="T24" fmla="*/ 1556 w 9860"/>
                <a:gd name="T25" fmla="*/ 10089 h 16689"/>
                <a:gd name="T26" fmla="*/ 2602 w 9860"/>
                <a:gd name="T27" fmla="*/ 11133 h 16689"/>
                <a:gd name="T28" fmla="*/ 2715 w 9860"/>
                <a:gd name="T29" fmla="*/ 11133 h 16689"/>
                <a:gd name="T30" fmla="*/ 2715 w 9860"/>
                <a:gd name="T31" fmla="*/ 15644 h 16689"/>
                <a:gd name="T32" fmla="*/ 3760 w 9860"/>
                <a:gd name="T33" fmla="*/ 16689 h 16689"/>
                <a:gd name="T34" fmla="*/ 4806 w 9860"/>
                <a:gd name="T35" fmla="*/ 15644 h 16689"/>
                <a:gd name="T36" fmla="*/ 4806 w 9860"/>
                <a:gd name="T37" fmla="*/ 11133 h 16689"/>
                <a:gd name="T38" fmla="*/ 5055 w 9860"/>
                <a:gd name="T39" fmla="*/ 11133 h 16689"/>
                <a:gd name="T40" fmla="*/ 5055 w 9860"/>
                <a:gd name="T41" fmla="*/ 15644 h 16689"/>
                <a:gd name="T42" fmla="*/ 6100 w 9860"/>
                <a:gd name="T43" fmla="*/ 16689 h 16689"/>
                <a:gd name="T44" fmla="*/ 7145 w 9860"/>
                <a:gd name="T45" fmla="*/ 15644 h 16689"/>
                <a:gd name="T46" fmla="*/ 7145 w 9860"/>
                <a:gd name="T47" fmla="*/ 11133 h 16689"/>
                <a:gd name="T48" fmla="*/ 7259 w 9860"/>
                <a:gd name="T49" fmla="*/ 11133 h 16689"/>
                <a:gd name="T50" fmla="*/ 8304 w 9860"/>
                <a:gd name="T51" fmla="*/ 10089 h 16689"/>
                <a:gd name="T52" fmla="*/ 8230 w 9860"/>
                <a:gd name="T53" fmla="*/ 9702 h 16689"/>
                <a:gd name="T54" fmla="*/ 7117 w 9860"/>
                <a:gd name="T55" fmla="*/ 4302 h 16689"/>
                <a:gd name="T56" fmla="*/ 7785 w 9860"/>
                <a:gd name="T57" fmla="*/ 6784 h 16689"/>
                <a:gd name="T58" fmla="*/ 8812 w 9860"/>
                <a:gd name="T59" fmla="*/ 7640 h 16689"/>
                <a:gd name="T60" fmla="*/ 9856 w 9860"/>
                <a:gd name="T61" fmla="*/ 6595 h 16689"/>
                <a:gd name="T62" fmla="*/ 9845 w 9860"/>
                <a:gd name="T63" fmla="*/ 6449 h 16689"/>
                <a:gd name="T64" fmla="*/ 9845 w 9860"/>
                <a:gd name="T65" fmla="*/ 6296 h 16689"/>
                <a:gd name="T66" fmla="*/ 9845 w 9860"/>
                <a:gd name="T67" fmla="*/ 6296 h 16689"/>
                <a:gd name="T68" fmla="*/ 9845 w 9860"/>
                <a:gd name="T69" fmla="*/ 6296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60" h="16689">
                  <a:moveTo>
                    <a:pt x="9845" y="6296"/>
                  </a:moveTo>
                  <a:cubicBezTo>
                    <a:pt x="8284" y="862"/>
                    <a:pt x="8284" y="862"/>
                    <a:pt x="8284" y="862"/>
                  </a:cubicBezTo>
                  <a:cubicBezTo>
                    <a:pt x="8196" y="362"/>
                    <a:pt x="7767" y="0"/>
                    <a:pt x="7259" y="0"/>
                  </a:cubicBezTo>
                  <a:cubicBezTo>
                    <a:pt x="2601" y="0"/>
                    <a:pt x="2601" y="0"/>
                    <a:pt x="2601" y="0"/>
                  </a:cubicBezTo>
                  <a:cubicBezTo>
                    <a:pt x="2093" y="0"/>
                    <a:pt x="1664" y="362"/>
                    <a:pt x="1575" y="862"/>
                  </a:cubicBezTo>
                  <a:cubicBezTo>
                    <a:pt x="14" y="6296"/>
                    <a:pt x="14" y="6296"/>
                    <a:pt x="14" y="6296"/>
                  </a:cubicBezTo>
                  <a:cubicBezTo>
                    <a:pt x="0" y="6348"/>
                    <a:pt x="1" y="6400"/>
                    <a:pt x="16" y="6449"/>
                  </a:cubicBezTo>
                  <a:cubicBezTo>
                    <a:pt x="8" y="6499"/>
                    <a:pt x="4" y="6546"/>
                    <a:pt x="4" y="6595"/>
                  </a:cubicBezTo>
                  <a:cubicBezTo>
                    <a:pt x="4" y="7171"/>
                    <a:pt x="473" y="7640"/>
                    <a:pt x="1050" y="7640"/>
                  </a:cubicBezTo>
                  <a:cubicBezTo>
                    <a:pt x="1552" y="7640"/>
                    <a:pt x="1985" y="7278"/>
                    <a:pt x="2071" y="6805"/>
                  </a:cubicBezTo>
                  <a:cubicBezTo>
                    <a:pt x="2744" y="4303"/>
                    <a:pt x="2744" y="4303"/>
                    <a:pt x="2744" y="4303"/>
                  </a:cubicBezTo>
                  <a:cubicBezTo>
                    <a:pt x="1630" y="9704"/>
                    <a:pt x="1630" y="9704"/>
                    <a:pt x="1630" y="9704"/>
                  </a:cubicBezTo>
                  <a:cubicBezTo>
                    <a:pt x="1581" y="9827"/>
                    <a:pt x="1556" y="9956"/>
                    <a:pt x="1556" y="10089"/>
                  </a:cubicBezTo>
                  <a:cubicBezTo>
                    <a:pt x="1556" y="10665"/>
                    <a:pt x="2025" y="11133"/>
                    <a:pt x="2602" y="11133"/>
                  </a:cubicBezTo>
                  <a:cubicBezTo>
                    <a:pt x="2715" y="11133"/>
                    <a:pt x="2715" y="11133"/>
                    <a:pt x="2715" y="11133"/>
                  </a:cubicBezTo>
                  <a:cubicBezTo>
                    <a:pt x="2715" y="15644"/>
                    <a:pt x="2715" y="15644"/>
                    <a:pt x="2715" y="15644"/>
                  </a:cubicBezTo>
                  <a:cubicBezTo>
                    <a:pt x="2715" y="16220"/>
                    <a:pt x="3184" y="16689"/>
                    <a:pt x="3760" y="16689"/>
                  </a:cubicBezTo>
                  <a:cubicBezTo>
                    <a:pt x="4336" y="16689"/>
                    <a:pt x="4806" y="16219"/>
                    <a:pt x="4806" y="15644"/>
                  </a:cubicBezTo>
                  <a:cubicBezTo>
                    <a:pt x="4806" y="11133"/>
                    <a:pt x="4806" y="11133"/>
                    <a:pt x="4806" y="11133"/>
                  </a:cubicBezTo>
                  <a:cubicBezTo>
                    <a:pt x="5055" y="11133"/>
                    <a:pt x="5055" y="11133"/>
                    <a:pt x="5055" y="11133"/>
                  </a:cubicBezTo>
                  <a:cubicBezTo>
                    <a:pt x="5055" y="15644"/>
                    <a:pt x="5055" y="15644"/>
                    <a:pt x="5055" y="15644"/>
                  </a:cubicBezTo>
                  <a:cubicBezTo>
                    <a:pt x="5055" y="16220"/>
                    <a:pt x="5524" y="16689"/>
                    <a:pt x="6100" y="16689"/>
                  </a:cubicBezTo>
                  <a:cubicBezTo>
                    <a:pt x="6676" y="16689"/>
                    <a:pt x="7145" y="16219"/>
                    <a:pt x="7145" y="15644"/>
                  </a:cubicBezTo>
                  <a:cubicBezTo>
                    <a:pt x="7145" y="11133"/>
                    <a:pt x="7145" y="11133"/>
                    <a:pt x="7145" y="11133"/>
                  </a:cubicBezTo>
                  <a:cubicBezTo>
                    <a:pt x="7259" y="11133"/>
                    <a:pt x="7259" y="11133"/>
                    <a:pt x="7259" y="11133"/>
                  </a:cubicBezTo>
                  <a:cubicBezTo>
                    <a:pt x="7835" y="11133"/>
                    <a:pt x="8304" y="10665"/>
                    <a:pt x="8304" y="10089"/>
                  </a:cubicBezTo>
                  <a:cubicBezTo>
                    <a:pt x="8304" y="9956"/>
                    <a:pt x="8280" y="9826"/>
                    <a:pt x="8230" y="9702"/>
                  </a:cubicBezTo>
                  <a:cubicBezTo>
                    <a:pt x="7117" y="4302"/>
                    <a:pt x="7117" y="4302"/>
                    <a:pt x="7117" y="4302"/>
                  </a:cubicBezTo>
                  <a:cubicBezTo>
                    <a:pt x="7785" y="6784"/>
                    <a:pt x="7785" y="6784"/>
                    <a:pt x="7785" y="6784"/>
                  </a:cubicBezTo>
                  <a:cubicBezTo>
                    <a:pt x="7876" y="7278"/>
                    <a:pt x="8308" y="7640"/>
                    <a:pt x="8812" y="7640"/>
                  </a:cubicBezTo>
                  <a:cubicBezTo>
                    <a:pt x="9388" y="7640"/>
                    <a:pt x="9856" y="7169"/>
                    <a:pt x="9856" y="6595"/>
                  </a:cubicBezTo>
                  <a:cubicBezTo>
                    <a:pt x="9856" y="6546"/>
                    <a:pt x="9852" y="6497"/>
                    <a:pt x="9845" y="6449"/>
                  </a:cubicBezTo>
                  <a:cubicBezTo>
                    <a:pt x="9859" y="6400"/>
                    <a:pt x="9860" y="6348"/>
                    <a:pt x="9845" y="6296"/>
                  </a:cubicBezTo>
                  <a:close/>
                  <a:moveTo>
                    <a:pt x="9845" y="6296"/>
                  </a:moveTo>
                  <a:cubicBezTo>
                    <a:pt x="9845" y="6296"/>
                    <a:pt x="9845" y="6296"/>
                    <a:pt x="9845" y="62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2" name="Group 53"/>
          <p:cNvGrpSpPr/>
          <p:nvPr/>
        </p:nvGrpSpPr>
        <p:grpSpPr>
          <a:xfrm>
            <a:off x="8680443" y="2035215"/>
            <a:ext cx="252000" cy="576000"/>
            <a:chOff x="2690813" y="0"/>
            <a:chExt cx="3230563" cy="6858000"/>
          </a:xfrm>
          <a:solidFill>
            <a:srgbClr val="009688"/>
          </a:solidFill>
        </p:grpSpPr>
        <p:sp>
          <p:nvSpPr>
            <p:cNvPr id="73" name="Freeform 54"/>
            <p:cNvSpPr>
              <a:spLocks noEditPoints="1"/>
            </p:cNvSpPr>
            <p:nvPr/>
          </p:nvSpPr>
          <p:spPr bwMode="auto">
            <a:xfrm>
              <a:off x="3630613" y="0"/>
              <a:ext cx="1349375" cy="1349375"/>
            </a:xfrm>
            <a:custGeom>
              <a:avLst/>
              <a:gdLst>
                <a:gd name="T0" fmla="*/ 2060 w 4121"/>
                <a:gd name="T1" fmla="*/ 4121 h 4121"/>
                <a:gd name="T2" fmla="*/ 4121 w 4121"/>
                <a:gd name="T3" fmla="*/ 2060 h 4121"/>
                <a:gd name="T4" fmla="*/ 2060 w 4121"/>
                <a:gd name="T5" fmla="*/ 0 h 4121"/>
                <a:gd name="T6" fmla="*/ 0 w 4121"/>
                <a:gd name="T7" fmla="*/ 2060 h 4121"/>
                <a:gd name="T8" fmla="*/ 2060 w 4121"/>
                <a:gd name="T9" fmla="*/ 4121 h 4121"/>
                <a:gd name="T10" fmla="*/ 2060 w 4121"/>
                <a:gd name="T11" fmla="*/ 4121 h 4121"/>
                <a:gd name="T12" fmla="*/ 2060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0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0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5" y="4121"/>
                    <a:pt x="2060" y="4121"/>
                  </a:cubicBezTo>
                  <a:close/>
                  <a:moveTo>
                    <a:pt x="2060" y="4121"/>
                  </a:moveTo>
                  <a:cubicBezTo>
                    <a:pt x="2060" y="4121"/>
                    <a:pt x="2060" y="4121"/>
                    <a:pt x="2060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5"/>
            <p:cNvSpPr>
              <a:spLocks noEditPoints="1"/>
            </p:cNvSpPr>
            <p:nvPr/>
          </p:nvSpPr>
          <p:spPr bwMode="auto">
            <a:xfrm>
              <a:off x="2690813" y="1390650"/>
              <a:ext cx="3230563" cy="5467350"/>
            </a:xfrm>
            <a:custGeom>
              <a:avLst/>
              <a:gdLst>
                <a:gd name="T0" fmla="*/ 9845 w 9860"/>
                <a:gd name="T1" fmla="*/ 6296 h 16689"/>
                <a:gd name="T2" fmla="*/ 8284 w 9860"/>
                <a:gd name="T3" fmla="*/ 862 h 16689"/>
                <a:gd name="T4" fmla="*/ 7259 w 9860"/>
                <a:gd name="T5" fmla="*/ 0 h 16689"/>
                <a:gd name="T6" fmla="*/ 2601 w 9860"/>
                <a:gd name="T7" fmla="*/ 0 h 16689"/>
                <a:gd name="T8" fmla="*/ 1575 w 9860"/>
                <a:gd name="T9" fmla="*/ 862 h 16689"/>
                <a:gd name="T10" fmla="*/ 14 w 9860"/>
                <a:gd name="T11" fmla="*/ 6296 h 16689"/>
                <a:gd name="T12" fmla="*/ 16 w 9860"/>
                <a:gd name="T13" fmla="*/ 6449 h 16689"/>
                <a:gd name="T14" fmla="*/ 4 w 9860"/>
                <a:gd name="T15" fmla="*/ 6595 h 16689"/>
                <a:gd name="T16" fmla="*/ 1050 w 9860"/>
                <a:gd name="T17" fmla="*/ 7640 h 16689"/>
                <a:gd name="T18" fmla="*/ 2071 w 9860"/>
                <a:gd name="T19" fmla="*/ 6805 h 16689"/>
                <a:gd name="T20" fmla="*/ 2744 w 9860"/>
                <a:gd name="T21" fmla="*/ 4303 h 16689"/>
                <a:gd name="T22" fmla="*/ 1630 w 9860"/>
                <a:gd name="T23" fmla="*/ 9704 h 16689"/>
                <a:gd name="T24" fmla="*/ 1556 w 9860"/>
                <a:gd name="T25" fmla="*/ 10089 h 16689"/>
                <a:gd name="T26" fmla="*/ 2602 w 9860"/>
                <a:gd name="T27" fmla="*/ 11133 h 16689"/>
                <a:gd name="T28" fmla="*/ 2715 w 9860"/>
                <a:gd name="T29" fmla="*/ 11133 h 16689"/>
                <a:gd name="T30" fmla="*/ 2715 w 9860"/>
                <a:gd name="T31" fmla="*/ 15644 h 16689"/>
                <a:gd name="T32" fmla="*/ 3760 w 9860"/>
                <a:gd name="T33" fmla="*/ 16689 h 16689"/>
                <a:gd name="T34" fmla="*/ 4806 w 9860"/>
                <a:gd name="T35" fmla="*/ 15644 h 16689"/>
                <a:gd name="T36" fmla="*/ 4806 w 9860"/>
                <a:gd name="T37" fmla="*/ 11133 h 16689"/>
                <a:gd name="T38" fmla="*/ 5055 w 9860"/>
                <a:gd name="T39" fmla="*/ 11133 h 16689"/>
                <a:gd name="T40" fmla="*/ 5055 w 9860"/>
                <a:gd name="T41" fmla="*/ 15644 h 16689"/>
                <a:gd name="T42" fmla="*/ 6100 w 9860"/>
                <a:gd name="T43" fmla="*/ 16689 h 16689"/>
                <a:gd name="T44" fmla="*/ 7145 w 9860"/>
                <a:gd name="T45" fmla="*/ 15644 h 16689"/>
                <a:gd name="T46" fmla="*/ 7145 w 9860"/>
                <a:gd name="T47" fmla="*/ 11133 h 16689"/>
                <a:gd name="T48" fmla="*/ 7259 w 9860"/>
                <a:gd name="T49" fmla="*/ 11133 h 16689"/>
                <a:gd name="T50" fmla="*/ 8304 w 9860"/>
                <a:gd name="T51" fmla="*/ 10089 h 16689"/>
                <a:gd name="T52" fmla="*/ 8230 w 9860"/>
                <a:gd name="T53" fmla="*/ 9702 h 16689"/>
                <a:gd name="T54" fmla="*/ 7117 w 9860"/>
                <a:gd name="T55" fmla="*/ 4302 h 16689"/>
                <a:gd name="T56" fmla="*/ 7785 w 9860"/>
                <a:gd name="T57" fmla="*/ 6784 h 16689"/>
                <a:gd name="T58" fmla="*/ 8812 w 9860"/>
                <a:gd name="T59" fmla="*/ 7640 h 16689"/>
                <a:gd name="T60" fmla="*/ 9856 w 9860"/>
                <a:gd name="T61" fmla="*/ 6595 h 16689"/>
                <a:gd name="T62" fmla="*/ 9845 w 9860"/>
                <a:gd name="T63" fmla="*/ 6449 h 16689"/>
                <a:gd name="T64" fmla="*/ 9845 w 9860"/>
                <a:gd name="T65" fmla="*/ 6296 h 16689"/>
                <a:gd name="T66" fmla="*/ 9845 w 9860"/>
                <a:gd name="T67" fmla="*/ 6296 h 16689"/>
                <a:gd name="T68" fmla="*/ 9845 w 9860"/>
                <a:gd name="T69" fmla="*/ 6296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60" h="16689">
                  <a:moveTo>
                    <a:pt x="9845" y="6296"/>
                  </a:moveTo>
                  <a:cubicBezTo>
                    <a:pt x="8284" y="862"/>
                    <a:pt x="8284" y="862"/>
                    <a:pt x="8284" y="862"/>
                  </a:cubicBezTo>
                  <a:cubicBezTo>
                    <a:pt x="8196" y="362"/>
                    <a:pt x="7767" y="0"/>
                    <a:pt x="7259" y="0"/>
                  </a:cubicBezTo>
                  <a:cubicBezTo>
                    <a:pt x="2601" y="0"/>
                    <a:pt x="2601" y="0"/>
                    <a:pt x="2601" y="0"/>
                  </a:cubicBezTo>
                  <a:cubicBezTo>
                    <a:pt x="2093" y="0"/>
                    <a:pt x="1664" y="362"/>
                    <a:pt x="1575" y="862"/>
                  </a:cubicBezTo>
                  <a:cubicBezTo>
                    <a:pt x="14" y="6296"/>
                    <a:pt x="14" y="6296"/>
                    <a:pt x="14" y="6296"/>
                  </a:cubicBezTo>
                  <a:cubicBezTo>
                    <a:pt x="0" y="6348"/>
                    <a:pt x="1" y="6400"/>
                    <a:pt x="16" y="6449"/>
                  </a:cubicBezTo>
                  <a:cubicBezTo>
                    <a:pt x="8" y="6499"/>
                    <a:pt x="4" y="6546"/>
                    <a:pt x="4" y="6595"/>
                  </a:cubicBezTo>
                  <a:cubicBezTo>
                    <a:pt x="4" y="7171"/>
                    <a:pt x="473" y="7640"/>
                    <a:pt x="1050" y="7640"/>
                  </a:cubicBezTo>
                  <a:cubicBezTo>
                    <a:pt x="1552" y="7640"/>
                    <a:pt x="1985" y="7278"/>
                    <a:pt x="2071" y="6805"/>
                  </a:cubicBezTo>
                  <a:cubicBezTo>
                    <a:pt x="2744" y="4303"/>
                    <a:pt x="2744" y="4303"/>
                    <a:pt x="2744" y="4303"/>
                  </a:cubicBezTo>
                  <a:cubicBezTo>
                    <a:pt x="1630" y="9704"/>
                    <a:pt x="1630" y="9704"/>
                    <a:pt x="1630" y="9704"/>
                  </a:cubicBezTo>
                  <a:cubicBezTo>
                    <a:pt x="1581" y="9827"/>
                    <a:pt x="1556" y="9956"/>
                    <a:pt x="1556" y="10089"/>
                  </a:cubicBezTo>
                  <a:cubicBezTo>
                    <a:pt x="1556" y="10665"/>
                    <a:pt x="2025" y="11133"/>
                    <a:pt x="2602" y="11133"/>
                  </a:cubicBezTo>
                  <a:cubicBezTo>
                    <a:pt x="2715" y="11133"/>
                    <a:pt x="2715" y="11133"/>
                    <a:pt x="2715" y="11133"/>
                  </a:cubicBezTo>
                  <a:cubicBezTo>
                    <a:pt x="2715" y="15644"/>
                    <a:pt x="2715" y="15644"/>
                    <a:pt x="2715" y="15644"/>
                  </a:cubicBezTo>
                  <a:cubicBezTo>
                    <a:pt x="2715" y="16220"/>
                    <a:pt x="3184" y="16689"/>
                    <a:pt x="3760" y="16689"/>
                  </a:cubicBezTo>
                  <a:cubicBezTo>
                    <a:pt x="4336" y="16689"/>
                    <a:pt x="4806" y="16219"/>
                    <a:pt x="4806" y="15644"/>
                  </a:cubicBezTo>
                  <a:cubicBezTo>
                    <a:pt x="4806" y="11133"/>
                    <a:pt x="4806" y="11133"/>
                    <a:pt x="4806" y="11133"/>
                  </a:cubicBezTo>
                  <a:cubicBezTo>
                    <a:pt x="5055" y="11133"/>
                    <a:pt x="5055" y="11133"/>
                    <a:pt x="5055" y="11133"/>
                  </a:cubicBezTo>
                  <a:cubicBezTo>
                    <a:pt x="5055" y="15644"/>
                    <a:pt x="5055" y="15644"/>
                    <a:pt x="5055" y="15644"/>
                  </a:cubicBezTo>
                  <a:cubicBezTo>
                    <a:pt x="5055" y="16220"/>
                    <a:pt x="5524" y="16689"/>
                    <a:pt x="6100" y="16689"/>
                  </a:cubicBezTo>
                  <a:cubicBezTo>
                    <a:pt x="6676" y="16689"/>
                    <a:pt x="7145" y="16219"/>
                    <a:pt x="7145" y="15644"/>
                  </a:cubicBezTo>
                  <a:cubicBezTo>
                    <a:pt x="7145" y="11133"/>
                    <a:pt x="7145" y="11133"/>
                    <a:pt x="7145" y="11133"/>
                  </a:cubicBezTo>
                  <a:cubicBezTo>
                    <a:pt x="7259" y="11133"/>
                    <a:pt x="7259" y="11133"/>
                    <a:pt x="7259" y="11133"/>
                  </a:cubicBezTo>
                  <a:cubicBezTo>
                    <a:pt x="7835" y="11133"/>
                    <a:pt x="8304" y="10665"/>
                    <a:pt x="8304" y="10089"/>
                  </a:cubicBezTo>
                  <a:cubicBezTo>
                    <a:pt x="8304" y="9956"/>
                    <a:pt x="8280" y="9826"/>
                    <a:pt x="8230" y="9702"/>
                  </a:cubicBezTo>
                  <a:cubicBezTo>
                    <a:pt x="7117" y="4302"/>
                    <a:pt x="7117" y="4302"/>
                    <a:pt x="7117" y="4302"/>
                  </a:cubicBezTo>
                  <a:cubicBezTo>
                    <a:pt x="7785" y="6784"/>
                    <a:pt x="7785" y="6784"/>
                    <a:pt x="7785" y="6784"/>
                  </a:cubicBezTo>
                  <a:cubicBezTo>
                    <a:pt x="7876" y="7278"/>
                    <a:pt x="8308" y="7640"/>
                    <a:pt x="8812" y="7640"/>
                  </a:cubicBezTo>
                  <a:cubicBezTo>
                    <a:pt x="9388" y="7640"/>
                    <a:pt x="9856" y="7169"/>
                    <a:pt x="9856" y="6595"/>
                  </a:cubicBezTo>
                  <a:cubicBezTo>
                    <a:pt x="9856" y="6546"/>
                    <a:pt x="9852" y="6497"/>
                    <a:pt x="9845" y="6449"/>
                  </a:cubicBezTo>
                  <a:cubicBezTo>
                    <a:pt x="9859" y="6400"/>
                    <a:pt x="9860" y="6348"/>
                    <a:pt x="9845" y="6296"/>
                  </a:cubicBezTo>
                  <a:close/>
                  <a:moveTo>
                    <a:pt x="9845" y="6296"/>
                  </a:moveTo>
                  <a:cubicBezTo>
                    <a:pt x="9845" y="6296"/>
                    <a:pt x="9845" y="6296"/>
                    <a:pt x="9845" y="62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" name="Group 56"/>
          <p:cNvGrpSpPr/>
          <p:nvPr/>
        </p:nvGrpSpPr>
        <p:grpSpPr>
          <a:xfrm>
            <a:off x="9176450" y="2035574"/>
            <a:ext cx="252000" cy="576000"/>
            <a:chOff x="2690813" y="0"/>
            <a:chExt cx="3230563" cy="6858000"/>
          </a:xfrm>
          <a:solidFill>
            <a:srgbClr val="009688"/>
          </a:solidFill>
        </p:grpSpPr>
        <p:sp>
          <p:nvSpPr>
            <p:cNvPr id="80" name="Freeform 57"/>
            <p:cNvSpPr>
              <a:spLocks noEditPoints="1"/>
            </p:cNvSpPr>
            <p:nvPr/>
          </p:nvSpPr>
          <p:spPr bwMode="auto">
            <a:xfrm>
              <a:off x="3630613" y="0"/>
              <a:ext cx="1349375" cy="1349375"/>
            </a:xfrm>
            <a:custGeom>
              <a:avLst/>
              <a:gdLst>
                <a:gd name="T0" fmla="*/ 2060 w 4121"/>
                <a:gd name="T1" fmla="*/ 4121 h 4121"/>
                <a:gd name="T2" fmla="*/ 4121 w 4121"/>
                <a:gd name="T3" fmla="*/ 2060 h 4121"/>
                <a:gd name="T4" fmla="*/ 2060 w 4121"/>
                <a:gd name="T5" fmla="*/ 0 h 4121"/>
                <a:gd name="T6" fmla="*/ 0 w 4121"/>
                <a:gd name="T7" fmla="*/ 2060 h 4121"/>
                <a:gd name="T8" fmla="*/ 2060 w 4121"/>
                <a:gd name="T9" fmla="*/ 4121 h 4121"/>
                <a:gd name="T10" fmla="*/ 2060 w 4121"/>
                <a:gd name="T11" fmla="*/ 4121 h 4121"/>
                <a:gd name="T12" fmla="*/ 2060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0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0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5" y="4121"/>
                    <a:pt x="2060" y="4121"/>
                  </a:cubicBezTo>
                  <a:close/>
                  <a:moveTo>
                    <a:pt x="2060" y="4121"/>
                  </a:moveTo>
                  <a:cubicBezTo>
                    <a:pt x="2060" y="4121"/>
                    <a:pt x="2060" y="4121"/>
                    <a:pt x="2060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"/>
            <p:cNvSpPr>
              <a:spLocks noEditPoints="1"/>
            </p:cNvSpPr>
            <p:nvPr/>
          </p:nvSpPr>
          <p:spPr bwMode="auto">
            <a:xfrm>
              <a:off x="2690813" y="1390650"/>
              <a:ext cx="3230563" cy="5467350"/>
            </a:xfrm>
            <a:custGeom>
              <a:avLst/>
              <a:gdLst>
                <a:gd name="T0" fmla="*/ 9845 w 9860"/>
                <a:gd name="T1" fmla="*/ 6296 h 16689"/>
                <a:gd name="T2" fmla="*/ 8284 w 9860"/>
                <a:gd name="T3" fmla="*/ 862 h 16689"/>
                <a:gd name="T4" fmla="*/ 7259 w 9860"/>
                <a:gd name="T5" fmla="*/ 0 h 16689"/>
                <a:gd name="T6" fmla="*/ 2601 w 9860"/>
                <a:gd name="T7" fmla="*/ 0 h 16689"/>
                <a:gd name="T8" fmla="*/ 1575 w 9860"/>
                <a:gd name="T9" fmla="*/ 862 h 16689"/>
                <a:gd name="T10" fmla="*/ 14 w 9860"/>
                <a:gd name="T11" fmla="*/ 6296 h 16689"/>
                <a:gd name="T12" fmla="*/ 16 w 9860"/>
                <a:gd name="T13" fmla="*/ 6449 h 16689"/>
                <a:gd name="T14" fmla="*/ 4 w 9860"/>
                <a:gd name="T15" fmla="*/ 6595 h 16689"/>
                <a:gd name="T16" fmla="*/ 1050 w 9860"/>
                <a:gd name="T17" fmla="*/ 7640 h 16689"/>
                <a:gd name="T18" fmla="*/ 2071 w 9860"/>
                <a:gd name="T19" fmla="*/ 6805 h 16689"/>
                <a:gd name="T20" fmla="*/ 2744 w 9860"/>
                <a:gd name="T21" fmla="*/ 4303 h 16689"/>
                <a:gd name="T22" fmla="*/ 1630 w 9860"/>
                <a:gd name="T23" fmla="*/ 9704 h 16689"/>
                <a:gd name="T24" fmla="*/ 1556 w 9860"/>
                <a:gd name="T25" fmla="*/ 10089 h 16689"/>
                <a:gd name="T26" fmla="*/ 2602 w 9860"/>
                <a:gd name="T27" fmla="*/ 11133 h 16689"/>
                <a:gd name="T28" fmla="*/ 2715 w 9860"/>
                <a:gd name="T29" fmla="*/ 11133 h 16689"/>
                <a:gd name="T30" fmla="*/ 2715 w 9860"/>
                <a:gd name="T31" fmla="*/ 15644 h 16689"/>
                <a:gd name="T32" fmla="*/ 3760 w 9860"/>
                <a:gd name="T33" fmla="*/ 16689 h 16689"/>
                <a:gd name="T34" fmla="*/ 4806 w 9860"/>
                <a:gd name="T35" fmla="*/ 15644 h 16689"/>
                <a:gd name="T36" fmla="*/ 4806 w 9860"/>
                <a:gd name="T37" fmla="*/ 11133 h 16689"/>
                <a:gd name="T38" fmla="*/ 5055 w 9860"/>
                <a:gd name="T39" fmla="*/ 11133 h 16689"/>
                <a:gd name="T40" fmla="*/ 5055 w 9860"/>
                <a:gd name="T41" fmla="*/ 15644 h 16689"/>
                <a:gd name="T42" fmla="*/ 6100 w 9860"/>
                <a:gd name="T43" fmla="*/ 16689 h 16689"/>
                <a:gd name="T44" fmla="*/ 7145 w 9860"/>
                <a:gd name="T45" fmla="*/ 15644 h 16689"/>
                <a:gd name="T46" fmla="*/ 7145 w 9860"/>
                <a:gd name="T47" fmla="*/ 11133 h 16689"/>
                <a:gd name="T48" fmla="*/ 7259 w 9860"/>
                <a:gd name="T49" fmla="*/ 11133 h 16689"/>
                <a:gd name="T50" fmla="*/ 8304 w 9860"/>
                <a:gd name="T51" fmla="*/ 10089 h 16689"/>
                <a:gd name="T52" fmla="*/ 8230 w 9860"/>
                <a:gd name="T53" fmla="*/ 9702 h 16689"/>
                <a:gd name="T54" fmla="*/ 7117 w 9860"/>
                <a:gd name="T55" fmla="*/ 4302 h 16689"/>
                <a:gd name="T56" fmla="*/ 7785 w 9860"/>
                <a:gd name="T57" fmla="*/ 6784 h 16689"/>
                <a:gd name="T58" fmla="*/ 8812 w 9860"/>
                <a:gd name="T59" fmla="*/ 7640 h 16689"/>
                <a:gd name="T60" fmla="*/ 9856 w 9860"/>
                <a:gd name="T61" fmla="*/ 6595 h 16689"/>
                <a:gd name="T62" fmla="*/ 9845 w 9860"/>
                <a:gd name="T63" fmla="*/ 6449 h 16689"/>
                <a:gd name="T64" fmla="*/ 9845 w 9860"/>
                <a:gd name="T65" fmla="*/ 6296 h 16689"/>
                <a:gd name="T66" fmla="*/ 9845 w 9860"/>
                <a:gd name="T67" fmla="*/ 6296 h 16689"/>
                <a:gd name="T68" fmla="*/ 9845 w 9860"/>
                <a:gd name="T69" fmla="*/ 6296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60" h="16689">
                  <a:moveTo>
                    <a:pt x="9845" y="6296"/>
                  </a:moveTo>
                  <a:cubicBezTo>
                    <a:pt x="8284" y="862"/>
                    <a:pt x="8284" y="862"/>
                    <a:pt x="8284" y="862"/>
                  </a:cubicBezTo>
                  <a:cubicBezTo>
                    <a:pt x="8196" y="362"/>
                    <a:pt x="7767" y="0"/>
                    <a:pt x="7259" y="0"/>
                  </a:cubicBezTo>
                  <a:cubicBezTo>
                    <a:pt x="2601" y="0"/>
                    <a:pt x="2601" y="0"/>
                    <a:pt x="2601" y="0"/>
                  </a:cubicBezTo>
                  <a:cubicBezTo>
                    <a:pt x="2093" y="0"/>
                    <a:pt x="1664" y="362"/>
                    <a:pt x="1575" y="862"/>
                  </a:cubicBezTo>
                  <a:cubicBezTo>
                    <a:pt x="14" y="6296"/>
                    <a:pt x="14" y="6296"/>
                    <a:pt x="14" y="6296"/>
                  </a:cubicBezTo>
                  <a:cubicBezTo>
                    <a:pt x="0" y="6348"/>
                    <a:pt x="1" y="6400"/>
                    <a:pt x="16" y="6449"/>
                  </a:cubicBezTo>
                  <a:cubicBezTo>
                    <a:pt x="8" y="6499"/>
                    <a:pt x="4" y="6546"/>
                    <a:pt x="4" y="6595"/>
                  </a:cubicBezTo>
                  <a:cubicBezTo>
                    <a:pt x="4" y="7171"/>
                    <a:pt x="473" y="7640"/>
                    <a:pt x="1050" y="7640"/>
                  </a:cubicBezTo>
                  <a:cubicBezTo>
                    <a:pt x="1552" y="7640"/>
                    <a:pt x="1985" y="7278"/>
                    <a:pt x="2071" y="6805"/>
                  </a:cubicBezTo>
                  <a:cubicBezTo>
                    <a:pt x="2744" y="4303"/>
                    <a:pt x="2744" y="4303"/>
                    <a:pt x="2744" y="4303"/>
                  </a:cubicBezTo>
                  <a:cubicBezTo>
                    <a:pt x="1630" y="9704"/>
                    <a:pt x="1630" y="9704"/>
                    <a:pt x="1630" y="9704"/>
                  </a:cubicBezTo>
                  <a:cubicBezTo>
                    <a:pt x="1581" y="9827"/>
                    <a:pt x="1556" y="9956"/>
                    <a:pt x="1556" y="10089"/>
                  </a:cubicBezTo>
                  <a:cubicBezTo>
                    <a:pt x="1556" y="10665"/>
                    <a:pt x="2025" y="11133"/>
                    <a:pt x="2602" y="11133"/>
                  </a:cubicBezTo>
                  <a:cubicBezTo>
                    <a:pt x="2715" y="11133"/>
                    <a:pt x="2715" y="11133"/>
                    <a:pt x="2715" y="11133"/>
                  </a:cubicBezTo>
                  <a:cubicBezTo>
                    <a:pt x="2715" y="15644"/>
                    <a:pt x="2715" y="15644"/>
                    <a:pt x="2715" y="15644"/>
                  </a:cubicBezTo>
                  <a:cubicBezTo>
                    <a:pt x="2715" y="16220"/>
                    <a:pt x="3184" y="16689"/>
                    <a:pt x="3760" y="16689"/>
                  </a:cubicBezTo>
                  <a:cubicBezTo>
                    <a:pt x="4336" y="16689"/>
                    <a:pt x="4806" y="16219"/>
                    <a:pt x="4806" y="15644"/>
                  </a:cubicBezTo>
                  <a:cubicBezTo>
                    <a:pt x="4806" y="11133"/>
                    <a:pt x="4806" y="11133"/>
                    <a:pt x="4806" y="11133"/>
                  </a:cubicBezTo>
                  <a:cubicBezTo>
                    <a:pt x="5055" y="11133"/>
                    <a:pt x="5055" y="11133"/>
                    <a:pt x="5055" y="11133"/>
                  </a:cubicBezTo>
                  <a:cubicBezTo>
                    <a:pt x="5055" y="15644"/>
                    <a:pt x="5055" y="15644"/>
                    <a:pt x="5055" y="15644"/>
                  </a:cubicBezTo>
                  <a:cubicBezTo>
                    <a:pt x="5055" y="16220"/>
                    <a:pt x="5524" y="16689"/>
                    <a:pt x="6100" y="16689"/>
                  </a:cubicBezTo>
                  <a:cubicBezTo>
                    <a:pt x="6676" y="16689"/>
                    <a:pt x="7145" y="16219"/>
                    <a:pt x="7145" y="15644"/>
                  </a:cubicBezTo>
                  <a:cubicBezTo>
                    <a:pt x="7145" y="11133"/>
                    <a:pt x="7145" y="11133"/>
                    <a:pt x="7145" y="11133"/>
                  </a:cubicBezTo>
                  <a:cubicBezTo>
                    <a:pt x="7259" y="11133"/>
                    <a:pt x="7259" y="11133"/>
                    <a:pt x="7259" y="11133"/>
                  </a:cubicBezTo>
                  <a:cubicBezTo>
                    <a:pt x="7835" y="11133"/>
                    <a:pt x="8304" y="10665"/>
                    <a:pt x="8304" y="10089"/>
                  </a:cubicBezTo>
                  <a:cubicBezTo>
                    <a:pt x="8304" y="9956"/>
                    <a:pt x="8280" y="9826"/>
                    <a:pt x="8230" y="9702"/>
                  </a:cubicBezTo>
                  <a:cubicBezTo>
                    <a:pt x="7117" y="4302"/>
                    <a:pt x="7117" y="4302"/>
                    <a:pt x="7117" y="4302"/>
                  </a:cubicBezTo>
                  <a:cubicBezTo>
                    <a:pt x="7785" y="6784"/>
                    <a:pt x="7785" y="6784"/>
                    <a:pt x="7785" y="6784"/>
                  </a:cubicBezTo>
                  <a:cubicBezTo>
                    <a:pt x="7876" y="7278"/>
                    <a:pt x="8308" y="7640"/>
                    <a:pt x="8812" y="7640"/>
                  </a:cubicBezTo>
                  <a:cubicBezTo>
                    <a:pt x="9388" y="7640"/>
                    <a:pt x="9856" y="7169"/>
                    <a:pt x="9856" y="6595"/>
                  </a:cubicBezTo>
                  <a:cubicBezTo>
                    <a:pt x="9856" y="6546"/>
                    <a:pt x="9852" y="6497"/>
                    <a:pt x="9845" y="6449"/>
                  </a:cubicBezTo>
                  <a:cubicBezTo>
                    <a:pt x="9859" y="6400"/>
                    <a:pt x="9860" y="6348"/>
                    <a:pt x="9845" y="6296"/>
                  </a:cubicBezTo>
                  <a:close/>
                  <a:moveTo>
                    <a:pt x="9845" y="6296"/>
                  </a:moveTo>
                  <a:cubicBezTo>
                    <a:pt x="9845" y="6296"/>
                    <a:pt x="9845" y="6296"/>
                    <a:pt x="9845" y="62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" name="Group 59"/>
          <p:cNvGrpSpPr/>
          <p:nvPr/>
        </p:nvGrpSpPr>
        <p:grpSpPr>
          <a:xfrm>
            <a:off x="9660337" y="2035574"/>
            <a:ext cx="252000" cy="576000"/>
            <a:chOff x="2690813" y="0"/>
            <a:chExt cx="3230563" cy="6858000"/>
          </a:xfrm>
          <a:solidFill>
            <a:srgbClr val="009688"/>
          </a:solidFill>
        </p:grpSpPr>
        <p:sp>
          <p:nvSpPr>
            <p:cNvPr id="83" name="Freeform 60"/>
            <p:cNvSpPr>
              <a:spLocks noEditPoints="1"/>
            </p:cNvSpPr>
            <p:nvPr/>
          </p:nvSpPr>
          <p:spPr bwMode="auto">
            <a:xfrm>
              <a:off x="3630613" y="0"/>
              <a:ext cx="1349375" cy="1349375"/>
            </a:xfrm>
            <a:custGeom>
              <a:avLst/>
              <a:gdLst>
                <a:gd name="T0" fmla="*/ 2060 w 4121"/>
                <a:gd name="T1" fmla="*/ 4121 h 4121"/>
                <a:gd name="T2" fmla="*/ 4121 w 4121"/>
                <a:gd name="T3" fmla="*/ 2060 h 4121"/>
                <a:gd name="T4" fmla="*/ 2060 w 4121"/>
                <a:gd name="T5" fmla="*/ 0 h 4121"/>
                <a:gd name="T6" fmla="*/ 0 w 4121"/>
                <a:gd name="T7" fmla="*/ 2060 h 4121"/>
                <a:gd name="T8" fmla="*/ 2060 w 4121"/>
                <a:gd name="T9" fmla="*/ 4121 h 4121"/>
                <a:gd name="T10" fmla="*/ 2060 w 4121"/>
                <a:gd name="T11" fmla="*/ 4121 h 4121"/>
                <a:gd name="T12" fmla="*/ 2060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0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0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5" y="4121"/>
                    <a:pt x="2060" y="4121"/>
                  </a:cubicBezTo>
                  <a:close/>
                  <a:moveTo>
                    <a:pt x="2060" y="4121"/>
                  </a:moveTo>
                  <a:cubicBezTo>
                    <a:pt x="2060" y="4121"/>
                    <a:pt x="2060" y="4121"/>
                    <a:pt x="2060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1"/>
            <p:cNvSpPr>
              <a:spLocks noEditPoints="1"/>
            </p:cNvSpPr>
            <p:nvPr/>
          </p:nvSpPr>
          <p:spPr bwMode="auto">
            <a:xfrm>
              <a:off x="2690813" y="1390650"/>
              <a:ext cx="3230563" cy="5467350"/>
            </a:xfrm>
            <a:custGeom>
              <a:avLst/>
              <a:gdLst>
                <a:gd name="T0" fmla="*/ 9845 w 9860"/>
                <a:gd name="T1" fmla="*/ 6296 h 16689"/>
                <a:gd name="T2" fmla="*/ 8284 w 9860"/>
                <a:gd name="T3" fmla="*/ 862 h 16689"/>
                <a:gd name="T4" fmla="*/ 7259 w 9860"/>
                <a:gd name="T5" fmla="*/ 0 h 16689"/>
                <a:gd name="T6" fmla="*/ 2601 w 9860"/>
                <a:gd name="T7" fmla="*/ 0 h 16689"/>
                <a:gd name="T8" fmla="*/ 1575 w 9860"/>
                <a:gd name="T9" fmla="*/ 862 h 16689"/>
                <a:gd name="T10" fmla="*/ 14 w 9860"/>
                <a:gd name="T11" fmla="*/ 6296 h 16689"/>
                <a:gd name="T12" fmla="*/ 16 w 9860"/>
                <a:gd name="T13" fmla="*/ 6449 h 16689"/>
                <a:gd name="T14" fmla="*/ 4 w 9860"/>
                <a:gd name="T15" fmla="*/ 6595 h 16689"/>
                <a:gd name="T16" fmla="*/ 1050 w 9860"/>
                <a:gd name="T17" fmla="*/ 7640 h 16689"/>
                <a:gd name="T18" fmla="*/ 2071 w 9860"/>
                <a:gd name="T19" fmla="*/ 6805 h 16689"/>
                <a:gd name="T20" fmla="*/ 2744 w 9860"/>
                <a:gd name="T21" fmla="*/ 4303 h 16689"/>
                <a:gd name="T22" fmla="*/ 1630 w 9860"/>
                <a:gd name="T23" fmla="*/ 9704 h 16689"/>
                <a:gd name="T24" fmla="*/ 1556 w 9860"/>
                <a:gd name="T25" fmla="*/ 10089 h 16689"/>
                <a:gd name="T26" fmla="*/ 2602 w 9860"/>
                <a:gd name="T27" fmla="*/ 11133 h 16689"/>
                <a:gd name="T28" fmla="*/ 2715 w 9860"/>
                <a:gd name="T29" fmla="*/ 11133 h 16689"/>
                <a:gd name="T30" fmla="*/ 2715 w 9860"/>
                <a:gd name="T31" fmla="*/ 15644 h 16689"/>
                <a:gd name="T32" fmla="*/ 3760 w 9860"/>
                <a:gd name="T33" fmla="*/ 16689 h 16689"/>
                <a:gd name="T34" fmla="*/ 4806 w 9860"/>
                <a:gd name="T35" fmla="*/ 15644 h 16689"/>
                <a:gd name="T36" fmla="*/ 4806 w 9860"/>
                <a:gd name="T37" fmla="*/ 11133 h 16689"/>
                <a:gd name="T38" fmla="*/ 5055 w 9860"/>
                <a:gd name="T39" fmla="*/ 11133 h 16689"/>
                <a:gd name="T40" fmla="*/ 5055 w 9860"/>
                <a:gd name="T41" fmla="*/ 15644 h 16689"/>
                <a:gd name="T42" fmla="*/ 6100 w 9860"/>
                <a:gd name="T43" fmla="*/ 16689 h 16689"/>
                <a:gd name="T44" fmla="*/ 7145 w 9860"/>
                <a:gd name="T45" fmla="*/ 15644 h 16689"/>
                <a:gd name="T46" fmla="*/ 7145 w 9860"/>
                <a:gd name="T47" fmla="*/ 11133 h 16689"/>
                <a:gd name="T48" fmla="*/ 7259 w 9860"/>
                <a:gd name="T49" fmla="*/ 11133 h 16689"/>
                <a:gd name="T50" fmla="*/ 8304 w 9860"/>
                <a:gd name="T51" fmla="*/ 10089 h 16689"/>
                <a:gd name="T52" fmla="*/ 8230 w 9860"/>
                <a:gd name="T53" fmla="*/ 9702 h 16689"/>
                <a:gd name="T54" fmla="*/ 7117 w 9860"/>
                <a:gd name="T55" fmla="*/ 4302 h 16689"/>
                <a:gd name="T56" fmla="*/ 7785 w 9860"/>
                <a:gd name="T57" fmla="*/ 6784 h 16689"/>
                <a:gd name="T58" fmla="*/ 8812 w 9860"/>
                <a:gd name="T59" fmla="*/ 7640 h 16689"/>
                <a:gd name="T60" fmla="*/ 9856 w 9860"/>
                <a:gd name="T61" fmla="*/ 6595 h 16689"/>
                <a:gd name="T62" fmla="*/ 9845 w 9860"/>
                <a:gd name="T63" fmla="*/ 6449 h 16689"/>
                <a:gd name="T64" fmla="*/ 9845 w 9860"/>
                <a:gd name="T65" fmla="*/ 6296 h 16689"/>
                <a:gd name="T66" fmla="*/ 9845 w 9860"/>
                <a:gd name="T67" fmla="*/ 6296 h 16689"/>
                <a:gd name="T68" fmla="*/ 9845 w 9860"/>
                <a:gd name="T69" fmla="*/ 6296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60" h="16689">
                  <a:moveTo>
                    <a:pt x="9845" y="6296"/>
                  </a:moveTo>
                  <a:cubicBezTo>
                    <a:pt x="8284" y="862"/>
                    <a:pt x="8284" y="862"/>
                    <a:pt x="8284" y="862"/>
                  </a:cubicBezTo>
                  <a:cubicBezTo>
                    <a:pt x="8196" y="362"/>
                    <a:pt x="7767" y="0"/>
                    <a:pt x="7259" y="0"/>
                  </a:cubicBezTo>
                  <a:cubicBezTo>
                    <a:pt x="2601" y="0"/>
                    <a:pt x="2601" y="0"/>
                    <a:pt x="2601" y="0"/>
                  </a:cubicBezTo>
                  <a:cubicBezTo>
                    <a:pt x="2093" y="0"/>
                    <a:pt x="1664" y="362"/>
                    <a:pt x="1575" y="862"/>
                  </a:cubicBezTo>
                  <a:cubicBezTo>
                    <a:pt x="14" y="6296"/>
                    <a:pt x="14" y="6296"/>
                    <a:pt x="14" y="6296"/>
                  </a:cubicBezTo>
                  <a:cubicBezTo>
                    <a:pt x="0" y="6348"/>
                    <a:pt x="1" y="6400"/>
                    <a:pt x="16" y="6449"/>
                  </a:cubicBezTo>
                  <a:cubicBezTo>
                    <a:pt x="8" y="6499"/>
                    <a:pt x="4" y="6546"/>
                    <a:pt x="4" y="6595"/>
                  </a:cubicBezTo>
                  <a:cubicBezTo>
                    <a:pt x="4" y="7171"/>
                    <a:pt x="473" y="7640"/>
                    <a:pt x="1050" y="7640"/>
                  </a:cubicBezTo>
                  <a:cubicBezTo>
                    <a:pt x="1552" y="7640"/>
                    <a:pt x="1985" y="7278"/>
                    <a:pt x="2071" y="6805"/>
                  </a:cubicBezTo>
                  <a:cubicBezTo>
                    <a:pt x="2744" y="4303"/>
                    <a:pt x="2744" y="4303"/>
                    <a:pt x="2744" y="4303"/>
                  </a:cubicBezTo>
                  <a:cubicBezTo>
                    <a:pt x="1630" y="9704"/>
                    <a:pt x="1630" y="9704"/>
                    <a:pt x="1630" y="9704"/>
                  </a:cubicBezTo>
                  <a:cubicBezTo>
                    <a:pt x="1581" y="9827"/>
                    <a:pt x="1556" y="9956"/>
                    <a:pt x="1556" y="10089"/>
                  </a:cubicBezTo>
                  <a:cubicBezTo>
                    <a:pt x="1556" y="10665"/>
                    <a:pt x="2025" y="11133"/>
                    <a:pt x="2602" y="11133"/>
                  </a:cubicBezTo>
                  <a:cubicBezTo>
                    <a:pt x="2715" y="11133"/>
                    <a:pt x="2715" y="11133"/>
                    <a:pt x="2715" y="11133"/>
                  </a:cubicBezTo>
                  <a:cubicBezTo>
                    <a:pt x="2715" y="15644"/>
                    <a:pt x="2715" y="15644"/>
                    <a:pt x="2715" y="15644"/>
                  </a:cubicBezTo>
                  <a:cubicBezTo>
                    <a:pt x="2715" y="16220"/>
                    <a:pt x="3184" y="16689"/>
                    <a:pt x="3760" y="16689"/>
                  </a:cubicBezTo>
                  <a:cubicBezTo>
                    <a:pt x="4336" y="16689"/>
                    <a:pt x="4806" y="16219"/>
                    <a:pt x="4806" y="15644"/>
                  </a:cubicBezTo>
                  <a:cubicBezTo>
                    <a:pt x="4806" y="11133"/>
                    <a:pt x="4806" y="11133"/>
                    <a:pt x="4806" y="11133"/>
                  </a:cubicBezTo>
                  <a:cubicBezTo>
                    <a:pt x="5055" y="11133"/>
                    <a:pt x="5055" y="11133"/>
                    <a:pt x="5055" y="11133"/>
                  </a:cubicBezTo>
                  <a:cubicBezTo>
                    <a:pt x="5055" y="15644"/>
                    <a:pt x="5055" y="15644"/>
                    <a:pt x="5055" y="15644"/>
                  </a:cubicBezTo>
                  <a:cubicBezTo>
                    <a:pt x="5055" y="16220"/>
                    <a:pt x="5524" y="16689"/>
                    <a:pt x="6100" y="16689"/>
                  </a:cubicBezTo>
                  <a:cubicBezTo>
                    <a:pt x="6676" y="16689"/>
                    <a:pt x="7145" y="16219"/>
                    <a:pt x="7145" y="15644"/>
                  </a:cubicBezTo>
                  <a:cubicBezTo>
                    <a:pt x="7145" y="11133"/>
                    <a:pt x="7145" y="11133"/>
                    <a:pt x="7145" y="11133"/>
                  </a:cubicBezTo>
                  <a:cubicBezTo>
                    <a:pt x="7259" y="11133"/>
                    <a:pt x="7259" y="11133"/>
                    <a:pt x="7259" y="11133"/>
                  </a:cubicBezTo>
                  <a:cubicBezTo>
                    <a:pt x="7835" y="11133"/>
                    <a:pt x="8304" y="10665"/>
                    <a:pt x="8304" y="10089"/>
                  </a:cubicBezTo>
                  <a:cubicBezTo>
                    <a:pt x="8304" y="9956"/>
                    <a:pt x="8280" y="9826"/>
                    <a:pt x="8230" y="9702"/>
                  </a:cubicBezTo>
                  <a:cubicBezTo>
                    <a:pt x="7117" y="4302"/>
                    <a:pt x="7117" y="4302"/>
                    <a:pt x="7117" y="4302"/>
                  </a:cubicBezTo>
                  <a:cubicBezTo>
                    <a:pt x="7785" y="6784"/>
                    <a:pt x="7785" y="6784"/>
                    <a:pt x="7785" y="6784"/>
                  </a:cubicBezTo>
                  <a:cubicBezTo>
                    <a:pt x="7876" y="7278"/>
                    <a:pt x="8308" y="7640"/>
                    <a:pt x="8812" y="7640"/>
                  </a:cubicBezTo>
                  <a:cubicBezTo>
                    <a:pt x="9388" y="7640"/>
                    <a:pt x="9856" y="7169"/>
                    <a:pt x="9856" y="6595"/>
                  </a:cubicBezTo>
                  <a:cubicBezTo>
                    <a:pt x="9856" y="6546"/>
                    <a:pt x="9852" y="6497"/>
                    <a:pt x="9845" y="6449"/>
                  </a:cubicBezTo>
                  <a:cubicBezTo>
                    <a:pt x="9859" y="6400"/>
                    <a:pt x="9860" y="6348"/>
                    <a:pt x="9845" y="6296"/>
                  </a:cubicBezTo>
                  <a:close/>
                  <a:moveTo>
                    <a:pt x="9845" y="6296"/>
                  </a:moveTo>
                  <a:cubicBezTo>
                    <a:pt x="9845" y="6296"/>
                    <a:pt x="9845" y="6296"/>
                    <a:pt x="9845" y="62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" name="Group 68"/>
          <p:cNvGrpSpPr/>
          <p:nvPr/>
        </p:nvGrpSpPr>
        <p:grpSpPr>
          <a:xfrm>
            <a:off x="10574304" y="2035215"/>
            <a:ext cx="252000" cy="576000"/>
            <a:chOff x="2690813" y="0"/>
            <a:chExt cx="3230563" cy="6858000"/>
          </a:xfrm>
          <a:solidFill>
            <a:schemeClr val="bg1">
              <a:lumMod val="75000"/>
            </a:schemeClr>
          </a:solidFill>
        </p:grpSpPr>
        <p:sp>
          <p:nvSpPr>
            <p:cNvPr id="105" name="Freeform 69"/>
            <p:cNvSpPr>
              <a:spLocks noEditPoints="1"/>
            </p:cNvSpPr>
            <p:nvPr/>
          </p:nvSpPr>
          <p:spPr bwMode="auto">
            <a:xfrm>
              <a:off x="3630613" y="0"/>
              <a:ext cx="1349375" cy="1349375"/>
            </a:xfrm>
            <a:custGeom>
              <a:avLst/>
              <a:gdLst>
                <a:gd name="T0" fmla="*/ 2060 w 4121"/>
                <a:gd name="T1" fmla="*/ 4121 h 4121"/>
                <a:gd name="T2" fmla="*/ 4121 w 4121"/>
                <a:gd name="T3" fmla="*/ 2060 h 4121"/>
                <a:gd name="T4" fmla="*/ 2060 w 4121"/>
                <a:gd name="T5" fmla="*/ 0 h 4121"/>
                <a:gd name="T6" fmla="*/ 0 w 4121"/>
                <a:gd name="T7" fmla="*/ 2060 h 4121"/>
                <a:gd name="T8" fmla="*/ 2060 w 4121"/>
                <a:gd name="T9" fmla="*/ 4121 h 4121"/>
                <a:gd name="T10" fmla="*/ 2060 w 4121"/>
                <a:gd name="T11" fmla="*/ 4121 h 4121"/>
                <a:gd name="T12" fmla="*/ 2060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0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0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5" y="4121"/>
                    <a:pt x="2060" y="4121"/>
                  </a:cubicBezTo>
                  <a:close/>
                  <a:moveTo>
                    <a:pt x="2060" y="4121"/>
                  </a:moveTo>
                  <a:cubicBezTo>
                    <a:pt x="2060" y="4121"/>
                    <a:pt x="2060" y="4121"/>
                    <a:pt x="2060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0"/>
            <p:cNvSpPr>
              <a:spLocks noEditPoints="1"/>
            </p:cNvSpPr>
            <p:nvPr/>
          </p:nvSpPr>
          <p:spPr bwMode="auto">
            <a:xfrm>
              <a:off x="2690813" y="1390650"/>
              <a:ext cx="3230563" cy="5467350"/>
            </a:xfrm>
            <a:custGeom>
              <a:avLst/>
              <a:gdLst>
                <a:gd name="T0" fmla="*/ 9845 w 9860"/>
                <a:gd name="T1" fmla="*/ 6296 h 16689"/>
                <a:gd name="T2" fmla="*/ 8284 w 9860"/>
                <a:gd name="T3" fmla="*/ 862 h 16689"/>
                <a:gd name="T4" fmla="*/ 7259 w 9860"/>
                <a:gd name="T5" fmla="*/ 0 h 16689"/>
                <a:gd name="T6" fmla="*/ 2601 w 9860"/>
                <a:gd name="T7" fmla="*/ 0 h 16689"/>
                <a:gd name="T8" fmla="*/ 1575 w 9860"/>
                <a:gd name="T9" fmla="*/ 862 h 16689"/>
                <a:gd name="T10" fmla="*/ 14 w 9860"/>
                <a:gd name="T11" fmla="*/ 6296 h 16689"/>
                <a:gd name="T12" fmla="*/ 16 w 9860"/>
                <a:gd name="T13" fmla="*/ 6449 h 16689"/>
                <a:gd name="T14" fmla="*/ 4 w 9860"/>
                <a:gd name="T15" fmla="*/ 6595 h 16689"/>
                <a:gd name="T16" fmla="*/ 1050 w 9860"/>
                <a:gd name="T17" fmla="*/ 7640 h 16689"/>
                <a:gd name="T18" fmla="*/ 2071 w 9860"/>
                <a:gd name="T19" fmla="*/ 6805 h 16689"/>
                <a:gd name="T20" fmla="*/ 2744 w 9860"/>
                <a:gd name="T21" fmla="*/ 4303 h 16689"/>
                <a:gd name="T22" fmla="*/ 1630 w 9860"/>
                <a:gd name="T23" fmla="*/ 9704 h 16689"/>
                <a:gd name="T24" fmla="*/ 1556 w 9860"/>
                <a:gd name="T25" fmla="*/ 10089 h 16689"/>
                <a:gd name="T26" fmla="*/ 2602 w 9860"/>
                <a:gd name="T27" fmla="*/ 11133 h 16689"/>
                <a:gd name="T28" fmla="*/ 2715 w 9860"/>
                <a:gd name="T29" fmla="*/ 11133 h 16689"/>
                <a:gd name="T30" fmla="*/ 2715 w 9860"/>
                <a:gd name="T31" fmla="*/ 15644 h 16689"/>
                <a:gd name="T32" fmla="*/ 3760 w 9860"/>
                <a:gd name="T33" fmla="*/ 16689 h 16689"/>
                <a:gd name="T34" fmla="*/ 4806 w 9860"/>
                <a:gd name="T35" fmla="*/ 15644 h 16689"/>
                <a:gd name="T36" fmla="*/ 4806 w 9860"/>
                <a:gd name="T37" fmla="*/ 11133 h 16689"/>
                <a:gd name="T38" fmla="*/ 5055 w 9860"/>
                <a:gd name="T39" fmla="*/ 11133 h 16689"/>
                <a:gd name="T40" fmla="*/ 5055 w 9860"/>
                <a:gd name="T41" fmla="*/ 15644 h 16689"/>
                <a:gd name="T42" fmla="*/ 6100 w 9860"/>
                <a:gd name="T43" fmla="*/ 16689 h 16689"/>
                <a:gd name="T44" fmla="*/ 7145 w 9860"/>
                <a:gd name="T45" fmla="*/ 15644 h 16689"/>
                <a:gd name="T46" fmla="*/ 7145 w 9860"/>
                <a:gd name="T47" fmla="*/ 11133 h 16689"/>
                <a:gd name="T48" fmla="*/ 7259 w 9860"/>
                <a:gd name="T49" fmla="*/ 11133 h 16689"/>
                <a:gd name="T50" fmla="*/ 8304 w 9860"/>
                <a:gd name="T51" fmla="*/ 10089 h 16689"/>
                <a:gd name="T52" fmla="*/ 8230 w 9860"/>
                <a:gd name="T53" fmla="*/ 9702 h 16689"/>
                <a:gd name="T54" fmla="*/ 7117 w 9860"/>
                <a:gd name="T55" fmla="*/ 4302 h 16689"/>
                <a:gd name="T56" fmla="*/ 7785 w 9860"/>
                <a:gd name="T57" fmla="*/ 6784 h 16689"/>
                <a:gd name="T58" fmla="*/ 8812 w 9860"/>
                <a:gd name="T59" fmla="*/ 7640 h 16689"/>
                <a:gd name="T60" fmla="*/ 9856 w 9860"/>
                <a:gd name="T61" fmla="*/ 6595 h 16689"/>
                <a:gd name="T62" fmla="*/ 9845 w 9860"/>
                <a:gd name="T63" fmla="*/ 6449 h 16689"/>
                <a:gd name="T64" fmla="*/ 9845 w 9860"/>
                <a:gd name="T65" fmla="*/ 6296 h 16689"/>
                <a:gd name="T66" fmla="*/ 9845 w 9860"/>
                <a:gd name="T67" fmla="*/ 6296 h 16689"/>
                <a:gd name="T68" fmla="*/ 9845 w 9860"/>
                <a:gd name="T69" fmla="*/ 6296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60" h="16689">
                  <a:moveTo>
                    <a:pt x="9845" y="6296"/>
                  </a:moveTo>
                  <a:cubicBezTo>
                    <a:pt x="8284" y="862"/>
                    <a:pt x="8284" y="862"/>
                    <a:pt x="8284" y="862"/>
                  </a:cubicBezTo>
                  <a:cubicBezTo>
                    <a:pt x="8196" y="362"/>
                    <a:pt x="7767" y="0"/>
                    <a:pt x="7259" y="0"/>
                  </a:cubicBezTo>
                  <a:cubicBezTo>
                    <a:pt x="2601" y="0"/>
                    <a:pt x="2601" y="0"/>
                    <a:pt x="2601" y="0"/>
                  </a:cubicBezTo>
                  <a:cubicBezTo>
                    <a:pt x="2093" y="0"/>
                    <a:pt x="1664" y="362"/>
                    <a:pt x="1575" y="862"/>
                  </a:cubicBezTo>
                  <a:cubicBezTo>
                    <a:pt x="14" y="6296"/>
                    <a:pt x="14" y="6296"/>
                    <a:pt x="14" y="6296"/>
                  </a:cubicBezTo>
                  <a:cubicBezTo>
                    <a:pt x="0" y="6348"/>
                    <a:pt x="1" y="6400"/>
                    <a:pt x="16" y="6449"/>
                  </a:cubicBezTo>
                  <a:cubicBezTo>
                    <a:pt x="8" y="6499"/>
                    <a:pt x="4" y="6546"/>
                    <a:pt x="4" y="6595"/>
                  </a:cubicBezTo>
                  <a:cubicBezTo>
                    <a:pt x="4" y="7171"/>
                    <a:pt x="473" y="7640"/>
                    <a:pt x="1050" y="7640"/>
                  </a:cubicBezTo>
                  <a:cubicBezTo>
                    <a:pt x="1552" y="7640"/>
                    <a:pt x="1985" y="7278"/>
                    <a:pt x="2071" y="6805"/>
                  </a:cubicBezTo>
                  <a:cubicBezTo>
                    <a:pt x="2744" y="4303"/>
                    <a:pt x="2744" y="4303"/>
                    <a:pt x="2744" y="4303"/>
                  </a:cubicBezTo>
                  <a:cubicBezTo>
                    <a:pt x="1630" y="9704"/>
                    <a:pt x="1630" y="9704"/>
                    <a:pt x="1630" y="9704"/>
                  </a:cubicBezTo>
                  <a:cubicBezTo>
                    <a:pt x="1581" y="9827"/>
                    <a:pt x="1556" y="9956"/>
                    <a:pt x="1556" y="10089"/>
                  </a:cubicBezTo>
                  <a:cubicBezTo>
                    <a:pt x="1556" y="10665"/>
                    <a:pt x="2025" y="11133"/>
                    <a:pt x="2602" y="11133"/>
                  </a:cubicBezTo>
                  <a:cubicBezTo>
                    <a:pt x="2715" y="11133"/>
                    <a:pt x="2715" y="11133"/>
                    <a:pt x="2715" y="11133"/>
                  </a:cubicBezTo>
                  <a:cubicBezTo>
                    <a:pt x="2715" y="15644"/>
                    <a:pt x="2715" y="15644"/>
                    <a:pt x="2715" y="15644"/>
                  </a:cubicBezTo>
                  <a:cubicBezTo>
                    <a:pt x="2715" y="16220"/>
                    <a:pt x="3184" y="16689"/>
                    <a:pt x="3760" y="16689"/>
                  </a:cubicBezTo>
                  <a:cubicBezTo>
                    <a:pt x="4336" y="16689"/>
                    <a:pt x="4806" y="16219"/>
                    <a:pt x="4806" y="15644"/>
                  </a:cubicBezTo>
                  <a:cubicBezTo>
                    <a:pt x="4806" y="11133"/>
                    <a:pt x="4806" y="11133"/>
                    <a:pt x="4806" y="11133"/>
                  </a:cubicBezTo>
                  <a:cubicBezTo>
                    <a:pt x="5055" y="11133"/>
                    <a:pt x="5055" y="11133"/>
                    <a:pt x="5055" y="11133"/>
                  </a:cubicBezTo>
                  <a:cubicBezTo>
                    <a:pt x="5055" y="15644"/>
                    <a:pt x="5055" y="15644"/>
                    <a:pt x="5055" y="15644"/>
                  </a:cubicBezTo>
                  <a:cubicBezTo>
                    <a:pt x="5055" y="16220"/>
                    <a:pt x="5524" y="16689"/>
                    <a:pt x="6100" y="16689"/>
                  </a:cubicBezTo>
                  <a:cubicBezTo>
                    <a:pt x="6676" y="16689"/>
                    <a:pt x="7145" y="16219"/>
                    <a:pt x="7145" y="15644"/>
                  </a:cubicBezTo>
                  <a:cubicBezTo>
                    <a:pt x="7145" y="11133"/>
                    <a:pt x="7145" y="11133"/>
                    <a:pt x="7145" y="11133"/>
                  </a:cubicBezTo>
                  <a:cubicBezTo>
                    <a:pt x="7259" y="11133"/>
                    <a:pt x="7259" y="11133"/>
                    <a:pt x="7259" y="11133"/>
                  </a:cubicBezTo>
                  <a:cubicBezTo>
                    <a:pt x="7835" y="11133"/>
                    <a:pt x="8304" y="10665"/>
                    <a:pt x="8304" y="10089"/>
                  </a:cubicBezTo>
                  <a:cubicBezTo>
                    <a:pt x="8304" y="9956"/>
                    <a:pt x="8280" y="9826"/>
                    <a:pt x="8230" y="9702"/>
                  </a:cubicBezTo>
                  <a:cubicBezTo>
                    <a:pt x="7117" y="4302"/>
                    <a:pt x="7117" y="4302"/>
                    <a:pt x="7117" y="4302"/>
                  </a:cubicBezTo>
                  <a:cubicBezTo>
                    <a:pt x="7785" y="6784"/>
                    <a:pt x="7785" y="6784"/>
                    <a:pt x="7785" y="6784"/>
                  </a:cubicBezTo>
                  <a:cubicBezTo>
                    <a:pt x="7876" y="7278"/>
                    <a:pt x="8308" y="7640"/>
                    <a:pt x="8812" y="7640"/>
                  </a:cubicBezTo>
                  <a:cubicBezTo>
                    <a:pt x="9388" y="7640"/>
                    <a:pt x="9856" y="7169"/>
                    <a:pt x="9856" y="6595"/>
                  </a:cubicBezTo>
                  <a:cubicBezTo>
                    <a:pt x="9856" y="6546"/>
                    <a:pt x="9852" y="6497"/>
                    <a:pt x="9845" y="6449"/>
                  </a:cubicBezTo>
                  <a:cubicBezTo>
                    <a:pt x="9859" y="6400"/>
                    <a:pt x="9860" y="6348"/>
                    <a:pt x="9845" y="6296"/>
                  </a:cubicBezTo>
                  <a:close/>
                  <a:moveTo>
                    <a:pt x="9845" y="6296"/>
                  </a:moveTo>
                  <a:cubicBezTo>
                    <a:pt x="9845" y="6296"/>
                    <a:pt x="9845" y="6296"/>
                    <a:pt x="9845" y="62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" name="Group 71"/>
          <p:cNvGrpSpPr/>
          <p:nvPr/>
        </p:nvGrpSpPr>
        <p:grpSpPr>
          <a:xfrm>
            <a:off x="10128807" y="2035215"/>
            <a:ext cx="252000" cy="576000"/>
            <a:chOff x="2690813" y="0"/>
            <a:chExt cx="3230563" cy="6858000"/>
          </a:xfrm>
          <a:solidFill>
            <a:schemeClr val="bg1">
              <a:lumMod val="75000"/>
            </a:schemeClr>
          </a:solidFill>
        </p:grpSpPr>
        <p:sp>
          <p:nvSpPr>
            <p:cNvPr id="117" name="Freeform 72"/>
            <p:cNvSpPr>
              <a:spLocks noEditPoints="1"/>
            </p:cNvSpPr>
            <p:nvPr/>
          </p:nvSpPr>
          <p:spPr bwMode="auto">
            <a:xfrm>
              <a:off x="3630613" y="0"/>
              <a:ext cx="1349375" cy="1349375"/>
            </a:xfrm>
            <a:custGeom>
              <a:avLst/>
              <a:gdLst>
                <a:gd name="T0" fmla="*/ 2060 w 4121"/>
                <a:gd name="T1" fmla="*/ 4121 h 4121"/>
                <a:gd name="T2" fmla="*/ 4121 w 4121"/>
                <a:gd name="T3" fmla="*/ 2060 h 4121"/>
                <a:gd name="T4" fmla="*/ 2060 w 4121"/>
                <a:gd name="T5" fmla="*/ 0 h 4121"/>
                <a:gd name="T6" fmla="*/ 0 w 4121"/>
                <a:gd name="T7" fmla="*/ 2060 h 4121"/>
                <a:gd name="T8" fmla="*/ 2060 w 4121"/>
                <a:gd name="T9" fmla="*/ 4121 h 4121"/>
                <a:gd name="T10" fmla="*/ 2060 w 4121"/>
                <a:gd name="T11" fmla="*/ 4121 h 4121"/>
                <a:gd name="T12" fmla="*/ 2060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0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0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5" y="4121"/>
                    <a:pt x="2060" y="4121"/>
                  </a:cubicBezTo>
                  <a:close/>
                  <a:moveTo>
                    <a:pt x="2060" y="4121"/>
                  </a:moveTo>
                  <a:cubicBezTo>
                    <a:pt x="2060" y="4121"/>
                    <a:pt x="2060" y="4121"/>
                    <a:pt x="2060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3"/>
            <p:cNvSpPr>
              <a:spLocks noEditPoints="1"/>
            </p:cNvSpPr>
            <p:nvPr/>
          </p:nvSpPr>
          <p:spPr bwMode="auto">
            <a:xfrm>
              <a:off x="2690813" y="1390650"/>
              <a:ext cx="3230563" cy="5467350"/>
            </a:xfrm>
            <a:custGeom>
              <a:avLst/>
              <a:gdLst>
                <a:gd name="T0" fmla="*/ 9845 w 9860"/>
                <a:gd name="T1" fmla="*/ 6296 h 16689"/>
                <a:gd name="T2" fmla="*/ 8284 w 9860"/>
                <a:gd name="T3" fmla="*/ 862 h 16689"/>
                <a:gd name="T4" fmla="*/ 7259 w 9860"/>
                <a:gd name="T5" fmla="*/ 0 h 16689"/>
                <a:gd name="T6" fmla="*/ 2601 w 9860"/>
                <a:gd name="T7" fmla="*/ 0 h 16689"/>
                <a:gd name="T8" fmla="*/ 1575 w 9860"/>
                <a:gd name="T9" fmla="*/ 862 h 16689"/>
                <a:gd name="T10" fmla="*/ 14 w 9860"/>
                <a:gd name="T11" fmla="*/ 6296 h 16689"/>
                <a:gd name="T12" fmla="*/ 16 w 9860"/>
                <a:gd name="T13" fmla="*/ 6449 h 16689"/>
                <a:gd name="T14" fmla="*/ 4 w 9860"/>
                <a:gd name="T15" fmla="*/ 6595 h 16689"/>
                <a:gd name="T16" fmla="*/ 1050 w 9860"/>
                <a:gd name="T17" fmla="*/ 7640 h 16689"/>
                <a:gd name="T18" fmla="*/ 2071 w 9860"/>
                <a:gd name="T19" fmla="*/ 6805 h 16689"/>
                <a:gd name="T20" fmla="*/ 2744 w 9860"/>
                <a:gd name="T21" fmla="*/ 4303 h 16689"/>
                <a:gd name="T22" fmla="*/ 1630 w 9860"/>
                <a:gd name="T23" fmla="*/ 9704 h 16689"/>
                <a:gd name="T24" fmla="*/ 1556 w 9860"/>
                <a:gd name="T25" fmla="*/ 10089 h 16689"/>
                <a:gd name="T26" fmla="*/ 2602 w 9860"/>
                <a:gd name="T27" fmla="*/ 11133 h 16689"/>
                <a:gd name="T28" fmla="*/ 2715 w 9860"/>
                <a:gd name="T29" fmla="*/ 11133 h 16689"/>
                <a:gd name="T30" fmla="*/ 2715 w 9860"/>
                <a:gd name="T31" fmla="*/ 15644 h 16689"/>
                <a:gd name="T32" fmla="*/ 3760 w 9860"/>
                <a:gd name="T33" fmla="*/ 16689 h 16689"/>
                <a:gd name="T34" fmla="*/ 4806 w 9860"/>
                <a:gd name="T35" fmla="*/ 15644 h 16689"/>
                <a:gd name="T36" fmla="*/ 4806 w 9860"/>
                <a:gd name="T37" fmla="*/ 11133 h 16689"/>
                <a:gd name="T38" fmla="*/ 5055 w 9860"/>
                <a:gd name="T39" fmla="*/ 11133 h 16689"/>
                <a:gd name="T40" fmla="*/ 5055 w 9860"/>
                <a:gd name="T41" fmla="*/ 15644 h 16689"/>
                <a:gd name="T42" fmla="*/ 6100 w 9860"/>
                <a:gd name="T43" fmla="*/ 16689 h 16689"/>
                <a:gd name="T44" fmla="*/ 7145 w 9860"/>
                <a:gd name="T45" fmla="*/ 15644 h 16689"/>
                <a:gd name="T46" fmla="*/ 7145 w 9860"/>
                <a:gd name="T47" fmla="*/ 11133 h 16689"/>
                <a:gd name="T48" fmla="*/ 7259 w 9860"/>
                <a:gd name="T49" fmla="*/ 11133 h 16689"/>
                <a:gd name="T50" fmla="*/ 8304 w 9860"/>
                <a:gd name="T51" fmla="*/ 10089 h 16689"/>
                <a:gd name="T52" fmla="*/ 8230 w 9860"/>
                <a:gd name="T53" fmla="*/ 9702 h 16689"/>
                <a:gd name="T54" fmla="*/ 7117 w 9860"/>
                <a:gd name="T55" fmla="*/ 4302 h 16689"/>
                <a:gd name="T56" fmla="*/ 7785 w 9860"/>
                <a:gd name="T57" fmla="*/ 6784 h 16689"/>
                <a:gd name="T58" fmla="*/ 8812 w 9860"/>
                <a:gd name="T59" fmla="*/ 7640 h 16689"/>
                <a:gd name="T60" fmla="*/ 9856 w 9860"/>
                <a:gd name="T61" fmla="*/ 6595 h 16689"/>
                <a:gd name="T62" fmla="*/ 9845 w 9860"/>
                <a:gd name="T63" fmla="*/ 6449 h 16689"/>
                <a:gd name="T64" fmla="*/ 9845 w 9860"/>
                <a:gd name="T65" fmla="*/ 6296 h 16689"/>
                <a:gd name="T66" fmla="*/ 9845 w 9860"/>
                <a:gd name="T67" fmla="*/ 6296 h 16689"/>
                <a:gd name="T68" fmla="*/ 9845 w 9860"/>
                <a:gd name="T69" fmla="*/ 6296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60" h="16689">
                  <a:moveTo>
                    <a:pt x="9845" y="6296"/>
                  </a:moveTo>
                  <a:cubicBezTo>
                    <a:pt x="8284" y="862"/>
                    <a:pt x="8284" y="862"/>
                    <a:pt x="8284" y="862"/>
                  </a:cubicBezTo>
                  <a:cubicBezTo>
                    <a:pt x="8196" y="362"/>
                    <a:pt x="7767" y="0"/>
                    <a:pt x="7259" y="0"/>
                  </a:cubicBezTo>
                  <a:cubicBezTo>
                    <a:pt x="2601" y="0"/>
                    <a:pt x="2601" y="0"/>
                    <a:pt x="2601" y="0"/>
                  </a:cubicBezTo>
                  <a:cubicBezTo>
                    <a:pt x="2093" y="0"/>
                    <a:pt x="1664" y="362"/>
                    <a:pt x="1575" y="862"/>
                  </a:cubicBezTo>
                  <a:cubicBezTo>
                    <a:pt x="14" y="6296"/>
                    <a:pt x="14" y="6296"/>
                    <a:pt x="14" y="6296"/>
                  </a:cubicBezTo>
                  <a:cubicBezTo>
                    <a:pt x="0" y="6348"/>
                    <a:pt x="1" y="6400"/>
                    <a:pt x="16" y="6449"/>
                  </a:cubicBezTo>
                  <a:cubicBezTo>
                    <a:pt x="8" y="6499"/>
                    <a:pt x="4" y="6546"/>
                    <a:pt x="4" y="6595"/>
                  </a:cubicBezTo>
                  <a:cubicBezTo>
                    <a:pt x="4" y="7171"/>
                    <a:pt x="473" y="7640"/>
                    <a:pt x="1050" y="7640"/>
                  </a:cubicBezTo>
                  <a:cubicBezTo>
                    <a:pt x="1552" y="7640"/>
                    <a:pt x="1985" y="7278"/>
                    <a:pt x="2071" y="6805"/>
                  </a:cubicBezTo>
                  <a:cubicBezTo>
                    <a:pt x="2744" y="4303"/>
                    <a:pt x="2744" y="4303"/>
                    <a:pt x="2744" y="4303"/>
                  </a:cubicBezTo>
                  <a:cubicBezTo>
                    <a:pt x="1630" y="9704"/>
                    <a:pt x="1630" y="9704"/>
                    <a:pt x="1630" y="9704"/>
                  </a:cubicBezTo>
                  <a:cubicBezTo>
                    <a:pt x="1581" y="9827"/>
                    <a:pt x="1556" y="9956"/>
                    <a:pt x="1556" y="10089"/>
                  </a:cubicBezTo>
                  <a:cubicBezTo>
                    <a:pt x="1556" y="10665"/>
                    <a:pt x="2025" y="11133"/>
                    <a:pt x="2602" y="11133"/>
                  </a:cubicBezTo>
                  <a:cubicBezTo>
                    <a:pt x="2715" y="11133"/>
                    <a:pt x="2715" y="11133"/>
                    <a:pt x="2715" y="11133"/>
                  </a:cubicBezTo>
                  <a:cubicBezTo>
                    <a:pt x="2715" y="15644"/>
                    <a:pt x="2715" y="15644"/>
                    <a:pt x="2715" y="15644"/>
                  </a:cubicBezTo>
                  <a:cubicBezTo>
                    <a:pt x="2715" y="16220"/>
                    <a:pt x="3184" y="16689"/>
                    <a:pt x="3760" y="16689"/>
                  </a:cubicBezTo>
                  <a:cubicBezTo>
                    <a:pt x="4336" y="16689"/>
                    <a:pt x="4806" y="16219"/>
                    <a:pt x="4806" y="15644"/>
                  </a:cubicBezTo>
                  <a:cubicBezTo>
                    <a:pt x="4806" y="11133"/>
                    <a:pt x="4806" y="11133"/>
                    <a:pt x="4806" y="11133"/>
                  </a:cubicBezTo>
                  <a:cubicBezTo>
                    <a:pt x="5055" y="11133"/>
                    <a:pt x="5055" y="11133"/>
                    <a:pt x="5055" y="11133"/>
                  </a:cubicBezTo>
                  <a:cubicBezTo>
                    <a:pt x="5055" y="15644"/>
                    <a:pt x="5055" y="15644"/>
                    <a:pt x="5055" y="15644"/>
                  </a:cubicBezTo>
                  <a:cubicBezTo>
                    <a:pt x="5055" y="16220"/>
                    <a:pt x="5524" y="16689"/>
                    <a:pt x="6100" y="16689"/>
                  </a:cubicBezTo>
                  <a:cubicBezTo>
                    <a:pt x="6676" y="16689"/>
                    <a:pt x="7145" y="16219"/>
                    <a:pt x="7145" y="15644"/>
                  </a:cubicBezTo>
                  <a:cubicBezTo>
                    <a:pt x="7145" y="11133"/>
                    <a:pt x="7145" y="11133"/>
                    <a:pt x="7145" y="11133"/>
                  </a:cubicBezTo>
                  <a:cubicBezTo>
                    <a:pt x="7259" y="11133"/>
                    <a:pt x="7259" y="11133"/>
                    <a:pt x="7259" y="11133"/>
                  </a:cubicBezTo>
                  <a:cubicBezTo>
                    <a:pt x="7835" y="11133"/>
                    <a:pt x="8304" y="10665"/>
                    <a:pt x="8304" y="10089"/>
                  </a:cubicBezTo>
                  <a:cubicBezTo>
                    <a:pt x="8304" y="9956"/>
                    <a:pt x="8280" y="9826"/>
                    <a:pt x="8230" y="9702"/>
                  </a:cubicBezTo>
                  <a:cubicBezTo>
                    <a:pt x="7117" y="4302"/>
                    <a:pt x="7117" y="4302"/>
                    <a:pt x="7117" y="4302"/>
                  </a:cubicBezTo>
                  <a:cubicBezTo>
                    <a:pt x="7785" y="6784"/>
                    <a:pt x="7785" y="6784"/>
                    <a:pt x="7785" y="6784"/>
                  </a:cubicBezTo>
                  <a:cubicBezTo>
                    <a:pt x="7876" y="7278"/>
                    <a:pt x="8308" y="7640"/>
                    <a:pt x="8812" y="7640"/>
                  </a:cubicBezTo>
                  <a:cubicBezTo>
                    <a:pt x="9388" y="7640"/>
                    <a:pt x="9856" y="7169"/>
                    <a:pt x="9856" y="6595"/>
                  </a:cubicBezTo>
                  <a:cubicBezTo>
                    <a:pt x="9856" y="6546"/>
                    <a:pt x="9852" y="6497"/>
                    <a:pt x="9845" y="6449"/>
                  </a:cubicBezTo>
                  <a:cubicBezTo>
                    <a:pt x="9859" y="6400"/>
                    <a:pt x="9860" y="6348"/>
                    <a:pt x="9845" y="6296"/>
                  </a:cubicBezTo>
                  <a:close/>
                  <a:moveTo>
                    <a:pt x="9845" y="6296"/>
                  </a:moveTo>
                  <a:cubicBezTo>
                    <a:pt x="9845" y="6296"/>
                    <a:pt x="9845" y="6296"/>
                    <a:pt x="9845" y="62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5" name="Group 83"/>
          <p:cNvGrpSpPr/>
          <p:nvPr/>
        </p:nvGrpSpPr>
        <p:grpSpPr>
          <a:xfrm>
            <a:off x="11030635" y="2035574"/>
            <a:ext cx="252000" cy="576000"/>
            <a:chOff x="6272213" y="0"/>
            <a:chExt cx="3228975" cy="6858000"/>
          </a:xfrm>
          <a:solidFill>
            <a:schemeClr val="bg1">
              <a:lumMod val="75000"/>
            </a:schemeClr>
          </a:solidFill>
        </p:grpSpPr>
        <p:sp>
          <p:nvSpPr>
            <p:cNvPr id="126" name="Freeform 84"/>
            <p:cNvSpPr>
              <a:spLocks noEditPoints="1"/>
            </p:cNvSpPr>
            <p:nvPr/>
          </p:nvSpPr>
          <p:spPr bwMode="auto">
            <a:xfrm>
              <a:off x="7212013" y="0"/>
              <a:ext cx="1349375" cy="1349375"/>
            </a:xfrm>
            <a:custGeom>
              <a:avLst/>
              <a:gdLst>
                <a:gd name="T0" fmla="*/ 2061 w 4121"/>
                <a:gd name="T1" fmla="*/ 4121 h 4121"/>
                <a:gd name="T2" fmla="*/ 4121 w 4121"/>
                <a:gd name="T3" fmla="*/ 2060 h 4121"/>
                <a:gd name="T4" fmla="*/ 2061 w 4121"/>
                <a:gd name="T5" fmla="*/ 0 h 4121"/>
                <a:gd name="T6" fmla="*/ 0 w 4121"/>
                <a:gd name="T7" fmla="*/ 2060 h 4121"/>
                <a:gd name="T8" fmla="*/ 2061 w 4121"/>
                <a:gd name="T9" fmla="*/ 4121 h 4121"/>
                <a:gd name="T10" fmla="*/ 2061 w 4121"/>
                <a:gd name="T11" fmla="*/ 4121 h 4121"/>
                <a:gd name="T12" fmla="*/ 2061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1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1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4" y="4121"/>
                    <a:pt x="2061" y="4121"/>
                  </a:cubicBezTo>
                  <a:close/>
                  <a:moveTo>
                    <a:pt x="2061" y="4121"/>
                  </a:moveTo>
                  <a:cubicBezTo>
                    <a:pt x="2061" y="4121"/>
                    <a:pt x="2061" y="4121"/>
                    <a:pt x="2061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5"/>
            <p:cNvSpPr>
              <a:spLocks noEditPoints="1"/>
            </p:cNvSpPr>
            <p:nvPr/>
          </p:nvSpPr>
          <p:spPr bwMode="auto">
            <a:xfrm>
              <a:off x="6272213" y="1390650"/>
              <a:ext cx="3228975" cy="5467350"/>
            </a:xfrm>
            <a:custGeom>
              <a:avLst/>
              <a:gdLst>
                <a:gd name="T0" fmla="*/ 9843 w 9859"/>
                <a:gd name="T1" fmla="*/ 6449 h 16689"/>
                <a:gd name="T2" fmla="*/ 9850 w 9859"/>
                <a:gd name="T3" fmla="*/ 6320 h 16689"/>
                <a:gd name="T4" fmla="*/ 8825 w 9859"/>
                <a:gd name="T5" fmla="*/ 879 h 16689"/>
                <a:gd name="T6" fmla="*/ 7796 w 9859"/>
                <a:gd name="T7" fmla="*/ 0 h 16689"/>
                <a:gd name="T8" fmla="*/ 2063 w 9859"/>
                <a:gd name="T9" fmla="*/ 0 h 16689"/>
                <a:gd name="T10" fmla="*/ 1035 w 9859"/>
                <a:gd name="T11" fmla="*/ 871 h 16689"/>
                <a:gd name="T12" fmla="*/ 8 w 9859"/>
                <a:gd name="T13" fmla="*/ 6320 h 16689"/>
                <a:gd name="T14" fmla="*/ 14 w 9859"/>
                <a:gd name="T15" fmla="*/ 6449 h 16689"/>
                <a:gd name="T16" fmla="*/ 3 w 9859"/>
                <a:gd name="T17" fmla="*/ 6595 h 16689"/>
                <a:gd name="T18" fmla="*/ 1049 w 9859"/>
                <a:gd name="T19" fmla="*/ 7640 h 16689"/>
                <a:gd name="T20" fmla="*/ 2075 w 9859"/>
                <a:gd name="T21" fmla="*/ 6777 h 16689"/>
                <a:gd name="T22" fmla="*/ 2723 w 9859"/>
                <a:gd name="T23" fmla="*/ 2731 h 16689"/>
                <a:gd name="T24" fmla="*/ 2714 w 9859"/>
                <a:gd name="T25" fmla="*/ 15644 h 16689"/>
                <a:gd name="T26" fmla="*/ 3759 w 9859"/>
                <a:gd name="T27" fmla="*/ 16689 h 16689"/>
                <a:gd name="T28" fmla="*/ 4805 w 9859"/>
                <a:gd name="T29" fmla="*/ 15644 h 16689"/>
                <a:gd name="T30" fmla="*/ 4805 w 9859"/>
                <a:gd name="T31" fmla="*/ 9251 h 16689"/>
                <a:gd name="T32" fmla="*/ 5054 w 9859"/>
                <a:gd name="T33" fmla="*/ 9251 h 16689"/>
                <a:gd name="T34" fmla="*/ 5054 w 9859"/>
                <a:gd name="T35" fmla="*/ 15644 h 16689"/>
                <a:gd name="T36" fmla="*/ 6099 w 9859"/>
                <a:gd name="T37" fmla="*/ 16689 h 16689"/>
                <a:gd name="T38" fmla="*/ 7143 w 9859"/>
                <a:gd name="T39" fmla="*/ 15643 h 16689"/>
                <a:gd name="T40" fmla="*/ 7136 w 9859"/>
                <a:gd name="T41" fmla="*/ 2731 h 16689"/>
                <a:gd name="T42" fmla="*/ 7784 w 9859"/>
                <a:gd name="T43" fmla="*/ 6784 h 16689"/>
                <a:gd name="T44" fmla="*/ 8810 w 9859"/>
                <a:gd name="T45" fmla="*/ 7640 h 16689"/>
                <a:gd name="T46" fmla="*/ 9855 w 9859"/>
                <a:gd name="T47" fmla="*/ 6595 h 16689"/>
                <a:gd name="T48" fmla="*/ 9843 w 9859"/>
                <a:gd name="T49" fmla="*/ 6449 h 16689"/>
                <a:gd name="T50" fmla="*/ 9843 w 9859"/>
                <a:gd name="T51" fmla="*/ 6449 h 16689"/>
                <a:gd name="T52" fmla="*/ 9843 w 9859"/>
                <a:gd name="T53" fmla="*/ 6449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59" h="16689">
                  <a:moveTo>
                    <a:pt x="9843" y="6449"/>
                  </a:moveTo>
                  <a:cubicBezTo>
                    <a:pt x="9856" y="6408"/>
                    <a:pt x="9859" y="6365"/>
                    <a:pt x="9850" y="6320"/>
                  </a:cubicBezTo>
                  <a:cubicBezTo>
                    <a:pt x="8825" y="879"/>
                    <a:pt x="8825" y="879"/>
                    <a:pt x="8825" y="879"/>
                  </a:cubicBezTo>
                  <a:cubicBezTo>
                    <a:pt x="8742" y="370"/>
                    <a:pt x="8309" y="0"/>
                    <a:pt x="7796" y="0"/>
                  </a:cubicBezTo>
                  <a:cubicBezTo>
                    <a:pt x="2063" y="0"/>
                    <a:pt x="2063" y="0"/>
                    <a:pt x="2063" y="0"/>
                  </a:cubicBezTo>
                  <a:cubicBezTo>
                    <a:pt x="1548" y="0"/>
                    <a:pt x="1115" y="370"/>
                    <a:pt x="1035" y="871"/>
                  </a:cubicBezTo>
                  <a:cubicBezTo>
                    <a:pt x="8" y="6320"/>
                    <a:pt x="8" y="6320"/>
                    <a:pt x="8" y="6320"/>
                  </a:cubicBezTo>
                  <a:cubicBezTo>
                    <a:pt x="0" y="6365"/>
                    <a:pt x="3" y="6408"/>
                    <a:pt x="14" y="6449"/>
                  </a:cubicBezTo>
                  <a:cubicBezTo>
                    <a:pt x="6" y="6497"/>
                    <a:pt x="3" y="6546"/>
                    <a:pt x="3" y="6595"/>
                  </a:cubicBezTo>
                  <a:cubicBezTo>
                    <a:pt x="3" y="7171"/>
                    <a:pt x="472" y="7640"/>
                    <a:pt x="1049" y="7640"/>
                  </a:cubicBezTo>
                  <a:cubicBezTo>
                    <a:pt x="1553" y="7640"/>
                    <a:pt x="1983" y="7278"/>
                    <a:pt x="2075" y="6777"/>
                  </a:cubicBezTo>
                  <a:cubicBezTo>
                    <a:pt x="2723" y="2731"/>
                    <a:pt x="2723" y="2731"/>
                    <a:pt x="2723" y="2731"/>
                  </a:cubicBezTo>
                  <a:cubicBezTo>
                    <a:pt x="2714" y="15644"/>
                    <a:pt x="2714" y="15644"/>
                    <a:pt x="2714" y="15644"/>
                  </a:cubicBezTo>
                  <a:cubicBezTo>
                    <a:pt x="2714" y="16220"/>
                    <a:pt x="3182" y="16689"/>
                    <a:pt x="3759" y="16689"/>
                  </a:cubicBezTo>
                  <a:cubicBezTo>
                    <a:pt x="4336" y="16689"/>
                    <a:pt x="4805" y="16219"/>
                    <a:pt x="4805" y="15644"/>
                  </a:cubicBezTo>
                  <a:cubicBezTo>
                    <a:pt x="4805" y="9251"/>
                    <a:pt x="4805" y="9251"/>
                    <a:pt x="4805" y="9251"/>
                  </a:cubicBezTo>
                  <a:cubicBezTo>
                    <a:pt x="5054" y="9251"/>
                    <a:pt x="5054" y="9251"/>
                    <a:pt x="5054" y="9251"/>
                  </a:cubicBezTo>
                  <a:cubicBezTo>
                    <a:pt x="5054" y="15644"/>
                    <a:pt x="5054" y="15644"/>
                    <a:pt x="5054" y="15644"/>
                  </a:cubicBezTo>
                  <a:cubicBezTo>
                    <a:pt x="5054" y="16220"/>
                    <a:pt x="5523" y="16689"/>
                    <a:pt x="6099" y="16689"/>
                  </a:cubicBezTo>
                  <a:cubicBezTo>
                    <a:pt x="6675" y="16689"/>
                    <a:pt x="7143" y="16219"/>
                    <a:pt x="7143" y="15643"/>
                  </a:cubicBezTo>
                  <a:cubicBezTo>
                    <a:pt x="7136" y="2731"/>
                    <a:pt x="7136" y="2731"/>
                    <a:pt x="7136" y="2731"/>
                  </a:cubicBezTo>
                  <a:cubicBezTo>
                    <a:pt x="7784" y="6784"/>
                    <a:pt x="7784" y="6784"/>
                    <a:pt x="7784" y="6784"/>
                  </a:cubicBezTo>
                  <a:cubicBezTo>
                    <a:pt x="7874" y="7278"/>
                    <a:pt x="8306" y="7640"/>
                    <a:pt x="8810" y="7640"/>
                  </a:cubicBezTo>
                  <a:cubicBezTo>
                    <a:pt x="9386" y="7640"/>
                    <a:pt x="9855" y="7169"/>
                    <a:pt x="9855" y="6595"/>
                  </a:cubicBezTo>
                  <a:cubicBezTo>
                    <a:pt x="9855" y="6546"/>
                    <a:pt x="9851" y="6497"/>
                    <a:pt x="9843" y="6449"/>
                  </a:cubicBezTo>
                  <a:close/>
                  <a:moveTo>
                    <a:pt x="9843" y="6449"/>
                  </a:moveTo>
                  <a:cubicBezTo>
                    <a:pt x="9843" y="6449"/>
                    <a:pt x="9843" y="6449"/>
                    <a:pt x="9843" y="64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8" name="Group 86"/>
          <p:cNvGrpSpPr/>
          <p:nvPr/>
        </p:nvGrpSpPr>
        <p:grpSpPr>
          <a:xfrm>
            <a:off x="7235717" y="2035574"/>
            <a:ext cx="252000" cy="576000"/>
            <a:chOff x="6272213" y="0"/>
            <a:chExt cx="3228975" cy="6858000"/>
          </a:xfrm>
          <a:solidFill>
            <a:srgbClr val="009688"/>
          </a:solidFill>
        </p:grpSpPr>
        <p:sp>
          <p:nvSpPr>
            <p:cNvPr id="129" name="Freeform 87"/>
            <p:cNvSpPr>
              <a:spLocks noEditPoints="1"/>
            </p:cNvSpPr>
            <p:nvPr/>
          </p:nvSpPr>
          <p:spPr bwMode="auto">
            <a:xfrm>
              <a:off x="7212013" y="0"/>
              <a:ext cx="1349375" cy="1349375"/>
            </a:xfrm>
            <a:custGeom>
              <a:avLst/>
              <a:gdLst>
                <a:gd name="T0" fmla="*/ 2061 w 4121"/>
                <a:gd name="T1" fmla="*/ 4121 h 4121"/>
                <a:gd name="T2" fmla="*/ 4121 w 4121"/>
                <a:gd name="T3" fmla="*/ 2060 h 4121"/>
                <a:gd name="T4" fmla="*/ 2061 w 4121"/>
                <a:gd name="T5" fmla="*/ 0 h 4121"/>
                <a:gd name="T6" fmla="*/ 0 w 4121"/>
                <a:gd name="T7" fmla="*/ 2060 h 4121"/>
                <a:gd name="T8" fmla="*/ 2061 w 4121"/>
                <a:gd name="T9" fmla="*/ 4121 h 4121"/>
                <a:gd name="T10" fmla="*/ 2061 w 4121"/>
                <a:gd name="T11" fmla="*/ 4121 h 4121"/>
                <a:gd name="T12" fmla="*/ 2061 w 4121"/>
                <a:gd name="T13" fmla="*/ 4121 h 4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1" h="4121">
                  <a:moveTo>
                    <a:pt x="2061" y="4121"/>
                  </a:moveTo>
                  <a:cubicBezTo>
                    <a:pt x="3197" y="4121"/>
                    <a:pt x="4121" y="3197"/>
                    <a:pt x="4121" y="2060"/>
                  </a:cubicBezTo>
                  <a:cubicBezTo>
                    <a:pt x="4121" y="924"/>
                    <a:pt x="3197" y="0"/>
                    <a:pt x="2061" y="0"/>
                  </a:cubicBezTo>
                  <a:cubicBezTo>
                    <a:pt x="924" y="0"/>
                    <a:pt x="0" y="924"/>
                    <a:pt x="0" y="2060"/>
                  </a:cubicBezTo>
                  <a:cubicBezTo>
                    <a:pt x="0" y="3197"/>
                    <a:pt x="924" y="4121"/>
                    <a:pt x="2061" y="4121"/>
                  </a:cubicBezTo>
                  <a:close/>
                  <a:moveTo>
                    <a:pt x="2061" y="4121"/>
                  </a:moveTo>
                  <a:cubicBezTo>
                    <a:pt x="2061" y="4121"/>
                    <a:pt x="2061" y="4121"/>
                    <a:pt x="2061" y="41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8"/>
            <p:cNvSpPr>
              <a:spLocks noEditPoints="1"/>
            </p:cNvSpPr>
            <p:nvPr/>
          </p:nvSpPr>
          <p:spPr bwMode="auto">
            <a:xfrm>
              <a:off x="6272213" y="1390650"/>
              <a:ext cx="3228975" cy="5467350"/>
            </a:xfrm>
            <a:custGeom>
              <a:avLst/>
              <a:gdLst>
                <a:gd name="T0" fmla="*/ 9843 w 9859"/>
                <a:gd name="T1" fmla="*/ 6449 h 16689"/>
                <a:gd name="T2" fmla="*/ 9850 w 9859"/>
                <a:gd name="T3" fmla="*/ 6320 h 16689"/>
                <a:gd name="T4" fmla="*/ 8825 w 9859"/>
                <a:gd name="T5" fmla="*/ 879 h 16689"/>
                <a:gd name="T6" fmla="*/ 7796 w 9859"/>
                <a:gd name="T7" fmla="*/ 0 h 16689"/>
                <a:gd name="T8" fmla="*/ 2063 w 9859"/>
                <a:gd name="T9" fmla="*/ 0 h 16689"/>
                <a:gd name="T10" fmla="*/ 1035 w 9859"/>
                <a:gd name="T11" fmla="*/ 871 h 16689"/>
                <a:gd name="T12" fmla="*/ 8 w 9859"/>
                <a:gd name="T13" fmla="*/ 6320 h 16689"/>
                <a:gd name="T14" fmla="*/ 14 w 9859"/>
                <a:gd name="T15" fmla="*/ 6449 h 16689"/>
                <a:gd name="T16" fmla="*/ 3 w 9859"/>
                <a:gd name="T17" fmla="*/ 6595 h 16689"/>
                <a:gd name="T18" fmla="*/ 1049 w 9859"/>
                <a:gd name="T19" fmla="*/ 7640 h 16689"/>
                <a:gd name="T20" fmla="*/ 2075 w 9859"/>
                <a:gd name="T21" fmla="*/ 6777 h 16689"/>
                <a:gd name="T22" fmla="*/ 2723 w 9859"/>
                <a:gd name="T23" fmla="*/ 2731 h 16689"/>
                <a:gd name="T24" fmla="*/ 2714 w 9859"/>
                <a:gd name="T25" fmla="*/ 15644 h 16689"/>
                <a:gd name="T26" fmla="*/ 3759 w 9859"/>
                <a:gd name="T27" fmla="*/ 16689 h 16689"/>
                <a:gd name="T28" fmla="*/ 4805 w 9859"/>
                <a:gd name="T29" fmla="*/ 15644 h 16689"/>
                <a:gd name="T30" fmla="*/ 4805 w 9859"/>
                <a:gd name="T31" fmla="*/ 9251 h 16689"/>
                <a:gd name="T32" fmla="*/ 5054 w 9859"/>
                <a:gd name="T33" fmla="*/ 9251 h 16689"/>
                <a:gd name="T34" fmla="*/ 5054 w 9859"/>
                <a:gd name="T35" fmla="*/ 15644 h 16689"/>
                <a:gd name="T36" fmla="*/ 6099 w 9859"/>
                <a:gd name="T37" fmla="*/ 16689 h 16689"/>
                <a:gd name="T38" fmla="*/ 7143 w 9859"/>
                <a:gd name="T39" fmla="*/ 15643 h 16689"/>
                <a:gd name="T40" fmla="*/ 7136 w 9859"/>
                <a:gd name="T41" fmla="*/ 2731 h 16689"/>
                <a:gd name="T42" fmla="*/ 7784 w 9859"/>
                <a:gd name="T43" fmla="*/ 6784 h 16689"/>
                <a:gd name="T44" fmla="*/ 8810 w 9859"/>
                <a:gd name="T45" fmla="*/ 7640 h 16689"/>
                <a:gd name="T46" fmla="*/ 9855 w 9859"/>
                <a:gd name="T47" fmla="*/ 6595 h 16689"/>
                <a:gd name="T48" fmla="*/ 9843 w 9859"/>
                <a:gd name="T49" fmla="*/ 6449 h 16689"/>
                <a:gd name="T50" fmla="*/ 9843 w 9859"/>
                <a:gd name="T51" fmla="*/ 6449 h 16689"/>
                <a:gd name="T52" fmla="*/ 9843 w 9859"/>
                <a:gd name="T53" fmla="*/ 6449 h 1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59" h="16689">
                  <a:moveTo>
                    <a:pt x="9843" y="6449"/>
                  </a:moveTo>
                  <a:cubicBezTo>
                    <a:pt x="9856" y="6408"/>
                    <a:pt x="9859" y="6365"/>
                    <a:pt x="9850" y="6320"/>
                  </a:cubicBezTo>
                  <a:cubicBezTo>
                    <a:pt x="8825" y="879"/>
                    <a:pt x="8825" y="879"/>
                    <a:pt x="8825" y="879"/>
                  </a:cubicBezTo>
                  <a:cubicBezTo>
                    <a:pt x="8742" y="370"/>
                    <a:pt x="8309" y="0"/>
                    <a:pt x="7796" y="0"/>
                  </a:cubicBezTo>
                  <a:cubicBezTo>
                    <a:pt x="2063" y="0"/>
                    <a:pt x="2063" y="0"/>
                    <a:pt x="2063" y="0"/>
                  </a:cubicBezTo>
                  <a:cubicBezTo>
                    <a:pt x="1548" y="0"/>
                    <a:pt x="1115" y="370"/>
                    <a:pt x="1035" y="871"/>
                  </a:cubicBezTo>
                  <a:cubicBezTo>
                    <a:pt x="8" y="6320"/>
                    <a:pt x="8" y="6320"/>
                    <a:pt x="8" y="6320"/>
                  </a:cubicBezTo>
                  <a:cubicBezTo>
                    <a:pt x="0" y="6365"/>
                    <a:pt x="3" y="6408"/>
                    <a:pt x="14" y="6449"/>
                  </a:cubicBezTo>
                  <a:cubicBezTo>
                    <a:pt x="6" y="6497"/>
                    <a:pt x="3" y="6546"/>
                    <a:pt x="3" y="6595"/>
                  </a:cubicBezTo>
                  <a:cubicBezTo>
                    <a:pt x="3" y="7171"/>
                    <a:pt x="472" y="7640"/>
                    <a:pt x="1049" y="7640"/>
                  </a:cubicBezTo>
                  <a:cubicBezTo>
                    <a:pt x="1553" y="7640"/>
                    <a:pt x="1983" y="7278"/>
                    <a:pt x="2075" y="6777"/>
                  </a:cubicBezTo>
                  <a:cubicBezTo>
                    <a:pt x="2723" y="2731"/>
                    <a:pt x="2723" y="2731"/>
                    <a:pt x="2723" y="2731"/>
                  </a:cubicBezTo>
                  <a:cubicBezTo>
                    <a:pt x="2714" y="15644"/>
                    <a:pt x="2714" y="15644"/>
                    <a:pt x="2714" y="15644"/>
                  </a:cubicBezTo>
                  <a:cubicBezTo>
                    <a:pt x="2714" y="16220"/>
                    <a:pt x="3182" y="16689"/>
                    <a:pt x="3759" y="16689"/>
                  </a:cubicBezTo>
                  <a:cubicBezTo>
                    <a:pt x="4336" y="16689"/>
                    <a:pt x="4805" y="16219"/>
                    <a:pt x="4805" y="15644"/>
                  </a:cubicBezTo>
                  <a:cubicBezTo>
                    <a:pt x="4805" y="9251"/>
                    <a:pt x="4805" y="9251"/>
                    <a:pt x="4805" y="9251"/>
                  </a:cubicBezTo>
                  <a:cubicBezTo>
                    <a:pt x="5054" y="9251"/>
                    <a:pt x="5054" y="9251"/>
                    <a:pt x="5054" y="9251"/>
                  </a:cubicBezTo>
                  <a:cubicBezTo>
                    <a:pt x="5054" y="15644"/>
                    <a:pt x="5054" y="15644"/>
                    <a:pt x="5054" y="15644"/>
                  </a:cubicBezTo>
                  <a:cubicBezTo>
                    <a:pt x="5054" y="16220"/>
                    <a:pt x="5523" y="16689"/>
                    <a:pt x="6099" y="16689"/>
                  </a:cubicBezTo>
                  <a:cubicBezTo>
                    <a:pt x="6675" y="16689"/>
                    <a:pt x="7143" y="16219"/>
                    <a:pt x="7143" y="15643"/>
                  </a:cubicBezTo>
                  <a:cubicBezTo>
                    <a:pt x="7136" y="2731"/>
                    <a:pt x="7136" y="2731"/>
                    <a:pt x="7136" y="2731"/>
                  </a:cubicBezTo>
                  <a:cubicBezTo>
                    <a:pt x="7784" y="6784"/>
                    <a:pt x="7784" y="6784"/>
                    <a:pt x="7784" y="6784"/>
                  </a:cubicBezTo>
                  <a:cubicBezTo>
                    <a:pt x="7874" y="7278"/>
                    <a:pt x="8306" y="7640"/>
                    <a:pt x="8810" y="7640"/>
                  </a:cubicBezTo>
                  <a:cubicBezTo>
                    <a:pt x="9386" y="7640"/>
                    <a:pt x="9855" y="7169"/>
                    <a:pt x="9855" y="6595"/>
                  </a:cubicBezTo>
                  <a:cubicBezTo>
                    <a:pt x="9855" y="6546"/>
                    <a:pt x="9851" y="6497"/>
                    <a:pt x="9843" y="6449"/>
                  </a:cubicBezTo>
                  <a:close/>
                  <a:moveTo>
                    <a:pt x="9843" y="6449"/>
                  </a:moveTo>
                  <a:cubicBezTo>
                    <a:pt x="9843" y="6449"/>
                    <a:pt x="9843" y="6449"/>
                    <a:pt x="9843" y="64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2" name="Group 122"/>
          <p:cNvGrpSpPr/>
          <p:nvPr/>
        </p:nvGrpSpPr>
        <p:grpSpPr>
          <a:xfrm>
            <a:off x="8393752" y="1526380"/>
            <a:ext cx="360000" cy="360000"/>
            <a:chOff x="7436170" y="604588"/>
            <a:chExt cx="261231" cy="261230"/>
          </a:xfrm>
          <a:solidFill>
            <a:srgbClr val="009688"/>
          </a:solidFill>
        </p:grpSpPr>
        <p:sp>
          <p:nvSpPr>
            <p:cNvPr id="163" name="Freeform 8"/>
            <p:cNvSpPr>
              <a:spLocks noChangeArrowheads="1"/>
            </p:cNvSpPr>
            <p:nvPr/>
          </p:nvSpPr>
          <p:spPr bwMode="auto">
            <a:xfrm>
              <a:off x="7436170" y="604588"/>
              <a:ext cx="261231" cy="261230"/>
            </a:xfrm>
            <a:custGeom>
              <a:avLst/>
              <a:gdLst>
                <a:gd name="T0" fmla="*/ 270 w 537"/>
                <a:gd name="T1" fmla="*/ 0 h 537"/>
                <a:gd name="T2" fmla="*/ 0 w 537"/>
                <a:gd name="T3" fmla="*/ 271 h 537"/>
                <a:gd name="T4" fmla="*/ 270 w 537"/>
                <a:gd name="T5" fmla="*/ 536 h 537"/>
                <a:gd name="T6" fmla="*/ 536 w 537"/>
                <a:gd name="T7" fmla="*/ 271 h 537"/>
                <a:gd name="T8" fmla="*/ 270 w 537"/>
                <a:gd name="T9" fmla="*/ 0 h 537"/>
                <a:gd name="T10" fmla="*/ 270 w 537"/>
                <a:gd name="T11" fmla="*/ 485 h 537"/>
                <a:gd name="T12" fmla="*/ 56 w 537"/>
                <a:gd name="T13" fmla="*/ 271 h 537"/>
                <a:gd name="T14" fmla="*/ 270 w 537"/>
                <a:gd name="T15" fmla="*/ 56 h 537"/>
                <a:gd name="T16" fmla="*/ 485 w 537"/>
                <a:gd name="T17" fmla="*/ 271 h 537"/>
                <a:gd name="T18" fmla="*/ 270 w 537"/>
                <a:gd name="T19" fmla="*/ 485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7" h="537">
                  <a:moveTo>
                    <a:pt x="270" y="0"/>
                  </a:moveTo>
                  <a:cubicBezTo>
                    <a:pt x="122" y="0"/>
                    <a:pt x="0" y="123"/>
                    <a:pt x="0" y="271"/>
                  </a:cubicBezTo>
                  <a:cubicBezTo>
                    <a:pt x="0" y="419"/>
                    <a:pt x="122" y="536"/>
                    <a:pt x="270" y="536"/>
                  </a:cubicBezTo>
                  <a:cubicBezTo>
                    <a:pt x="419" y="536"/>
                    <a:pt x="536" y="419"/>
                    <a:pt x="536" y="271"/>
                  </a:cubicBezTo>
                  <a:cubicBezTo>
                    <a:pt x="536" y="123"/>
                    <a:pt x="419" y="0"/>
                    <a:pt x="270" y="0"/>
                  </a:cubicBezTo>
                  <a:close/>
                  <a:moveTo>
                    <a:pt x="270" y="485"/>
                  </a:moveTo>
                  <a:cubicBezTo>
                    <a:pt x="153" y="485"/>
                    <a:pt x="56" y="388"/>
                    <a:pt x="56" y="271"/>
                  </a:cubicBezTo>
                  <a:cubicBezTo>
                    <a:pt x="56" y="153"/>
                    <a:pt x="153" y="56"/>
                    <a:pt x="270" y="56"/>
                  </a:cubicBezTo>
                  <a:cubicBezTo>
                    <a:pt x="388" y="56"/>
                    <a:pt x="485" y="153"/>
                    <a:pt x="485" y="271"/>
                  </a:cubicBezTo>
                  <a:cubicBezTo>
                    <a:pt x="485" y="388"/>
                    <a:pt x="388" y="485"/>
                    <a:pt x="270" y="48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  <p:sp>
          <p:nvSpPr>
            <p:cNvPr id="164" name="Freeform 9"/>
            <p:cNvSpPr>
              <a:spLocks noChangeArrowheads="1"/>
            </p:cNvSpPr>
            <p:nvPr/>
          </p:nvSpPr>
          <p:spPr bwMode="auto">
            <a:xfrm>
              <a:off x="7553939" y="670967"/>
              <a:ext cx="77084" cy="119909"/>
            </a:xfrm>
            <a:custGeom>
              <a:avLst/>
              <a:gdLst>
                <a:gd name="T0" fmla="*/ 36 w 159"/>
                <a:gd name="T1" fmla="*/ 0 h 246"/>
                <a:gd name="T2" fmla="*/ 0 w 159"/>
                <a:gd name="T3" fmla="*/ 0 h 246"/>
                <a:gd name="T4" fmla="*/ 0 w 159"/>
                <a:gd name="T5" fmla="*/ 158 h 246"/>
                <a:gd name="T6" fmla="*/ 138 w 159"/>
                <a:gd name="T7" fmla="*/ 245 h 246"/>
                <a:gd name="T8" fmla="*/ 158 w 159"/>
                <a:gd name="T9" fmla="*/ 209 h 246"/>
                <a:gd name="T10" fmla="*/ 36 w 159"/>
                <a:gd name="T11" fmla="*/ 138 h 246"/>
                <a:gd name="T12" fmla="*/ 36 w 159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46">
                  <a:moveTo>
                    <a:pt x="36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138" y="245"/>
                  </a:lnTo>
                  <a:lnTo>
                    <a:pt x="158" y="209"/>
                  </a:lnTo>
                  <a:lnTo>
                    <a:pt x="36" y="138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752319" y="1469647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дд.мм.гггг</a:t>
            </a:r>
            <a:endParaRPr lang="ru-RU" sz="2400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5812362" y="304696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Т-3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31" name="Picture 7" descr="http://lugasoft.ru/files/blank/t-3-shtatnoe-raspisanie/t-3-shtatnoe-raspisani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8749" r="1360" b="6861"/>
          <a:stretch/>
        </p:blipFill>
        <p:spPr bwMode="auto">
          <a:xfrm>
            <a:off x="3518521" y="3416300"/>
            <a:ext cx="5099359" cy="31242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04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Прием, увольнение, перемещение</a:t>
            </a:r>
          </a:p>
        </p:txBody>
      </p:sp>
      <p:sp>
        <p:nvSpPr>
          <p:cNvPr id="3" name="Rectangle 42"/>
          <p:cNvSpPr/>
          <p:nvPr/>
        </p:nvSpPr>
        <p:spPr>
          <a:xfrm>
            <a:off x="7442200" y="2102976"/>
            <a:ext cx="4171553" cy="4021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Прием, увольнение и перемещение производятся путем заполнения Ф.И.О. работника. Остальные поля заполняются путем выбора необходимых параметров из справочников.</a:t>
            </a:r>
            <a:r>
              <a:rPr lang="en-US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За счет этого </a:t>
            </a:r>
            <a:r>
              <a:rPr lang="ru-RU" sz="1600" dirty="0" smtClean="0">
                <a:solidFill>
                  <a:srgbClr val="1976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снижается вероятность ошибки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 кадрового работника</a:t>
            </a:r>
            <a:endParaRPr lang="en-US" sz="1600" dirty="0" smtClean="0">
              <a:solidFill>
                <a:schemeClr val="tx1"/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 algn="ctr">
              <a:lnSpc>
                <a:spcPct val="120000"/>
              </a:lnSpc>
            </a:pPr>
            <a:endParaRPr lang="en-US" sz="1600" dirty="0" smtClean="0">
              <a:solidFill>
                <a:schemeClr val="tx1"/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Формы приказов </a:t>
            </a:r>
            <a:r>
              <a:rPr lang="ru-RU" sz="1600" dirty="0" smtClean="0">
                <a:solidFill>
                  <a:srgbClr val="1976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формируются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ru-RU" sz="1600" dirty="0" smtClean="0">
                <a:solidFill>
                  <a:srgbClr val="1976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автоматически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 на основе унифицированных форм и доступны для </a:t>
            </a:r>
            <a:r>
              <a:rPr lang="ru-RU" sz="1600" dirty="0" smtClean="0">
                <a:solidFill>
                  <a:srgbClr val="1976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печати</a:t>
            </a:r>
            <a:r>
              <a:rPr lang="en-US" sz="1600" dirty="0" smtClean="0">
                <a:solidFill>
                  <a:srgbClr val="1976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 </a:t>
            </a:r>
            <a:r>
              <a:rPr lang="ru-RU" sz="1600" dirty="0" smtClean="0">
                <a:solidFill>
                  <a:srgbClr val="1976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и сохранения</a:t>
            </a:r>
            <a:r>
              <a:rPr lang="ru-RU" sz="16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в текстовых форматах</a:t>
            </a:r>
            <a:endParaRPr lang="en-US" sz="1100" dirty="0">
              <a:solidFill>
                <a:srgbClr val="1976D2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3992" y="1733644"/>
            <a:ext cx="6312896" cy="4611700"/>
            <a:chOff x="232307" y="1955800"/>
            <a:chExt cx="6312896" cy="4611700"/>
          </a:xfrm>
        </p:grpSpPr>
        <p:pic>
          <p:nvPicPr>
            <p:cNvPr id="2054" name="Picture 6" descr="http://lugasoft.ru/files/blank/t-8-prikaz-ob-uvolnenii/t-8-prikaz-ob-uvolnenii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" t="1084" r="949" b="949"/>
            <a:stretch/>
          </p:blipFill>
          <p:spPr bwMode="auto">
            <a:xfrm>
              <a:off x="3991544" y="2967500"/>
              <a:ext cx="2553659" cy="3600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lugasoft.ru/files/blank/t-5-prikaz-o-perevode/t-5-prikaz-o-perevode.g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5" t="1155" r="1248" b="1248"/>
            <a:stretch/>
          </p:blipFill>
          <p:spPr bwMode="auto">
            <a:xfrm>
              <a:off x="2125722" y="2670306"/>
              <a:ext cx="2554721" cy="3600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Картинки по запросу форма т-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" t="1157" r="1695" b="1695"/>
            <a:stretch/>
          </p:blipFill>
          <p:spPr bwMode="auto">
            <a:xfrm>
              <a:off x="232307" y="2387598"/>
              <a:ext cx="2552131" cy="3600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19909" y="1955800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968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Т-1</a:t>
              </a:r>
              <a:r>
                <a:rPr lang="en-US" dirty="0" smtClean="0">
                  <a:solidFill>
                    <a:srgbClr val="00968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(</a:t>
              </a:r>
              <a:r>
                <a:rPr lang="ru-RU" dirty="0" smtClean="0">
                  <a:solidFill>
                    <a:srgbClr val="00968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Т-1а</a:t>
              </a:r>
              <a:r>
                <a:rPr lang="en-US" dirty="0" smtClean="0">
                  <a:solidFill>
                    <a:srgbClr val="00968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)</a:t>
              </a:r>
              <a:endParaRPr lang="ru-RU" dirty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4619" y="2202932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968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Т-5</a:t>
              </a:r>
              <a:r>
                <a:rPr lang="en-US" dirty="0" smtClean="0">
                  <a:solidFill>
                    <a:srgbClr val="00968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(</a:t>
              </a:r>
              <a:r>
                <a:rPr lang="ru-RU" dirty="0" smtClean="0">
                  <a:solidFill>
                    <a:srgbClr val="00968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Т-5а</a:t>
              </a:r>
              <a:r>
                <a:rPr lang="en-US" dirty="0" smtClean="0">
                  <a:solidFill>
                    <a:srgbClr val="00968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)</a:t>
              </a:r>
              <a:endParaRPr lang="ru-RU" dirty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80443" y="2485640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968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Т-8</a:t>
              </a:r>
              <a:r>
                <a:rPr lang="en-US" dirty="0" smtClean="0">
                  <a:solidFill>
                    <a:srgbClr val="00968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(</a:t>
              </a:r>
              <a:r>
                <a:rPr lang="ru-RU" dirty="0" smtClean="0">
                  <a:solidFill>
                    <a:srgbClr val="00968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Т-8а</a:t>
              </a:r>
              <a:r>
                <a:rPr lang="en-US" dirty="0" smtClean="0">
                  <a:solidFill>
                    <a:srgbClr val="009688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)</a:t>
              </a:r>
              <a:endParaRPr lang="ru-RU" dirty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4979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Кадровый учет</a:t>
            </a:r>
          </a:p>
        </p:txBody>
      </p:sp>
      <p:sp>
        <p:nvSpPr>
          <p:cNvPr id="3" name="Rectangle 42"/>
          <p:cNvSpPr/>
          <p:nvPr/>
        </p:nvSpPr>
        <p:spPr>
          <a:xfrm>
            <a:off x="952500" y="1594976"/>
            <a:ext cx="10496153" cy="9439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Система автоматически ведет </a:t>
            </a:r>
            <a:r>
              <a:rPr lang="ru-RU" sz="1600" dirty="0" smtClean="0">
                <a:solidFill>
                  <a:srgbClr val="1976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учет использования рабочего времени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 работников, </a:t>
            </a:r>
            <a:r>
              <a:rPr lang="ru-RU" sz="1600" dirty="0" smtClean="0">
                <a:solidFill>
                  <a:srgbClr val="1976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учет персональных данных (включая историю) 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работников и формирует на их основе все необходимые документы и отчеты</a:t>
            </a:r>
            <a:r>
              <a:rPr lang="en-US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на указанные даты</a:t>
            </a:r>
            <a:endParaRPr lang="en-US" sz="1100" dirty="0">
              <a:solidFill>
                <a:srgbClr val="1976D2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  <p:pic>
        <p:nvPicPr>
          <p:cNvPr id="3074" name="Picture 2" descr="Картинки по запросу табель учета использования рабочего времени 05044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02144"/>
            <a:ext cx="5118100" cy="20001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ugasoft.ru/files/blank/t-2-lichnaya-kartochka/t-2-lichnaya-kartochka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1045" r="1552" b="1552"/>
          <a:stretch/>
        </p:blipFill>
        <p:spPr bwMode="auto">
          <a:xfrm>
            <a:off x="7600565" y="3022600"/>
            <a:ext cx="2547927" cy="360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2624" y="3226288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ф.0504421 (Т-13)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2327" y="265326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Т-2ГС (Т-2)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83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Картинки по запросу форма т-10а служебное зада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"/>
          <a:stretch/>
        </p:blipFill>
        <p:spPr bwMode="auto">
          <a:xfrm>
            <a:off x="7196465" y="3359001"/>
            <a:ext cx="4516318" cy="288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93992" y="358996"/>
            <a:ext cx="9580976" cy="964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Roboto Light" charset="0"/>
              <a:ea typeface="Roboto Light" charset="0"/>
              <a:cs typeface="Roboto Light" charset="0"/>
            </a:endParaRPr>
          </a:p>
          <a:p>
            <a:r>
              <a:rPr lang="ru-RU" sz="4267" dirty="0" smtClean="0">
                <a:latin typeface="Roboto Light" charset="0"/>
                <a:ea typeface="Roboto Light" charset="0"/>
                <a:cs typeface="Roboto Light" charset="0"/>
              </a:rPr>
              <a:t>Отпуска и командировки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859" y="2265401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Т-6</a:t>
            </a:r>
            <a:r>
              <a:rPr lang="en-US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Т-6а</a:t>
            </a:r>
            <a:r>
              <a:rPr lang="en-US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8" name="Picture 4" descr="http://lugasoft.ru/files/blank/t-7-grafik-otpuskov/t-7-grafik-otpuskov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t="8619" r="1644" b="10677"/>
          <a:stretch/>
        </p:blipFill>
        <p:spPr bwMode="auto">
          <a:xfrm>
            <a:off x="340731" y="2819399"/>
            <a:ext cx="5143749" cy="302260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2665" y="245006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Т-7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6" name="Picture 2" descr="http://lugasoft.ru/files/blank/t-6-prikaz-o-predostavlenii-otpuska/t-6-prikaz-o-predostavlenii-otpuska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1303" r="1776" b="1776"/>
          <a:stretch/>
        </p:blipFill>
        <p:spPr bwMode="auto">
          <a:xfrm>
            <a:off x="3168444" y="2634733"/>
            <a:ext cx="2543756" cy="360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98317" y="244073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Т-10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32" name="Picture 8" descr="Картинки по запросу форма т-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4" y="2819399"/>
            <a:ext cx="3443007" cy="288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065316" y="298033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968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Т-10а</a:t>
            </a:r>
            <a:endParaRPr lang="ru-RU" dirty="0">
              <a:solidFill>
                <a:srgbClr val="00968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42"/>
          <p:cNvSpPr/>
          <p:nvPr/>
        </p:nvSpPr>
        <p:spPr>
          <a:xfrm>
            <a:off x="340731" y="1556750"/>
            <a:ext cx="7827707" cy="471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>
              <a:lnSpc>
                <a:spcPct val="120000"/>
              </a:lnSpc>
            </a:pP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Все приказы </a:t>
            </a:r>
            <a:r>
              <a:rPr lang="ru-RU" sz="1600" dirty="0" smtClean="0">
                <a:solidFill>
                  <a:srgbClr val="1976D2"/>
                </a:solidFill>
                <a:latin typeface="Roboto" panose="02000000000000000000" pitchFamily="2" charset="0"/>
                <a:ea typeface="Roboto" panose="02000000000000000000" pitchFamily="2" charset="0"/>
                <a:cs typeface="Roboto Light" charset="0"/>
              </a:rPr>
              <a:t>автоматически и учитываются </a:t>
            </a:r>
            <a:r>
              <a:rPr lang="ru-RU" sz="1600" dirty="0" smtClean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rPr>
              <a:t>при формировании отчетов.</a:t>
            </a:r>
            <a:endParaRPr lang="en-US" sz="1100" dirty="0">
              <a:solidFill>
                <a:srgbClr val="1976D2"/>
              </a:solidFill>
              <a:latin typeface="Roboto" panose="02000000000000000000" pitchFamily="2" charset="0"/>
              <a:ea typeface="Roboto" panose="02000000000000000000" pitchFamily="2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40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TEST">
      <a:dk1>
        <a:srgbClr val="000000"/>
      </a:dk1>
      <a:lt1>
        <a:srgbClr val="FFFFFF"/>
      </a:lt1>
      <a:dk2>
        <a:srgbClr val="0D47A1"/>
      </a:dk2>
      <a:lt2>
        <a:srgbClr val="E3F2FD"/>
      </a:lt2>
      <a:accent1>
        <a:srgbClr val="1565C0"/>
      </a:accent1>
      <a:accent2>
        <a:srgbClr val="1976D2"/>
      </a:accent2>
      <a:accent3>
        <a:srgbClr val="1E88E5"/>
      </a:accent3>
      <a:accent4>
        <a:srgbClr val="2196F3"/>
      </a:accent4>
      <a:accent5>
        <a:srgbClr val="42A5F5"/>
      </a:accent5>
      <a:accent6>
        <a:srgbClr val="8BC34A"/>
      </a:accent6>
      <a:hlink>
        <a:srgbClr val="1E88E5"/>
      </a:hlink>
      <a:folHlink>
        <a:srgbClr val="1565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>
          <a:outerShdw blurRad="50800" dist="25400" dir="5400000" algn="t" rotWithShape="0">
            <a:prstClr val="black">
              <a:alpha val="30000"/>
            </a:prstClr>
          </a:outerShdw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with Circle">
  <a:themeElements>
    <a:clrScheme name="Custom TEST">
      <a:dk1>
        <a:srgbClr val="000000"/>
      </a:dk1>
      <a:lt1>
        <a:srgbClr val="FFFFFF"/>
      </a:lt1>
      <a:dk2>
        <a:srgbClr val="0D47A1"/>
      </a:dk2>
      <a:lt2>
        <a:srgbClr val="E3F2FD"/>
      </a:lt2>
      <a:accent1>
        <a:srgbClr val="1565C0"/>
      </a:accent1>
      <a:accent2>
        <a:srgbClr val="1976D2"/>
      </a:accent2>
      <a:accent3>
        <a:srgbClr val="1E88E5"/>
      </a:accent3>
      <a:accent4>
        <a:srgbClr val="2196F3"/>
      </a:accent4>
      <a:accent5>
        <a:srgbClr val="42A5F5"/>
      </a:accent5>
      <a:accent6>
        <a:srgbClr val="8BC34A"/>
      </a:accent6>
      <a:hlink>
        <a:srgbClr val="1E88E5"/>
      </a:hlink>
      <a:folHlink>
        <a:srgbClr val="1565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eaderbar Light">
  <a:themeElements>
    <a:clrScheme name="Custom TEST">
      <a:dk1>
        <a:srgbClr val="000000"/>
      </a:dk1>
      <a:lt1>
        <a:srgbClr val="FFFFFF"/>
      </a:lt1>
      <a:dk2>
        <a:srgbClr val="0D47A1"/>
      </a:dk2>
      <a:lt2>
        <a:srgbClr val="E3F2FD"/>
      </a:lt2>
      <a:accent1>
        <a:srgbClr val="1565C0"/>
      </a:accent1>
      <a:accent2>
        <a:srgbClr val="1976D2"/>
      </a:accent2>
      <a:accent3>
        <a:srgbClr val="1E88E5"/>
      </a:accent3>
      <a:accent4>
        <a:srgbClr val="2196F3"/>
      </a:accent4>
      <a:accent5>
        <a:srgbClr val="42A5F5"/>
      </a:accent5>
      <a:accent6>
        <a:srgbClr val="8BC34A"/>
      </a:accent6>
      <a:hlink>
        <a:srgbClr val="1E88E5"/>
      </a:hlink>
      <a:folHlink>
        <a:srgbClr val="1565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eaderbar Dark">
  <a:themeElements>
    <a:clrScheme name="Custom TEST">
      <a:dk1>
        <a:srgbClr val="000000"/>
      </a:dk1>
      <a:lt1>
        <a:srgbClr val="FFFFFF"/>
      </a:lt1>
      <a:dk2>
        <a:srgbClr val="0D47A1"/>
      </a:dk2>
      <a:lt2>
        <a:srgbClr val="E3F2FD"/>
      </a:lt2>
      <a:accent1>
        <a:srgbClr val="1565C0"/>
      </a:accent1>
      <a:accent2>
        <a:srgbClr val="1976D2"/>
      </a:accent2>
      <a:accent3>
        <a:srgbClr val="1E88E5"/>
      </a:accent3>
      <a:accent4>
        <a:srgbClr val="2196F3"/>
      </a:accent4>
      <a:accent5>
        <a:srgbClr val="42A5F5"/>
      </a:accent5>
      <a:accent6>
        <a:srgbClr val="8BC34A"/>
      </a:accent6>
      <a:hlink>
        <a:srgbClr val="1E88E5"/>
      </a:hlink>
      <a:folHlink>
        <a:srgbClr val="1565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eaderline">
  <a:themeElements>
    <a:clrScheme name="Custom TEST">
      <a:dk1>
        <a:srgbClr val="000000"/>
      </a:dk1>
      <a:lt1>
        <a:srgbClr val="FFFFFF"/>
      </a:lt1>
      <a:dk2>
        <a:srgbClr val="0D47A1"/>
      </a:dk2>
      <a:lt2>
        <a:srgbClr val="E3F2FD"/>
      </a:lt2>
      <a:accent1>
        <a:srgbClr val="1565C0"/>
      </a:accent1>
      <a:accent2>
        <a:srgbClr val="1976D2"/>
      </a:accent2>
      <a:accent3>
        <a:srgbClr val="1E88E5"/>
      </a:accent3>
      <a:accent4>
        <a:srgbClr val="2196F3"/>
      </a:accent4>
      <a:accent5>
        <a:srgbClr val="42A5F5"/>
      </a:accent5>
      <a:accent6>
        <a:srgbClr val="8BC34A"/>
      </a:accent6>
      <a:hlink>
        <a:srgbClr val="1E88E5"/>
      </a:hlink>
      <a:folHlink>
        <a:srgbClr val="1565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>
          <a:outerShdw blurRad="50800" dist="25400" dir="5400000" algn="t" rotWithShape="0">
            <a:prstClr val="black">
              <a:alpha val="30000"/>
            </a:prstClr>
          </a:outerShdw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45800</TotalTime>
  <Words>669</Words>
  <Application>Microsoft Office PowerPoint</Application>
  <PresentationFormat>Произвольный</PresentationFormat>
  <Paragraphs>197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Blank</vt:lpstr>
      <vt:lpstr>Basic with Circle</vt:lpstr>
      <vt:lpstr>Headerbar Light</vt:lpstr>
      <vt:lpstr>Headerbar Dark</vt:lpstr>
      <vt:lpstr>Headerline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Ergün Kayis</dc:creator>
  <cp:lastModifiedBy>Катунов Виктор Владимирович</cp:lastModifiedBy>
  <cp:revision>687</cp:revision>
  <dcterms:created xsi:type="dcterms:W3CDTF">2015-05-30T00:46:15Z</dcterms:created>
  <dcterms:modified xsi:type="dcterms:W3CDTF">2016-10-13T07:09:34Z</dcterms:modified>
</cp:coreProperties>
</file>