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86" r:id="rId3"/>
    <p:sldId id="287" r:id="rId4"/>
    <p:sldId id="259" r:id="rId5"/>
    <p:sldId id="260" r:id="rId6"/>
    <p:sldId id="261" r:id="rId7"/>
    <p:sldId id="285" r:id="rId8"/>
    <p:sldId id="283" r:id="rId9"/>
    <p:sldId id="28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8DCB41"/>
    <a:srgbClr val="FF3300"/>
    <a:srgbClr val="FF66CC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93" autoAdjust="0"/>
  </p:normalViewPr>
  <p:slideViewPr>
    <p:cSldViewPr>
      <p:cViewPr varScale="1">
        <p:scale>
          <a:sx n="85" d="100"/>
          <a:sy n="85" d="100"/>
        </p:scale>
        <p:origin x="-4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20"/>
      <c:perspective val="0"/>
    </c:view3D>
    <c:plotArea>
      <c:layout>
        <c:manualLayout>
          <c:layoutTarget val="inner"/>
          <c:xMode val="edge"/>
          <c:yMode val="edge"/>
          <c:x val="0.10324045559319503"/>
          <c:y val="0.15138826674878916"/>
          <c:w val="0.88981471112479971"/>
          <c:h val="0.847222416641005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dPt>
            <c:idx val="0"/>
            <c:bubble3D val="1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1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3305214545013391"/>
                  <c:y val="-3.366555614658862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</a:t>
                    </a:r>
                    <a:r>
                      <a:rPr lang="en-US" dirty="0" smtClean="0"/>
                      <a:t>35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0937572907042969"/>
                  <c:y val="-0.2656276246535457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</a:t>
                    </a:r>
                    <a:r>
                      <a:rPr lang="en-US" dirty="0" smtClean="0"/>
                      <a:t>25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8942387104902189"/>
                  <c:y val="5.672138777681347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</a:t>
                    </a:r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</c:v>
                </c:pt>
                <c:pt idx="1">
                  <c:v>25</c:v>
                </c:pt>
                <c:pt idx="2">
                  <c:v>40</c:v>
                </c:pt>
              </c:numCache>
            </c:numRef>
          </c:val>
          <c:bubble3D val="1"/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7DDF6-6A01-4CB5-8D5D-AD0E3CF471C7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D0ECC-9A76-4B64-A865-73B7D36CB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D0ECC-9A76-4B64-A865-73B7D36CB04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421D-44A5-4CDE-AEF5-82BF225684E2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6FFA-29AD-43E8-9744-787A9C782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421D-44A5-4CDE-AEF5-82BF225684E2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6FFA-29AD-43E8-9744-787A9C782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421D-44A5-4CDE-AEF5-82BF225684E2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6FFA-29AD-43E8-9744-787A9C782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421D-44A5-4CDE-AEF5-82BF225684E2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6FFA-29AD-43E8-9744-787A9C782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421D-44A5-4CDE-AEF5-82BF225684E2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6FFA-29AD-43E8-9744-787A9C782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421D-44A5-4CDE-AEF5-82BF225684E2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6FFA-29AD-43E8-9744-787A9C782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421D-44A5-4CDE-AEF5-82BF225684E2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6FFA-29AD-43E8-9744-787A9C782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421D-44A5-4CDE-AEF5-82BF225684E2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6FFA-29AD-43E8-9744-787A9C782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421D-44A5-4CDE-AEF5-82BF225684E2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6FFA-29AD-43E8-9744-787A9C782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421D-44A5-4CDE-AEF5-82BF225684E2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6FFA-29AD-43E8-9744-787A9C782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421D-44A5-4CDE-AEF5-82BF225684E2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6FFA-29AD-43E8-9744-787A9C782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E421D-44A5-4CDE-AEF5-82BF225684E2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56FFA-29AD-43E8-9744-787A9C782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0"/>
            <a:ext cx="1646237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2500306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ОЦЕНКА ЭФФЕКТИВНОСТИ И РЕЗУЛЬТАТИВНОСТИ ОРГАНОВ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В АДМИНИСТРАЦИИ ГОРОДА ВОЛОГДЫ, ПРОФЕССИОНАЛЬНОЙ ДЕЯТЕЛЬНОСТИ РАБОТНИКОВ </a:t>
            </a:r>
            <a:r>
              <a:rPr lang="ru-RU" sz="2400" dirty="0" smtClean="0">
                <a:solidFill>
                  <a:srgbClr val="FF0000"/>
                </a:solidFill>
              </a:rPr>
              <a:t>АДМИНИСТРАЦИИ ГОРОДА ВОЛОГДЫ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28572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Форма доклада о результатах деятельности органа </a:t>
            </a:r>
            <a:b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Администрации города Вологды</a:t>
            </a:r>
            <a:endParaRPr lang="ru-RU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464" t="17515" r="9956" b="47942"/>
          <a:stretch>
            <a:fillRect/>
          </a:stretch>
        </p:blipFill>
        <p:spPr bwMode="auto">
          <a:xfrm>
            <a:off x="214282" y="1643050"/>
            <a:ext cx="8786842" cy="29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715404" y="0"/>
            <a:ext cx="428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10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Итоговая оценка эффективности деятельности органов</a:t>
            </a:r>
            <a:b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Администрации города Вологды</a:t>
            </a:r>
            <a:endParaRPr lang="ru-RU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6000760" y="1643050"/>
            <a:ext cx="1071570" cy="1000132"/>
            <a:chOff x="6786578" y="1643050"/>
            <a:chExt cx="1071570" cy="1000132"/>
          </a:xfrm>
        </p:grpSpPr>
        <p:sp>
          <p:nvSpPr>
            <p:cNvPr id="9" name="Овал 8"/>
            <p:cNvSpPr/>
            <p:nvPr/>
          </p:nvSpPr>
          <p:spPr>
            <a:xfrm>
              <a:off x="6786578" y="1643050"/>
              <a:ext cx="1071570" cy="100013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/>
                <a:t>9 и выше          </a:t>
              </a:r>
              <a:endPara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858015" y="1785926"/>
              <a:ext cx="9286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solidFill>
                    <a:srgbClr val="FF0000"/>
                  </a:solidFill>
                </a:rPr>
                <a:t>9 </a:t>
              </a:r>
              <a:br>
                <a:rPr lang="ru-RU" dirty="0" smtClean="0">
                  <a:solidFill>
                    <a:srgbClr val="FF0000"/>
                  </a:solidFill>
                </a:rPr>
              </a:br>
              <a:r>
                <a:rPr lang="ru-RU" dirty="0" smtClean="0">
                  <a:solidFill>
                    <a:srgbClr val="FF0000"/>
                  </a:solidFill>
                </a:rPr>
                <a:t>и выше          </a:t>
              </a:r>
              <a:endPara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5500694" y="1071546"/>
            <a:ext cx="2109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Итоговая оценка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1142984"/>
            <a:ext cx="2585676" cy="343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</a:rPr>
              <a:t>Оценка деятельности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1928802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</a:rPr>
              <a:t>ВЫСОКИЙ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уровень эффективности             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571536" y="3143248"/>
            <a:ext cx="500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</a:rPr>
              <a:t>СРЕДНИЙ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уровень эффективности             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500098" y="4357694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</a:rPr>
              <a:t>НИЗКИЙ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уровень эффективности              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071602" y="5786454"/>
            <a:ext cx="5500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</a:rPr>
              <a:t>НЕУДОВЛЕТВОРИТЕЛЬНЫЙ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уровень эффективности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6000760" y="2857496"/>
            <a:ext cx="1071570" cy="1015172"/>
            <a:chOff x="6786578" y="2857496"/>
            <a:chExt cx="1071570" cy="1015172"/>
          </a:xfrm>
        </p:grpSpPr>
        <p:sp>
          <p:nvSpPr>
            <p:cNvPr id="17" name="Овал 16"/>
            <p:cNvSpPr/>
            <p:nvPr/>
          </p:nvSpPr>
          <p:spPr>
            <a:xfrm>
              <a:off x="6786578" y="2857496"/>
              <a:ext cx="1071570" cy="10151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/>
                <a:t>от 6 до 8,9          </a:t>
              </a:r>
              <a:endPara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858016" y="3000372"/>
              <a:ext cx="9286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solidFill>
                    <a:srgbClr val="FF0000"/>
                  </a:solidFill>
                </a:rPr>
                <a:t>от 6 </a:t>
              </a:r>
              <a:br>
                <a:rPr lang="ru-RU" dirty="0" smtClean="0">
                  <a:solidFill>
                    <a:srgbClr val="FF0000"/>
                  </a:solidFill>
                </a:rPr>
              </a:br>
              <a:r>
                <a:rPr lang="ru-RU" dirty="0" smtClean="0">
                  <a:solidFill>
                    <a:srgbClr val="FF0000"/>
                  </a:solidFill>
                </a:rPr>
                <a:t>до 8,9          </a:t>
              </a:r>
              <a:endPara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000760" y="4143380"/>
            <a:ext cx="1071570" cy="1015172"/>
            <a:chOff x="6786578" y="4143380"/>
            <a:chExt cx="1071570" cy="1015172"/>
          </a:xfrm>
        </p:grpSpPr>
        <p:sp>
          <p:nvSpPr>
            <p:cNvPr id="19" name="Овал 18"/>
            <p:cNvSpPr/>
            <p:nvPr/>
          </p:nvSpPr>
          <p:spPr>
            <a:xfrm>
              <a:off x="6786578" y="4143380"/>
              <a:ext cx="1071570" cy="1015172"/>
            </a:xfrm>
            <a:prstGeom prst="ellipse">
              <a:avLst/>
            </a:prstGeom>
            <a:solidFill>
              <a:schemeClr val="bg1"/>
            </a:solidFill>
            <a:ln w="88900" cap="rnd" cmpd="sng">
              <a:solidFill>
                <a:srgbClr val="FF0000"/>
              </a:solidFill>
              <a:prstDash val="solid"/>
              <a:miter lim="800000"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/>
                <a:t>9 и выше          </a:t>
              </a:r>
              <a:endPara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858015" y="4286256"/>
              <a:ext cx="9286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solidFill>
                    <a:srgbClr val="FF0000"/>
                  </a:solidFill>
                </a:rPr>
                <a:t>от 3 </a:t>
              </a:r>
              <a:br>
                <a:rPr lang="ru-RU" dirty="0" smtClean="0">
                  <a:solidFill>
                    <a:srgbClr val="FF0000"/>
                  </a:solidFill>
                </a:rPr>
              </a:br>
              <a:r>
                <a:rPr lang="ru-RU" dirty="0" smtClean="0">
                  <a:solidFill>
                    <a:srgbClr val="FF0000"/>
                  </a:solidFill>
                </a:rPr>
                <a:t>до 5,9          </a:t>
              </a:r>
              <a:endPara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000760" y="5429264"/>
            <a:ext cx="1071570" cy="1015172"/>
            <a:chOff x="6786578" y="5429264"/>
            <a:chExt cx="1071570" cy="1015172"/>
          </a:xfrm>
        </p:grpSpPr>
        <p:sp>
          <p:nvSpPr>
            <p:cNvPr id="18" name="Овал 17"/>
            <p:cNvSpPr/>
            <p:nvPr/>
          </p:nvSpPr>
          <p:spPr>
            <a:xfrm>
              <a:off x="6786578" y="5429264"/>
              <a:ext cx="1071570" cy="10151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/>
                <a:t>менее 3          </a:t>
              </a:r>
              <a:endPara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/>
                <a:t>9 и </a:t>
              </a:r>
              <a:endPara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858016" y="5643578"/>
              <a:ext cx="9286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solidFill>
                    <a:srgbClr val="FF0000"/>
                  </a:solidFill>
                </a:rPr>
                <a:t>менее </a:t>
              </a:r>
              <a:br>
                <a:rPr lang="ru-RU" dirty="0" smtClean="0">
                  <a:solidFill>
                    <a:srgbClr val="FF0000"/>
                  </a:solidFill>
                </a:rPr>
              </a:br>
              <a:r>
                <a:rPr lang="ru-RU" dirty="0" smtClean="0">
                  <a:solidFill>
                    <a:srgbClr val="FF0000"/>
                  </a:solidFill>
                </a:rPr>
                <a:t>3          </a:t>
              </a:r>
              <a:endPara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8715404" y="0"/>
            <a:ext cx="428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11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35716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Доля участия органов Администрации города Вологды</a:t>
            </a:r>
            <a:b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в решении вопросов местного значения</a:t>
            </a:r>
            <a:endParaRPr lang="ru-RU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646260998"/>
              </p:ext>
            </p:extLst>
          </p:nvPr>
        </p:nvGraphicFramePr>
        <p:xfrm>
          <a:off x="2428860" y="2000240"/>
          <a:ext cx="3429024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19"/>
          <p:cNvSpPr>
            <a:spLocks noChangeArrowheads="1"/>
          </p:cNvSpPr>
          <p:nvPr/>
        </p:nvSpPr>
        <p:spPr bwMode="black">
          <a:xfrm>
            <a:off x="2143108" y="4143380"/>
            <a:ext cx="4500594" cy="6709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Times New Roman" pitchFamily="18" charset="0"/>
              </a:rPr>
              <a:t>РЕАЛИЗАЦИЯ СОЦИАЛЬНЫХ ПРОЕКТОВ  и взаимодействие с населением</a:t>
            </a:r>
            <a:endParaRPr lang="en-US" sz="1600" b="1" dirty="0" smtClean="0">
              <a:solidFill>
                <a:schemeClr val="accent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sz="1200" i="1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удельный вес = 0,25</a:t>
            </a:r>
            <a:endParaRPr lang="en-US" sz="1200" i="1" dirty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86446" y="2143116"/>
            <a:ext cx="27758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СОЦИАЛЬНО-ЭКОНОМИЧЕСКОЕ РАЗВИТИЕ </a:t>
            </a:r>
          </a:p>
          <a:p>
            <a:pPr lvl="0" algn="ctr"/>
            <a:r>
              <a:rPr lang="ru-RU" sz="1200" i="1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удельный вес = 0,35</a:t>
            </a:r>
            <a:endParaRPr lang="en-US" sz="1200" i="1" dirty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black">
          <a:xfrm>
            <a:off x="571472" y="2214554"/>
            <a:ext cx="231097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itchFamily="18" charset="0"/>
              </a:rPr>
              <a:t>УПРАВЛЕНИЕ </a:t>
            </a:r>
            <a:br>
              <a:rPr lang="ru-RU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itchFamily="18" charset="0"/>
              </a:rPr>
            </a:br>
            <a:r>
              <a:rPr lang="ru-RU" sz="1200" i="1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удельный вес = 0,4</a:t>
            </a:r>
            <a:endParaRPr lang="en-US" sz="1200" i="1" dirty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428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Calibri" pitchFamily="34" charset="0"/>
              </a:rPr>
              <a:t>1</a:t>
            </a: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>
          <a:blip r:embed="rId2"/>
          <a:srcRect l="7882" t="23666" r="8620" b="6811"/>
          <a:stretch>
            <a:fillRect/>
          </a:stretch>
        </p:blipFill>
        <p:spPr bwMode="auto">
          <a:xfrm>
            <a:off x="0" y="2857496"/>
            <a:ext cx="711518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91440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Оценка эффективности и результативности профессиональной деятельности работников Администрации города Вологды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000108"/>
            <a:ext cx="878687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030913" algn="l"/>
              </a:tabLst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оценка способностей работников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Администрации города Вологды </a:t>
            </a: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к достижению поставленных целей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, выполнению задач и реализации планов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полном объеме </a:t>
            </a: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в соответствии с требуемым качеством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в установленный </a:t>
            </a: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срок при оптимальном использовании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 организационных, кадровых, финансовых, информационных и других типов </a:t>
            </a: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ресурсов</a:t>
            </a:r>
            <a:endParaRPr lang="en-US" b="1" dirty="0" smtClean="0"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ts val="600"/>
              </a:spcBef>
              <a:spcAft>
                <a:spcPct val="0"/>
              </a:spcAft>
              <a:tabLst>
                <a:tab pos="6030913" algn="l"/>
              </a:tabLst>
            </a:pPr>
            <a:endParaRPr lang="ru-RU" dirty="0" smtClean="0"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tabLst>
                <a:tab pos="6030913" algn="l"/>
              </a:tabLst>
            </a:pPr>
            <a:endParaRPr lang="ru-RU" dirty="0" smtClean="0"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ts val="600"/>
              </a:spcBef>
              <a:spcAft>
                <a:spcPct val="0"/>
              </a:spcAft>
              <a:tabLst>
                <a:tab pos="6030913" algn="l"/>
              </a:tabLst>
            </a:pPr>
            <a:endParaRPr lang="ru-RU" dirty="0" smtClean="0"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image001.png"/>
          <p:cNvPicPr>
            <a:picLocks noChangeAspect="1"/>
          </p:cNvPicPr>
          <p:nvPr/>
        </p:nvPicPr>
        <p:blipFill>
          <a:blip r:embed="rId4"/>
          <a:srcRect r="31250"/>
          <a:stretch>
            <a:fillRect/>
          </a:stretch>
        </p:blipFill>
        <p:spPr>
          <a:xfrm>
            <a:off x="2714612" y="3714728"/>
            <a:ext cx="6629663" cy="314327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242886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Карта личностного профессионального развития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работника Администрации города Вологды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15404" y="0"/>
            <a:ext cx="428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13</a:t>
            </a:r>
            <a:endParaRPr lang="ru-RU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2860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Общественная оценка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2521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Общественная оценка</a:t>
            </a:r>
            <a:b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endParaRPr lang="ru-RU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24" y="4572008"/>
            <a:ext cx="728667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 smtClean="0">
                <a:cs typeface="Times New Roman" pitchFamily="18" charset="0"/>
              </a:rPr>
              <a:t>«Главным критерием оценки эффективности власти, предоставляющей услуги гражданам, а также учреждений социальной сферы должно стать общественное мнение, мнение самих граждан»</a:t>
            </a:r>
            <a:endParaRPr lang="en-US" sz="1600" i="1" dirty="0" smtClean="0">
              <a:cs typeface="Times New Roman" pitchFamily="18" charset="0"/>
            </a:endParaRPr>
          </a:p>
          <a:p>
            <a:pPr algn="r"/>
            <a:r>
              <a:rPr lang="ru-RU" sz="1100" dirty="0" smtClean="0">
                <a:cs typeface="Times New Roman" pitchFamily="18" charset="0"/>
              </a:rPr>
              <a:t/>
            </a:r>
            <a:br>
              <a:rPr lang="ru-RU" sz="1100" dirty="0" smtClean="0">
                <a:cs typeface="Times New Roman" pitchFamily="18" charset="0"/>
              </a:rPr>
            </a:br>
            <a:r>
              <a:rPr lang="ru-RU" sz="1100" dirty="0" smtClean="0">
                <a:cs typeface="Times New Roman" pitchFamily="18" charset="0"/>
              </a:rPr>
              <a:t>Владимир Владимирович Путин, </a:t>
            </a:r>
          </a:p>
          <a:p>
            <a:pPr algn="r"/>
            <a:r>
              <a:rPr lang="ru-RU" sz="1100" dirty="0" smtClean="0">
                <a:cs typeface="Times New Roman" pitchFamily="18" charset="0"/>
              </a:rPr>
              <a:t>Послание Президента Российской Федерации от 12.12.2012 </a:t>
            </a:r>
            <a:endParaRPr lang="ru-RU" sz="1100" dirty="0">
              <a:cs typeface="Times New Roman" pitchFamily="18" charset="0"/>
            </a:endParaRPr>
          </a:p>
        </p:txBody>
      </p:sp>
      <p:pic>
        <p:nvPicPr>
          <p:cNvPr id="7" name="Рисунок 6" descr="i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1714488"/>
            <a:ext cx="2981124" cy="22332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715404" y="0"/>
            <a:ext cx="428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14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5"/>
          <p:cNvSpPr txBox="1">
            <a:spLocks noChangeArrowheads="1"/>
          </p:cNvSpPr>
          <p:nvPr/>
        </p:nvSpPr>
        <p:spPr bwMode="auto">
          <a:xfrm>
            <a:off x="214282" y="1500174"/>
            <a:ext cx="350043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Деятельность органов </a:t>
            </a:r>
          </a:p>
          <a:p>
            <a:pPr algn="ctr" eaLnBrk="0" hangingPunct="0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Администрации города Вологды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(за исключением </a:t>
            </a:r>
            <a:b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ПУ, УД, УИОС, УИТЗИ, ОМР, ОБУ)</a:t>
            </a:r>
            <a:endParaRPr lang="ru-RU" sz="1200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Text Box 71"/>
          <p:cNvSpPr txBox="1">
            <a:spLocks noChangeArrowheads="1"/>
          </p:cNvSpPr>
          <p:nvPr/>
        </p:nvSpPr>
        <p:spPr bwMode="auto">
          <a:xfrm>
            <a:off x="928662" y="2500306"/>
            <a:ext cx="200026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Проводит: </a:t>
            </a:r>
          </a:p>
          <a:p>
            <a:pPr algn="ctr" eaLnBrk="0" hangingPunct="0"/>
            <a:r>
              <a:rPr lang="ru-RU" sz="12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Управление информации </a:t>
            </a:r>
            <a:br>
              <a:rPr lang="ru-RU" sz="12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2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и общественных связей</a:t>
            </a:r>
          </a:p>
        </p:txBody>
      </p:sp>
      <p:sp>
        <p:nvSpPr>
          <p:cNvPr id="5" name="Text Box 65"/>
          <p:cNvSpPr txBox="1">
            <a:spLocks noChangeArrowheads="1"/>
          </p:cNvSpPr>
          <p:nvPr/>
        </p:nvSpPr>
        <p:spPr bwMode="auto">
          <a:xfrm>
            <a:off x="5072066" y="1500174"/>
            <a:ext cx="350043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Профессиональная деятельность  работников </a:t>
            </a:r>
          </a:p>
          <a:p>
            <a:pPr algn="ctr"/>
            <a:r>
              <a:rPr lang="ru-RU" sz="1600" dirty="0" smtClean="0">
                <a:cs typeface="Times New Roman" pitchFamily="18" charset="0"/>
              </a:rPr>
              <a:t>Администрации города Вологды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6" name="Text Box 71"/>
          <p:cNvSpPr txBox="1">
            <a:spLocks noChangeArrowheads="1"/>
          </p:cNvSpPr>
          <p:nvPr/>
        </p:nvSpPr>
        <p:spPr bwMode="auto">
          <a:xfrm>
            <a:off x="6000760" y="2500306"/>
            <a:ext cx="164307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Проводит: </a:t>
            </a:r>
          </a:p>
          <a:p>
            <a:pPr algn="ctr" eaLnBrk="0" hangingPunct="0"/>
            <a:r>
              <a:rPr lang="ru-RU" sz="12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Управление делами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286124"/>
            <a:ext cx="4357718" cy="3000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1600" i="1" dirty="0" smtClean="0">
                <a:solidFill>
                  <a:schemeClr val="tx1"/>
                </a:solidFill>
                <a:cs typeface="Times New Roman" pitchFamily="18" charset="0"/>
              </a:rPr>
              <a:t>ежеквартально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– </a:t>
            </a:r>
            <a:r>
              <a:rPr lang="ru-RU" sz="1300" dirty="0" smtClean="0">
                <a:solidFill>
                  <a:schemeClr val="tx1"/>
                </a:solidFill>
                <a:cs typeface="Times New Roman" pitchFamily="18" charset="0"/>
              </a:rPr>
              <a:t>в отношении работников Администрации города Вологды, ответственных за решение вопросов предоставления муниципальных услуг и рассмотрения обращений граждан и организаций</a:t>
            </a:r>
          </a:p>
          <a:p>
            <a:endParaRPr lang="ru-RU" sz="13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i="1" dirty="0" smtClean="0">
                <a:solidFill>
                  <a:schemeClr val="tx1"/>
                </a:solidFill>
                <a:cs typeface="Times New Roman" pitchFamily="18" charset="0"/>
              </a:rPr>
              <a:t>ежегодно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– в отношении муниципальных служащих, ответственных за решение вопросов транспортного обслуживания, осуществления дорожной деятельности (в отношении автомобильных дорог), организации предоставления населению услуг теплоснабжения (снабжения населения топливом), водоснабжения (водоотведения), электроснабжения, газоснабжения</a:t>
            </a:r>
          </a:p>
          <a:p>
            <a:pPr>
              <a:buFont typeface="Wingdings" pitchFamily="2" charset="2"/>
              <a:buChar char="Ø"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214686"/>
            <a:ext cx="400052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latin typeface="Calibri" pitchFamily="34" charset="0"/>
                <a:cs typeface="Calibri" pitchFamily="34" charset="0"/>
              </a:rPr>
              <a:t>ежегодно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с 15 января до 15 февраля года, </a:t>
            </a:r>
          </a:p>
          <a:p>
            <a:pPr algn="ctr"/>
            <a:r>
              <a:rPr lang="ru-RU" sz="1600" dirty="0" smtClean="0">
                <a:latin typeface="Calibri" pitchFamily="34" charset="0"/>
                <a:cs typeface="Calibri" pitchFamily="34" charset="0"/>
              </a:rPr>
              <a:t>следующего за отчетным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0" y="42521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Общественная оценка</a:t>
            </a:r>
            <a:b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endParaRPr lang="ru-RU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428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15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36253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Общественная оценка деятельности органов </a:t>
            </a:r>
            <a:b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Администрации города Вологды  один раз в год</a:t>
            </a:r>
            <a:b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endParaRPr lang="ru-RU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00174"/>
            <a:ext cx="1785950" cy="928694"/>
          </a:xfrm>
          <a:prstGeom prst="rect">
            <a:avLst/>
          </a:prstGeom>
          <a:solidFill>
            <a:srgbClr val="D6E3BB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План ОАГВ на год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до 1 ноября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1500174"/>
            <a:ext cx="1643074" cy="1000132"/>
          </a:xfrm>
          <a:prstGeom prst="rect">
            <a:avLst/>
          </a:prstGeom>
          <a:solidFill>
            <a:srgbClr val="D6E3BB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Публичная декларация целей и задач ОАГВ</a:t>
            </a:r>
          </a:p>
          <a:p>
            <a:pPr algn="ctr"/>
            <a:r>
              <a:rPr lang="ru-RU" sz="1400" b="1" dirty="0" smtClean="0">
                <a:solidFill>
                  <a:srgbClr val="CC3300"/>
                </a:solidFill>
                <a:cs typeface="Times New Roman" pitchFamily="18" charset="0"/>
              </a:rPr>
              <a:t>до 15 ноября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2928934"/>
            <a:ext cx="2214578" cy="928694"/>
          </a:xfrm>
          <a:prstGeom prst="rect">
            <a:avLst/>
          </a:prstGeom>
          <a:solidFill>
            <a:srgbClr val="D6E3BB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Утверждение плана </a:t>
            </a:r>
            <a:b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 год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до 10 декабря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928934"/>
            <a:ext cx="2643206" cy="928694"/>
          </a:xfrm>
          <a:prstGeom prst="rect">
            <a:avLst/>
          </a:prstGeom>
          <a:solidFill>
            <a:srgbClr val="D6E3BB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Доклад о результатах деятельности размещается </a:t>
            </a:r>
          </a:p>
          <a:p>
            <a:pPr algn="ctr">
              <a:lnSpc>
                <a:spcPct val="85000"/>
              </a:lnSpc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на сайте</a:t>
            </a:r>
          </a:p>
          <a:p>
            <a:pPr algn="ctr">
              <a:lnSpc>
                <a:spcPct val="85000"/>
              </a:lnSpc>
            </a:pPr>
            <a:r>
              <a:rPr lang="ru-RU" sz="1400" b="1" dirty="0" smtClean="0">
                <a:solidFill>
                  <a:srgbClr val="CC3300"/>
                </a:solidFill>
                <a:cs typeface="Times New Roman" pitchFamily="18" charset="0"/>
              </a:rPr>
              <a:t>до 18 января следующего года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4429132"/>
            <a:ext cx="2500330" cy="1000132"/>
          </a:xfrm>
          <a:prstGeom prst="rect">
            <a:avLst/>
          </a:prstGeom>
          <a:solidFill>
            <a:srgbClr val="D6E3BB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Общественная оценка результатов проводится Общественным советом</a:t>
            </a:r>
          </a:p>
          <a:p>
            <a:pPr algn="ctr">
              <a:lnSpc>
                <a:spcPct val="85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до 03 февраля </a:t>
            </a:r>
            <a:b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следующего года</a:t>
            </a:r>
            <a:endParaRPr lang="ru-RU" sz="1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28992" y="2928934"/>
            <a:ext cx="2428892" cy="928694"/>
          </a:xfrm>
          <a:prstGeom prst="rect">
            <a:avLst/>
          </a:prstGeom>
          <a:solidFill>
            <a:srgbClr val="D6E3BB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Исполнение плана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 год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 течение года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4429132"/>
            <a:ext cx="2714644" cy="1000132"/>
          </a:xfrm>
          <a:prstGeom prst="rect">
            <a:avLst/>
          </a:prstGeom>
          <a:solidFill>
            <a:srgbClr val="D6E3BB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Мониторинг оценки социально-экономического развития </a:t>
            </a:r>
            <a:b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(опрос населения)</a:t>
            </a:r>
          </a:p>
          <a:p>
            <a:pPr algn="ctr">
              <a:lnSpc>
                <a:spcPct val="85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до 20 января</a:t>
            </a:r>
            <a:endParaRPr lang="ru-RU" sz="1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29454" y="1500174"/>
            <a:ext cx="1714512" cy="1000132"/>
          </a:xfrm>
          <a:prstGeom prst="rect">
            <a:avLst/>
          </a:prstGeom>
          <a:solidFill>
            <a:srgbClr val="D6E3BB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Обсуждение </a:t>
            </a:r>
            <a:b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 Общественным Советом</a:t>
            </a:r>
          </a:p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до 30 ноября</a:t>
            </a:r>
          </a:p>
          <a:p>
            <a:pPr algn="ctr"/>
            <a:endParaRPr lang="ru-RU" sz="1400" b="1" dirty="0" smtClean="0">
              <a:solidFill>
                <a:srgbClr val="CC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71736" y="1500174"/>
            <a:ext cx="1714512" cy="928694"/>
          </a:xfrm>
          <a:prstGeom prst="rect">
            <a:avLst/>
          </a:prstGeom>
          <a:solidFill>
            <a:srgbClr val="D6E3BB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Публичная защита при Мэра </a:t>
            </a:r>
            <a:b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города Вологды</a:t>
            </a:r>
          </a:p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до 10 ноября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429388" y="4357694"/>
            <a:ext cx="2597988" cy="1143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Президиум Общественного совета направляет результаты общественной оценки </a:t>
            </a:r>
            <a:b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Мэра города Вологды</a:t>
            </a:r>
          </a:p>
          <a:p>
            <a:pPr algn="ctr">
              <a:lnSpc>
                <a:spcPct val="85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до 05 февраля</a:t>
            </a:r>
          </a:p>
        </p:txBody>
      </p:sp>
      <p:sp>
        <p:nvSpPr>
          <p:cNvPr id="51" name="Стрелка вправо 50"/>
          <p:cNvSpPr/>
          <p:nvPr/>
        </p:nvSpPr>
        <p:spPr>
          <a:xfrm>
            <a:off x="2143108" y="1928802"/>
            <a:ext cx="285752" cy="14287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4429124" y="1928802"/>
            <a:ext cx="285752" cy="14287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>
            <a:off x="6572264" y="1928802"/>
            <a:ext cx="285752" cy="14287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5400000">
            <a:off x="7650657" y="2646469"/>
            <a:ext cx="285752" cy="14287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 flipH="1">
            <a:off x="6072198" y="3286124"/>
            <a:ext cx="266704" cy="13335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 flipH="1">
            <a:off x="3071802" y="3214686"/>
            <a:ext cx="266704" cy="13335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57"/>
          <p:cNvSpPr/>
          <p:nvPr/>
        </p:nvSpPr>
        <p:spPr>
          <a:xfrm rot="5400000">
            <a:off x="1500166" y="4071942"/>
            <a:ext cx="285752" cy="14287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>
            <a:off x="6072198" y="4857760"/>
            <a:ext cx="285752" cy="14287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>
            <a:off x="3000364" y="4857760"/>
            <a:ext cx="285752" cy="14287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5929330"/>
            <a:ext cx="9144000" cy="3277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b="1" i="1" dirty="0" smtClean="0">
                <a:cs typeface="Times New Roman" pitchFamily="18" charset="0"/>
              </a:rPr>
              <a:t>Предложения  </a:t>
            </a:r>
            <a:r>
              <a:rPr lang="ru-RU" sz="1600" b="1" i="1" dirty="0" smtClean="0">
                <a:cs typeface="Times New Roman" pitchFamily="18" charset="0"/>
              </a:rPr>
              <a:t>общественности</a:t>
            </a:r>
            <a:r>
              <a:rPr lang="ru-RU" b="1" i="1" dirty="0" smtClean="0">
                <a:cs typeface="Times New Roman" pitchFamily="18" charset="0"/>
              </a:rPr>
              <a:t> по совершенствованию деятельности ОАГВ </a:t>
            </a:r>
            <a:endParaRPr lang="ru-RU" i="1" dirty="0"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715404" y="0"/>
            <a:ext cx="428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16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85728"/>
            <a:ext cx="9144000" cy="6286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Общественная оценка деятельности работников 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Администрации города Вологды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1142984"/>
            <a:ext cx="1857388" cy="1000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Ежеквартально</a:t>
            </a:r>
          </a:p>
          <a:p>
            <a:pPr algn="ctr">
              <a:lnSpc>
                <a:spcPct val="85000"/>
              </a:lnSpc>
            </a:pP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до 10 числа 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следующего квартала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86380" y="1142984"/>
            <a:ext cx="1857388" cy="1000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Ежегодно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с 10 января до 10 апреля 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следующего года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2285992"/>
            <a:ext cx="371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Calibri" pitchFamily="34" charset="0"/>
                <a:cs typeface="Calibri" pitchFamily="34" charset="0"/>
              </a:rPr>
              <a:t>Работники Администрации города Вологды, </a:t>
            </a:r>
            <a:br>
              <a:rPr lang="ru-RU" sz="1200" dirty="0" smtClean="0">
                <a:latin typeface="Calibri" pitchFamily="34" charset="0"/>
                <a:cs typeface="Calibri" pitchFamily="34" charset="0"/>
              </a:rPr>
            </a:br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200" dirty="0" smtClean="0">
                <a:latin typeface="Calibri" pitchFamily="34" charset="0"/>
                <a:cs typeface="Calibri" pitchFamily="34" charset="0"/>
              </a:rPr>
              <a:t>оказывающие муниципальные услуги </a:t>
            </a:r>
            <a:br>
              <a:rPr lang="ru-RU" sz="1200" dirty="0" smtClean="0">
                <a:latin typeface="Calibri" pitchFamily="34" charset="0"/>
                <a:cs typeface="Calibri" pitchFamily="34" charset="0"/>
              </a:rPr>
            </a:br>
            <a:r>
              <a:rPr lang="ru-RU" sz="1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1200" dirty="0" smtClean="0">
                <a:latin typeface="Calibri" pitchFamily="34" charset="0"/>
                <a:cs typeface="Calibri" pitchFamily="34" charset="0"/>
              </a:rPr>
            </a:br>
            <a:r>
              <a:rPr lang="ru-RU" sz="1200" dirty="0" smtClean="0">
                <a:latin typeface="Calibri" pitchFamily="34" charset="0"/>
                <a:cs typeface="Calibri" pitchFamily="34" charset="0"/>
              </a:rPr>
              <a:t>и работающие с обращениями граждан </a:t>
            </a:r>
            <a:endParaRPr lang="ru-RU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6248" y="2285992"/>
            <a:ext cx="46434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cs typeface="Times New Roman" pitchFamily="18" charset="0"/>
              </a:rPr>
              <a:t>Работники Администрации города Вологды, в должностные обязанности которых входят вопросы: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/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 транспортного обслуживания, осуществления дорожной деятельности (в отношении автомобильных дорог),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/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организации предоставления населению услуг теплоснабжения, водоснабжения, электроснабжения, газоснабжения на территории муниципального образования «Город Вологда»</a:t>
            </a:r>
            <a:endParaRPr lang="ru-RU" sz="1200" b="1" i="1" dirty="0">
              <a:cs typeface="Times New Roman" pitchFamily="18" charset="0"/>
            </a:endParaRPr>
          </a:p>
        </p:txBody>
      </p:sp>
      <p:sp>
        <p:nvSpPr>
          <p:cNvPr id="18" name="AutoShape 4"/>
          <p:cNvSpPr>
            <a:spLocks/>
          </p:cNvSpPr>
          <p:nvPr/>
        </p:nvSpPr>
        <p:spPr bwMode="auto">
          <a:xfrm>
            <a:off x="428596" y="4000504"/>
            <a:ext cx="8429684" cy="64294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29816" tIns="29816" rIns="29816" bIns="29816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Способы проведения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общественной оценки муниципальных служащих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32" y="5000636"/>
            <a:ext cx="355514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Формирование списка «что оцениваем» ?</a:t>
            </a:r>
            <a:b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Получение оценки от граждан</a:t>
            </a:r>
            <a:b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3.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Обработка данных об оценке</a:t>
            </a:r>
            <a:b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4.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Интерпретация оценки</a:t>
            </a:r>
            <a:b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Использование результатов оценки</a:t>
            </a:r>
            <a:b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6. Организация работы с отзывами граждан</a:t>
            </a:r>
          </a:p>
          <a:p>
            <a:endParaRPr lang="ru-RU" sz="1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sz="1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sz="1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1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3" name="Рисунок 42" descr="galochka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643182"/>
            <a:ext cx="214314" cy="249699"/>
          </a:xfrm>
          <a:prstGeom prst="rect">
            <a:avLst/>
          </a:prstGeom>
        </p:spPr>
      </p:pic>
      <p:pic>
        <p:nvPicPr>
          <p:cNvPr id="44" name="Рисунок 43" descr="galochka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000372"/>
            <a:ext cx="214314" cy="249699"/>
          </a:xfrm>
          <a:prstGeom prst="rect">
            <a:avLst/>
          </a:prstGeom>
        </p:spPr>
      </p:pic>
      <p:pic>
        <p:nvPicPr>
          <p:cNvPr id="45" name="Рисунок 44" descr="galochka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2857496"/>
            <a:ext cx="214314" cy="249699"/>
          </a:xfrm>
          <a:prstGeom prst="rect">
            <a:avLst/>
          </a:prstGeom>
        </p:spPr>
      </p:pic>
      <p:pic>
        <p:nvPicPr>
          <p:cNvPr id="46" name="Рисунок 45" descr="galochka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3357562"/>
            <a:ext cx="214314" cy="249699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5072066" y="4786322"/>
            <a:ext cx="3857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Заочный опрос в информационно-телекоммуникационной сети «Интернет» </a:t>
            </a:r>
            <a:br>
              <a:rPr lang="ru-RU" sz="1400" dirty="0" smtClean="0">
                <a:latin typeface="Calibri" pitchFamily="34" charset="0"/>
                <a:cs typeface="Calibri" pitchFamily="34" charset="0"/>
              </a:rPr>
            </a:br>
            <a:r>
              <a:rPr lang="ru-RU" sz="1400" dirty="0" smtClean="0">
                <a:latin typeface="Calibri" pitchFamily="34" charset="0"/>
                <a:cs typeface="Calibri" pitchFamily="34" charset="0"/>
              </a:rPr>
              <a:t>на официальном сайте </a:t>
            </a:r>
          </a:p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Администрации города Вологды</a:t>
            </a:r>
            <a:endParaRPr lang="ru-RU" sz="1400" b="1" kern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072098" y="604905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kern="0" dirty="0" smtClean="0">
                <a:ea typeface="Calibri" pitchFamily="34" charset="0"/>
                <a:cs typeface="Times New Roman" pitchFamily="18" charset="0"/>
              </a:rPr>
              <a:t>Заочный опрос в местах предоставления </a:t>
            </a:r>
          </a:p>
          <a:p>
            <a:r>
              <a:rPr lang="ru-RU" sz="1400" kern="0" dirty="0" smtClean="0">
                <a:ea typeface="Calibri" pitchFamily="34" charset="0"/>
                <a:cs typeface="Times New Roman" pitchFamily="18" charset="0"/>
              </a:rPr>
              <a:t>муниципальных услуг, иных общественных местах</a:t>
            </a:r>
            <a:endParaRPr lang="ru-RU" sz="1400" dirty="0"/>
          </a:p>
        </p:txBody>
      </p:sp>
      <p:sp>
        <p:nvSpPr>
          <p:cNvPr id="19" name="Стрелка вниз 18"/>
          <p:cNvSpPr/>
          <p:nvPr/>
        </p:nvSpPr>
        <p:spPr>
          <a:xfrm rot="5400000" flipV="1">
            <a:off x="3464711" y="5536421"/>
            <a:ext cx="714380" cy="50006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flahrr_cr_c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5917424"/>
            <a:ext cx="928694" cy="773912"/>
          </a:xfrm>
          <a:prstGeom prst="rect">
            <a:avLst/>
          </a:prstGeom>
        </p:spPr>
      </p:pic>
      <p:pic>
        <p:nvPicPr>
          <p:cNvPr id="23" name="Рисунок 22" descr="port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4929198"/>
            <a:ext cx="952507" cy="71438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66"/>
            <a:ext cx="91440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0" y="36253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Общественная оценка деятельности органов </a:t>
            </a:r>
            <a:b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Администрации города Вологды один раз в год</a:t>
            </a:r>
            <a:b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endParaRPr lang="ru-RU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715404" y="0"/>
            <a:ext cx="428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17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36253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Степень влияния достижения результата </a:t>
            </a:r>
            <a:b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endParaRPr lang="ru-RU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rot="4701309">
            <a:off x="805210" y="4377117"/>
            <a:ext cx="214314" cy="21431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4701309">
            <a:off x="1090962" y="4377116"/>
            <a:ext cx="214314" cy="21431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4701309">
            <a:off x="1376714" y="4377117"/>
            <a:ext cx="214314" cy="21431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4701309">
            <a:off x="1662466" y="4377116"/>
            <a:ext cx="214314" cy="21431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3857628"/>
            <a:ext cx="1571636" cy="2857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928926" y="4357694"/>
            <a:ext cx="214314" cy="2143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14678" y="4357694"/>
            <a:ext cx="214314" cy="2143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500430" y="4357694"/>
            <a:ext cx="214314" cy="2143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71736" y="3857628"/>
            <a:ext cx="1500198" cy="285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3857628"/>
            <a:ext cx="1500198" cy="2857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857620" y="1071546"/>
            <a:ext cx="1263102" cy="461665"/>
          </a:xfrm>
          <a:prstGeom prst="rect">
            <a:avLst/>
          </a:prstGeom>
          <a:solidFill>
            <a:srgbClr val="FF0000">
              <a:alpha val="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МЭР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города Вологды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71736" y="2214554"/>
            <a:ext cx="3924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/>
              <a:t>Заместители </a:t>
            </a:r>
            <a:br>
              <a:rPr lang="ru-RU" sz="1200" dirty="0" smtClean="0"/>
            </a:br>
            <a:r>
              <a:rPr lang="ru-RU" sz="1200" dirty="0" smtClean="0"/>
              <a:t>Мэра города Вологды</a:t>
            </a:r>
            <a:br>
              <a:rPr lang="ru-RU" sz="1200" dirty="0" smtClean="0"/>
            </a:br>
            <a:r>
              <a:rPr lang="ru-RU" sz="1200" dirty="0" smtClean="0"/>
              <a:t>(руководители органов Администрации города Вологды)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3857628"/>
            <a:ext cx="17361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/>
              <a:t>Начальник Управления 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643174" y="3857628"/>
            <a:ext cx="13900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/>
              <a:t>Начальник Отдела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643438" y="3857628"/>
            <a:ext cx="14477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/>
              <a:t>Начальник Сектора</a:t>
            </a:r>
            <a:endParaRPr lang="ru-RU" sz="1200" dirty="0"/>
          </a:p>
        </p:txBody>
      </p:sp>
      <p:sp>
        <p:nvSpPr>
          <p:cNvPr id="23" name="Овал 22"/>
          <p:cNvSpPr/>
          <p:nvPr/>
        </p:nvSpPr>
        <p:spPr>
          <a:xfrm>
            <a:off x="5143504" y="4357694"/>
            <a:ext cx="214314" cy="21431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429256" y="4357694"/>
            <a:ext cx="214314" cy="21431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flipV="1">
            <a:off x="4143372" y="1571612"/>
            <a:ext cx="714380" cy="50006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6500826" y="3500438"/>
            <a:ext cx="2183803" cy="714380"/>
            <a:chOff x="6715140" y="5572140"/>
            <a:chExt cx="2183803" cy="71438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6786578" y="5572140"/>
              <a:ext cx="2071702" cy="714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715140" y="5572140"/>
              <a:ext cx="21838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dirty="0" smtClean="0"/>
                <a:t>Руководители </a:t>
              </a:r>
              <a:br>
                <a:rPr lang="ru-RU" sz="1200" dirty="0" smtClean="0"/>
              </a:br>
              <a:r>
                <a:rPr lang="ru-RU" sz="1200" dirty="0" smtClean="0"/>
                <a:t>муниципальных предприятий,</a:t>
              </a:r>
              <a:br>
                <a:rPr lang="ru-RU" sz="1200" dirty="0" smtClean="0"/>
              </a:br>
              <a:r>
                <a:rPr lang="ru-RU" sz="1200" dirty="0" smtClean="0"/>
                <a:t>муниципальных учреждений </a:t>
              </a:r>
              <a:endParaRPr lang="ru-RU" sz="1200" dirty="0"/>
            </a:p>
          </p:txBody>
        </p:sp>
      </p:grpSp>
      <p:sp>
        <p:nvSpPr>
          <p:cNvPr id="29" name="Стрелка вниз 28"/>
          <p:cNvSpPr/>
          <p:nvPr/>
        </p:nvSpPr>
        <p:spPr>
          <a:xfrm flipV="1">
            <a:off x="7000892" y="2928934"/>
            <a:ext cx="714380" cy="50006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flipV="1">
            <a:off x="2928926" y="2928934"/>
            <a:ext cx="714380" cy="50006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авая фигурная скобка 30"/>
          <p:cNvSpPr/>
          <p:nvPr/>
        </p:nvSpPr>
        <p:spPr>
          <a:xfrm rot="16200000">
            <a:off x="3178959" y="1464455"/>
            <a:ext cx="285752" cy="4214842"/>
          </a:xfrm>
          <a:prstGeom prst="rightBrace">
            <a:avLst>
              <a:gd name="adj1" fmla="val 35683"/>
              <a:gd name="adj2" fmla="val 503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715404" y="0"/>
            <a:ext cx="428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18</a:t>
            </a:r>
            <a:endParaRPr lang="ru-RU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36253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Автоматизация системы оценки эффективности </a:t>
            </a:r>
            <a:endParaRPr lang="ru-RU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351" t="8580" r="4053" b="11111"/>
          <a:stretch>
            <a:fillRect/>
          </a:stretch>
        </p:blipFill>
        <p:spPr bwMode="auto">
          <a:xfrm>
            <a:off x="928662" y="1857364"/>
            <a:ext cx="762921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500166" y="1142984"/>
            <a:ext cx="6000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«Оценка эффективности и результативности профессиональной деятельности работников»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15404" y="0"/>
            <a:ext cx="428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19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35716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1987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Управление по результатам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1142984"/>
            <a:ext cx="914399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cs typeface="Times New Roman" pitchFamily="18" charset="0"/>
              </a:rPr>
              <a:t>Управление по результатам </a:t>
            </a:r>
            <a:r>
              <a:rPr lang="ru-RU" dirty="0" smtClean="0">
                <a:cs typeface="Times New Roman" pitchFamily="18" charset="0"/>
              </a:rPr>
              <a:t>– </a:t>
            </a:r>
            <a:r>
              <a:rPr lang="ru-RU" sz="1400" dirty="0" smtClean="0">
                <a:cs typeface="Times New Roman" pitchFamily="18" charset="0"/>
              </a:rPr>
              <a:t>процесс, направленный на достижение поставленных задач и результатов. Задачи контролируются на основе их сравнения с полученными результатами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857364"/>
            <a:ext cx="6500842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Этапы управления по результатам</a:t>
            </a: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400" dirty="0" smtClean="0">
                <a:cs typeface="Times New Roman" pitchFamily="18" charset="0"/>
              </a:rPr>
              <a:t>Планирование (определение в разных интервалах времени устремлений организации и ее членов, определение ожидаемых результатов и требований к результатам, оптимальное распределение ресурсов для достижения поставленных целей) </a:t>
            </a:r>
          </a:p>
          <a:p>
            <a:pPr lvl="0" eaLnBrk="0" fontAlgn="base" hangingPunct="0">
              <a:spcBef>
                <a:spcPts val="120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400" dirty="0" smtClean="0">
                <a:cs typeface="Times New Roman" pitchFamily="18" charset="0"/>
              </a:rPr>
              <a:t>Настойчивое осуществление планов и сознательное ежедневное управлением делами, людьми и ресурсами</a:t>
            </a:r>
          </a:p>
          <a:p>
            <a:pPr lvl="0" eaLnBrk="0" fontAlgn="base" hangingPunct="0">
              <a:spcBef>
                <a:spcPts val="120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400" dirty="0" smtClean="0">
                <a:cs typeface="Times New Roman" pitchFamily="18" charset="0"/>
              </a:rPr>
              <a:t>Оценка результатов для принятия решений, ведущих к проведению последующих мероприятий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714884"/>
            <a:ext cx="9144000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cs typeface="Times New Roman" pitchFamily="18" charset="0"/>
              </a:rPr>
              <a:t>Оценка эффективности </a:t>
            </a: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cs typeface="Times New Roman" pitchFamily="18" charset="0"/>
              </a:rPr>
              <a:t>система мероприятий, направленных на определение эффективности и результативности деятельности, осуществляемых в соответствии с принятыми критериями оценки</a:t>
            </a:r>
          </a:p>
          <a:p>
            <a:pPr>
              <a:spcBef>
                <a:spcPts val="600"/>
              </a:spcBef>
            </a:pPr>
            <a:r>
              <a:rPr lang="ru-RU" sz="1400" b="1" dirty="0" smtClean="0">
                <a:cs typeface="Times New Roman" pitchFamily="18" charset="0"/>
              </a:rPr>
              <a:t>Эффективность </a:t>
            </a:r>
            <a:r>
              <a:rPr lang="ru-RU" sz="1400" dirty="0" smtClean="0">
                <a:cs typeface="Times New Roman" pitchFamily="18" charset="0"/>
              </a:rPr>
              <a:t>– потенциальная способность достичь результат</a:t>
            </a:r>
          </a:p>
          <a:p>
            <a:pPr>
              <a:spcBef>
                <a:spcPts val="600"/>
              </a:spcBef>
            </a:pPr>
            <a:r>
              <a:rPr lang="ru-RU" sz="1400" b="1" dirty="0" smtClean="0">
                <a:cs typeface="Times New Roman" pitchFamily="18" charset="0"/>
              </a:rPr>
              <a:t>Результативность</a:t>
            </a:r>
            <a:r>
              <a:rPr lang="ru-RU" sz="1400" dirty="0" smtClean="0">
                <a:cs typeface="Times New Roman" pitchFamily="18" charset="0"/>
              </a:rPr>
              <a:t> – мера достижения результата</a:t>
            </a:r>
          </a:p>
        </p:txBody>
      </p:sp>
      <p:sp>
        <p:nvSpPr>
          <p:cNvPr id="11" name="Овал 10"/>
          <p:cNvSpPr/>
          <p:nvPr/>
        </p:nvSpPr>
        <p:spPr>
          <a:xfrm rot="4701309">
            <a:off x="1157741" y="2372195"/>
            <a:ext cx="162918" cy="1629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4701309">
            <a:off x="1157742" y="3372327"/>
            <a:ext cx="162918" cy="1629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4701309">
            <a:off x="1157741" y="3943832"/>
            <a:ext cx="162918" cy="1629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792622" y="0"/>
            <a:ext cx="35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l="1370" t="11174" r="1370" b="7458"/>
          <a:stretch>
            <a:fillRect/>
          </a:stretch>
        </p:blipFill>
        <p:spPr bwMode="auto">
          <a:xfrm>
            <a:off x="500034" y="1714488"/>
            <a:ext cx="819751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14480" y="1000108"/>
            <a:ext cx="6000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«Карта эффективности муниципальных служащих Администрации города Вологды»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36253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Автоматизация системы оценки эффективности </a:t>
            </a:r>
            <a:endParaRPr lang="ru-RU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15404" y="0"/>
            <a:ext cx="428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</a:t>
            </a:r>
            <a:endParaRPr lang="ru-RU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643042" y="1071546"/>
            <a:ext cx="6000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«Планирование работы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Администрации города Вологды»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1370" t="11174" r="1370" b="7458"/>
          <a:stretch>
            <a:fillRect/>
          </a:stretch>
        </p:blipFill>
        <p:spPr bwMode="auto">
          <a:xfrm>
            <a:off x="714348" y="1857364"/>
            <a:ext cx="804570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36253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Автоматизация системы оценки эффективности </a:t>
            </a:r>
            <a:endParaRPr lang="ru-RU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15404" y="0"/>
            <a:ext cx="428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21</a:t>
            </a:r>
            <a:endParaRPr lang="ru-RU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71604" y="1071546"/>
            <a:ext cx="6000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«Общественная оценка работы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Администрации города Вологды»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 t="14111" r="781" b="4749"/>
          <a:stretch>
            <a:fillRect/>
          </a:stretch>
        </p:blipFill>
        <p:spPr bwMode="auto">
          <a:xfrm>
            <a:off x="357158" y="1785926"/>
            <a:ext cx="83862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36253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Автоматизация системы оценки эффективности </a:t>
            </a:r>
            <a:endParaRPr lang="ru-RU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15404" y="0"/>
            <a:ext cx="428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22</a:t>
            </a:r>
            <a:endParaRPr lang="ru-RU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Прямоугольник 47"/>
          <p:cNvSpPr/>
          <p:nvPr/>
        </p:nvSpPr>
        <p:spPr>
          <a:xfrm>
            <a:off x="0" y="42860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Комплексная оценка деятельности органов Администрации города Вологды </a:t>
            </a:r>
            <a:b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и муниципальных служащих 360 градусов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0" y="128586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 эффективности и результативности города Вологды, 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Мэра города Вологды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5357826"/>
            <a:ext cx="2037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Бланочная оценка </a:t>
            </a:r>
            <a:endParaRPr lang="ru-RU" dirty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3286124"/>
            <a:ext cx="216912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Оценка Губернатора, </a:t>
            </a:r>
            <a:br>
              <a:rPr lang="ru-RU" sz="1600" dirty="0" smtClean="0">
                <a:cs typeface="Times New Roman" pitchFamily="18" charset="0"/>
              </a:rPr>
            </a:br>
            <a:r>
              <a:rPr lang="ru-RU" sz="1600" dirty="0" smtClean="0">
                <a:cs typeface="Times New Roman" pitchFamily="18" charset="0"/>
              </a:rPr>
              <a:t>проект «Ваша оценка»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flipV="1">
            <a:off x="642910" y="4000504"/>
            <a:ext cx="714380" cy="50006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flipV="1">
            <a:off x="4000496" y="4000504"/>
            <a:ext cx="714380" cy="50006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flipV="1">
            <a:off x="7072330" y="4000504"/>
            <a:ext cx="714380" cy="50006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71736" y="3143248"/>
            <a:ext cx="321471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Органы </a:t>
            </a:r>
            <a:br>
              <a:rPr lang="ru-RU" sz="1600" dirty="0" smtClean="0">
                <a:cs typeface="Times New Roman" pitchFamily="18" charset="0"/>
              </a:rPr>
            </a:br>
            <a:r>
              <a:rPr lang="ru-RU" sz="1600" dirty="0" smtClean="0">
                <a:cs typeface="Times New Roman" pitchFamily="18" charset="0"/>
              </a:rPr>
              <a:t>Администрации города Вологды </a:t>
            </a:r>
            <a:br>
              <a:rPr lang="ru-RU" sz="1600" dirty="0" smtClean="0">
                <a:cs typeface="Times New Roman" pitchFamily="18" charset="0"/>
              </a:rPr>
            </a:br>
            <a:r>
              <a:rPr lang="ru-RU" sz="1600" dirty="0" smtClean="0">
                <a:cs typeface="Times New Roman" pitchFamily="18" charset="0"/>
              </a:rPr>
              <a:t>(руководители органов)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42844" y="4714884"/>
            <a:ext cx="285752" cy="28575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30714" y="4643446"/>
            <a:ext cx="1140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Эксперты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42844" y="5072074"/>
            <a:ext cx="285752" cy="28575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28596" y="5000636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Интернет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42844" y="5429264"/>
            <a:ext cx="285752" cy="28575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500298" y="4714884"/>
            <a:ext cx="285752" cy="2857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857488" y="4643446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KPI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500298" y="5072074"/>
            <a:ext cx="285752" cy="2857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929322" y="4714884"/>
            <a:ext cx="285752" cy="2857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500298" y="5572140"/>
            <a:ext cx="285752" cy="2857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857488" y="5000636"/>
            <a:ext cx="1595309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Население</a:t>
            </a:r>
          </a:p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(общественная оценка)</a:t>
            </a:r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810743" y="5500702"/>
            <a:ext cx="2832827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Декларирование целей </a:t>
            </a:r>
          </a:p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(экспертная оценка Общественного совета )</a:t>
            </a:r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000760" y="3286124"/>
            <a:ext cx="271464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Работники Администрации </a:t>
            </a:r>
            <a:br>
              <a:rPr lang="ru-RU" sz="1600" dirty="0" smtClean="0">
                <a:cs typeface="Times New Roman" pitchFamily="18" charset="0"/>
              </a:rPr>
            </a:br>
            <a:r>
              <a:rPr lang="ru-RU" sz="1600" dirty="0" smtClean="0">
                <a:cs typeface="Times New Roman" pitchFamily="18" charset="0"/>
              </a:rPr>
              <a:t>города Вологды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929322" y="5072074"/>
            <a:ext cx="285752" cy="2857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5929322" y="5572140"/>
            <a:ext cx="285752" cy="2857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218830" y="5500702"/>
            <a:ext cx="280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Личная профессиональная</a:t>
            </a:r>
            <a:br>
              <a:rPr lang="ru-RU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 эффективность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286512" y="4929198"/>
            <a:ext cx="1595309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Население</a:t>
            </a:r>
          </a:p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(общественная оценка)</a:t>
            </a:r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286512" y="4643446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KPI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Стрелка вниз 41"/>
          <p:cNvSpPr/>
          <p:nvPr/>
        </p:nvSpPr>
        <p:spPr>
          <a:xfrm flipV="1">
            <a:off x="4071934" y="1928802"/>
            <a:ext cx="714380" cy="50006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авая фигурная скобка 51"/>
          <p:cNvSpPr/>
          <p:nvPr/>
        </p:nvSpPr>
        <p:spPr>
          <a:xfrm rot="16200000">
            <a:off x="4250529" y="750075"/>
            <a:ext cx="285752" cy="4214842"/>
          </a:xfrm>
          <a:prstGeom prst="rightBrace">
            <a:avLst>
              <a:gd name="adj1" fmla="val 35683"/>
              <a:gd name="adj2" fmla="val 503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8715404" y="0"/>
            <a:ext cx="428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23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785786" y="1214423"/>
            <a:ext cx="7515842" cy="6823407"/>
            <a:chOff x="0" y="4962405"/>
            <a:chExt cx="9400083" cy="3651700"/>
          </a:xfrm>
          <a:noFill/>
        </p:grpSpPr>
        <p:sp>
          <p:nvSpPr>
            <p:cNvPr id="11" name="Прямоугольник 10"/>
            <p:cNvSpPr/>
            <p:nvPr/>
          </p:nvSpPr>
          <p:spPr>
            <a:xfrm>
              <a:off x="0" y="5429264"/>
              <a:ext cx="8643966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ru-RU" sz="14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5961958"/>
              <a:ext cx="8640000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ru-RU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161520" y="4962405"/>
              <a:ext cx="8238563" cy="3651700"/>
            </a:xfrm>
            <a:prstGeom prst="rect">
              <a:avLst/>
            </a:prstGeom>
            <a:grpFill/>
          </p:spPr>
          <p:txBody>
            <a:bodyPr wrap="square" anchor="b">
              <a:spAutoFit/>
            </a:bodyPr>
            <a:lstStyle/>
            <a:p>
              <a:pPr lvl="0" indent="450850" algn="ctr" fontAlgn="base">
                <a:spcBef>
                  <a:spcPct val="0"/>
                </a:spcBef>
                <a:spcAft>
                  <a:spcPct val="0"/>
                </a:spcAft>
                <a:tabLst>
                  <a:tab pos="292100" algn="l"/>
                </a:tabLst>
              </a:pPr>
              <a:r>
                <a:rPr lang="ru-RU" dirty="0" smtClean="0">
                  <a:cs typeface="Times New Roman" pitchFamily="18" charset="0"/>
                </a:rPr>
                <a:t>МО «Город Вологда» 2 года подряд занимает 1 место </a:t>
              </a:r>
              <a:br>
                <a:rPr lang="ru-RU" dirty="0" smtClean="0">
                  <a:cs typeface="Times New Roman" pitchFamily="18" charset="0"/>
                </a:rPr>
              </a:br>
              <a:r>
                <a:rPr lang="ru-RU" dirty="0" smtClean="0">
                  <a:cs typeface="Times New Roman" pitchFamily="18" charset="0"/>
                </a:rPr>
                <a:t>в Рейтинге городских округов и муниципальных районов области по результатам комплексной оценки эффективности деятельности органов местного самоуправления Вологодской области по итогам 2013 года, 2014 года</a:t>
              </a:r>
            </a:p>
            <a:p>
              <a:pPr lvl="0" indent="450850" algn="ctr" fontAlgn="base">
                <a:spcBef>
                  <a:spcPct val="0"/>
                </a:spcBef>
                <a:spcAft>
                  <a:spcPct val="0"/>
                </a:spcAft>
                <a:tabLst>
                  <a:tab pos="292100" algn="l"/>
                </a:tabLst>
              </a:pPr>
              <a:endParaRPr lang="ru-RU" dirty="0" smtClean="0">
                <a:cs typeface="Times New Roman" pitchFamily="18" charset="0"/>
              </a:endParaRPr>
            </a:p>
            <a:p>
              <a:pPr lvl="0" indent="45085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2100" algn="l"/>
                </a:tabLst>
              </a:pPr>
              <a:r>
                <a:rPr lang="ru-RU" dirty="0" smtClean="0">
                  <a:cs typeface="Times New Roman" pitchFamily="18" charset="0"/>
                </a:rPr>
                <a:t>Последовательное улучшение качества жизни населения и устойчивая положительная динамика социально-</a:t>
              </a:r>
              <a:br>
                <a:rPr lang="ru-RU" dirty="0" smtClean="0">
                  <a:cs typeface="Times New Roman" pitchFamily="18" charset="0"/>
                </a:rPr>
              </a:br>
              <a:r>
                <a:rPr lang="ru-RU" dirty="0" smtClean="0">
                  <a:cs typeface="Times New Roman" pitchFamily="18" charset="0"/>
                </a:rPr>
                <a:t>экономического развития города Вологды</a:t>
              </a:r>
            </a:p>
            <a:p>
              <a:pPr algn="ctr">
                <a:lnSpc>
                  <a:spcPct val="85000"/>
                </a:lnSpc>
              </a:pPr>
              <a:endParaRPr lang="ru-RU" dirty="0" smtClean="0">
                <a:cs typeface="Times New Roman" pitchFamily="18" charset="0"/>
              </a:endParaRPr>
            </a:p>
            <a:p>
              <a:pPr algn="ctr">
                <a:lnSpc>
                  <a:spcPct val="85000"/>
                </a:lnSpc>
              </a:pPr>
              <a:r>
                <a:rPr lang="ru-RU" dirty="0" smtClean="0">
                  <a:cs typeface="Times New Roman" pitchFamily="18" charset="0"/>
                </a:rPr>
                <a:t>Реализация Стандарта открытости, </a:t>
              </a:r>
              <a:br>
                <a:rPr lang="ru-RU" dirty="0" smtClean="0">
                  <a:cs typeface="Times New Roman" pitchFamily="18" charset="0"/>
                </a:rPr>
              </a:br>
              <a:r>
                <a:rPr lang="ru-RU" dirty="0" smtClean="0">
                  <a:cs typeface="Times New Roman" pitchFamily="18" charset="0"/>
                </a:rPr>
                <a:t>обеспечение информационной открытости, </a:t>
              </a:r>
              <a:br>
                <a:rPr lang="ru-RU" dirty="0" smtClean="0">
                  <a:cs typeface="Times New Roman" pitchFamily="18" charset="0"/>
                </a:rPr>
              </a:br>
              <a:r>
                <a:rPr lang="ru-RU" dirty="0" smtClean="0">
                  <a:cs typeface="Times New Roman" pitchFamily="18" charset="0"/>
                </a:rPr>
                <a:t>развитие института общественного контроля</a:t>
              </a:r>
            </a:p>
            <a:p>
              <a:pPr lvl="0" algn="ctr">
                <a:lnSpc>
                  <a:spcPct val="85000"/>
                </a:lnSpc>
              </a:pPr>
              <a:endParaRPr lang="ru-RU" dirty="0" smtClean="0">
                <a:cs typeface="Times New Roman" pitchFamily="18" charset="0"/>
              </a:endParaRPr>
            </a:p>
            <a:p>
              <a:pPr lvl="0" algn="ctr">
                <a:lnSpc>
                  <a:spcPct val="85000"/>
                </a:lnSpc>
              </a:pPr>
              <a:r>
                <a:rPr lang="ru-RU" dirty="0" smtClean="0">
                  <a:cs typeface="Times New Roman" pitchFamily="18" charset="0"/>
                </a:rPr>
                <a:t>Совершенствование системы управления,</a:t>
              </a:r>
              <a:br>
                <a:rPr lang="ru-RU" dirty="0" smtClean="0">
                  <a:cs typeface="Times New Roman" pitchFamily="18" charset="0"/>
                </a:rPr>
              </a:br>
              <a:r>
                <a:rPr lang="ru-RU" dirty="0" smtClean="0">
                  <a:cs typeface="Times New Roman" pitchFamily="18" charset="0"/>
                </a:rPr>
                <a:t> включая оптимизацию штатной численности и сокращение административных процедур</a:t>
              </a:r>
            </a:p>
            <a:p>
              <a:pPr algn="ctr">
                <a:lnSpc>
                  <a:spcPct val="85000"/>
                </a:lnSpc>
              </a:pPr>
              <a:endParaRPr lang="ru-RU" dirty="0" smtClean="0">
                <a:cs typeface="Times New Roman" pitchFamily="18" charset="0"/>
              </a:endParaRPr>
            </a:p>
            <a:p>
              <a:pPr algn="ctr">
                <a:lnSpc>
                  <a:spcPct val="85000"/>
                </a:lnSpc>
              </a:pPr>
              <a:r>
                <a:rPr lang="ru-RU" dirty="0" smtClean="0">
                  <a:cs typeface="Times New Roman" pitchFamily="18" charset="0"/>
                </a:rPr>
                <a:t>Повышение эффективности и результативности</a:t>
              </a:r>
              <a:br>
                <a:rPr lang="ru-RU" dirty="0" smtClean="0">
                  <a:cs typeface="Times New Roman" pitchFamily="18" charset="0"/>
                </a:rPr>
              </a:br>
              <a:r>
                <a:rPr lang="ru-RU" dirty="0" smtClean="0">
                  <a:cs typeface="Times New Roman" pitchFamily="18" charset="0"/>
                </a:rPr>
                <a:t>деятельности органов и работников </a:t>
              </a:r>
              <a:br>
                <a:rPr lang="ru-RU" dirty="0" smtClean="0">
                  <a:cs typeface="Times New Roman" pitchFamily="18" charset="0"/>
                </a:rPr>
              </a:br>
              <a:r>
                <a:rPr lang="ru-RU" dirty="0" smtClean="0">
                  <a:cs typeface="Times New Roman" pitchFamily="18" charset="0"/>
                </a:rPr>
                <a:t>Администрации города Вологды</a:t>
              </a:r>
            </a:p>
            <a:p>
              <a:pPr algn="ctr">
                <a:lnSpc>
                  <a:spcPct val="85000"/>
                </a:lnSpc>
              </a:pP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85000"/>
                </a:lnSpc>
              </a:pP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85000"/>
                </a:lnSpc>
              </a:pP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85000"/>
                </a:lnSpc>
              </a:pP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85000"/>
                </a:lnSpc>
              </a:pP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85000"/>
                </a:lnSpc>
              </a:pP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0" y="1071546"/>
            <a:ext cx="1428728" cy="3077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2860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Внедрение оценки эффективности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galochka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357298"/>
            <a:ext cx="214314" cy="249699"/>
          </a:xfrm>
          <a:prstGeom prst="rect">
            <a:avLst/>
          </a:prstGeom>
        </p:spPr>
      </p:pic>
      <p:pic>
        <p:nvPicPr>
          <p:cNvPr id="18" name="Рисунок 17" descr="galochka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3000372"/>
            <a:ext cx="214314" cy="249699"/>
          </a:xfrm>
          <a:prstGeom prst="rect">
            <a:avLst/>
          </a:prstGeom>
        </p:spPr>
      </p:pic>
      <p:pic>
        <p:nvPicPr>
          <p:cNvPr id="19" name="Рисунок 18" descr="galochka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4000504"/>
            <a:ext cx="214314" cy="2496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715404" y="0"/>
            <a:ext cx="428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24</a:t>
            </a:r>
            <a:endParaRPr lang="ru-RU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" name="Рисунок 25" descr="galochka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4929198"/>
            <a:ext cx="214314" cy="249699"/>
          </a:xfrm>
          <a:prstGeom prst="rect">
            <a:avLst/>
          </a:prstGeom>
        </p:spPr>
      </p:pic>
      <p:pic>
        <p:nvPicPr>
          <p:cNvPr id="27" name="Рисунок 26" descr="galochka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5857892"/>
            <a:ext cx="214314" cy="249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35716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Применение комплексной оценки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2143116"/>
            <a:ext cx="285752" cy="2857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52" y="1928802"/>
            <a:ext cx="4071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Возможность промежуточной и предварительной итоговой оценки деятельности муниципалитета </a:t>
            </a:r>
            <a:br>
              <a:rPr lang="ru-RU" sz="1400" dirty="0" smtClean="0">
                <a:latin typeface="Calibri" pitchFamily="34" charset="0"/>
                <a:cs typeface="Calibri" pitchFamily="34" charset="0"/>
              </a:rPr>
            </a:br>
            <a:r>
              <a:rPr lang="ru-RU" sz="1400" dirty="0" smtClean="0">
                <a:latin typeface="Calibri" pitchFamily="34" charset="0"/>
                <a:cs typeface="Calibri" pitchFamily="34" charset="0"/>
              </a:rPr>
              <a:t>в целом до оценки Правительством ВО </a:t>
            </a:r>
            <a:br>
              <a:rPr lang="ru-RU" sz="1400" dirty="0" smtClean="0">
                <a:latin typeface="Calibri" pitchFamily="34" charset="0"/>
                <a:cs typeface="Calibri" pitchFamily="34" charset="0"/>
              </a:rPr>
            </a:br>
            <a:r>
              <a:rPr lang="ru-RU" sz="1400" dirty="0" smtClean="0">
                <a:latin typeface="Calibri" pitchFamily="34" charset="0"/>
                <a:cs typeface="Calibri" pitchFamily="34" charset="0"/>
              </a:rPr>
              <a:t>и Правительством РФ</a:t>
            </a:r>
          </a:p>
        </p:txBody>
      </p:sp>
      <p:sp>
        <p:nvSpPr>
          <p:cNvPr id="8" name="Овал 7"/>
          <p:cNvSpPr/>
          <p:nvPr/>
        </p:nvSpPr>
        <p:spPr>
          <a:xfrm>
            <a:off x="0" y="3000372"/>
            <a:ext cx="285752" cy="2857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52" y="2857496"/>
            <a:ext cx="371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Возможность спланировать стратегическую </a:t>
            </a:r>
            <a:br>
              <a:rPr lang="ru-RU" sz="1400" dirty="0" smtClean="0">
                <a:latin typeface="Calibri" pitchFamily="34" charset="0"/>
                <a:cs typeface="Calibri" pitchFamily="34" charset="0"/>
              </a:rPr>
            </a:br>
            <a:r>
              <a:rPr lang="ru-RU" sz="1400" dirty="0" smtClean="0">
                <a:latin typeface="Calibri" pitchFamily="34" charset="0"/>
                <a:cs typeface="Calibri" pitchFamily="34" charset="0"/>
              </a:rPr>
              <a:t>и текущую деятельность</a:t>
            </a:r>
          </a:p>
        </p:txBody>
      </p:sp>
      <p:sp>
        <p:nvSpPr>
          <p:cNvPr id="10" name="Овал 9"/>
          <p:cNvSpPr/>
          <p:nvPr/>
        </p:nvSpPr>
        <p:spPr>
          <a:xfrm>
            <a:off x="0" y="3643314"/>
            <a:ext cx="285752" cy="2857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Овал 10"/>
          <p:cNvSpPr/>
          <p:nvPr/>
        </p:nvSpPr>
        <p:spPr>
          <a:xfrm>
            <a:off x="0" y="4214818"/>
            <a:ext cx="285752" cy="2857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Овал 11"/>
          <p:cNvSpPr/>
          <p:nvPr/>
        </p:nvSpPr>
        <p:spPr>
          <a:xfrm>
            <a:off x="0" y="4786322"/>
            <a:ext cx="285752" cy="2857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Овал 12"/>
          <p:cNvSpPr/>
          <p:nvPr/>
        </p:nvSpPr>
        <p:spPr>
          <a:xfrm>
            <a:off x="4572000" y="1500174"/>
            <a:ext cx="285752" cy="2857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5752" y="3500438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Повышение личной заинтересованности </a:t>
            </a:r>
            <a:br>
              <a:rPr lang="ru-RU" sz="1400" dirty="0" smtClean="0">
                <a:latin typeface="Calibri" pitchFamily="34" charset="0"/>
                <a:cs typeface="Calibri" pitchFamily="34" charset="0"/>
              </a:rPr>
            </a:br>
            <a:r>
              <a:rPr lang="ru-RU" sz="1400" dirty="0" smtClean="0">
                <a:latin typeface="Calibri" pitchFamily="34" charset="0"/>
                <a:cs typeface="Calibri" pitchFamily="34" charset="0"/>
              </a:rPr>
              <a:t>и личной ответственности каждого сотрудника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52" y="4071942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Повышения индекса доверия и возможность командной работы руководящего состава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5752" y="4643446"/>
            <a:ext cx="4214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latin typeface="Calibri" pitchFamily="34" charset="0"/>
                <a:cs typeface="Calibri" pitchFamily="34" charset="0"/>
              </a:rPr>
              <a:t>Формирование действующего резерва управленческих кадров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00628" y="492919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Формирование эффективной команды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572000" y="1928802"/>
            <a:ext cx="285752" cy="2857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Овал 18"/>
          <p:cNvSpPr/>
          <p:nvPr/>
        </p:nvSpPr>
        <p:spPr>
          <a:xfrm>
            <a:off x="4572000" y="2285992"/>
            <a:ext cx="285752" cy="2857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Овал 19"/>
          <p:cNvSpPr/>
          <p:nvPr/>
        </p:nvSpPr>
        <p:spPr>
          <a:xfrm>
            <a:off x="4572000" y="2643182"/>
            <a:ext cx="285752" cy="2857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1" name="Овал 20"/>
          <p:cNvSpPr/>
          <p:nvPr/>
        </p:nvSpPr>
        <p:spPr>
          <a:xfrm>
            <a:off x="4572000" y="3000372"/>
            <a:ext cx="285752" cy="2857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Овал 21"/>
          <p:cNvSpPr/>
          <p:nvPr/>
        </p:nvSpPr>
        <p:spPr>
          <a:xfrm>
            <a:off x="4572000" y="3429000"/>
            <a:ext cx="285752" cy="2857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3" name="Овал 22"/>
          <p:cNvSpPr/>
          <p:nvPr/>
        </p:nvSpPr>
        <p:spPr>
          <a:xfrm>
            <a:off x="4572000" y="3786190"/>
            <a:ext cx="285752" cy="2857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4" name="Овал 23"/>
          <p:cNvSpPr/>
          <p:nvPr/>
        </p:nvSpPr>
        <p:spPr>
          <a:xfrm>
            <a:off x="4572000" y="4143380"/>
            <a:ext cx="285752" cy="2857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5" name="Овал 24"/>
          <p:cNvSpPr/>
          <p:nvPr/>
        </p:nvSpPr>
        <p:spPr>
          <a:xfrm>
            <a:off x="4572000" y="4572008"/>
            <a:ext cx="285752" cy="2857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929190" y="150017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Кадровые назначения с учетом моделей компетенций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29190" y="178592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Проведение конкурса на замещение вакантных должностей муниципальной службы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929190" y="2285992"/>
            <a:ext cx="25545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Включение в кадровый резерв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929190" y="264318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Проведение организационно-штатных мероприятий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29190" y="3000372"/>
            <a:ext cx="35546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Определение размеров надбавок и премий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929190" y="3406975"/>
            <a:ext cx="29740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Распределение служебной нагрузки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911733" y="3764165"/>
            <a:ext cx="32321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Аттестация муниципальных служащих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929222" y="40005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Определение приоритетов в обучении и подготовки служащих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929190" y="44291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Определение системы мотивации служащих (материальной и моральной)</a:t>
            </a:r>
          </a:p>
        </p:txBody>
      </p:sp>
      <p:sp>
        <p:nvSpPr>
          <p:cNvPr id="38" name="Овал 37"/>
          <p:cNvSpPr/>
          <p:nvPr/>
        </p:nvSpPr>
        <p:spPr>
          <a:xfrm>
            <a:off x="4572000" y="4929198"/>
            <a:ext cx="285752" cy="2857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00562" y="4929198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9" name="Стрелка вниз 38"/>
          <p:cNvSpPr/>
          <p:nvPr/>
        </p:nvSpPr>
        <p:spPr>
          <a:xfrm rot="5400000" flipV="1">
            <a:off x="3929058" y="3214686"/>
            <a:ext cx="357190" cy="50006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715404" y="0"/>
            <a:ext cx="428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25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71802" y="1071546"/>
            <a:ext cx="3993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1. Расчет экономического потенциала</a:t>
            </a:r>
            <a:endParaRPr lang="ru-RU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214282" y="1643050"/>
            <a:ext cx="8715436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ecb0c2df63e52242845cba87bb8b001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901880"/>
            <a:ext cx="1000132" cy="62508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071802" y="1857364"/>
            <a:ext cx="3635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2. Расчет социального потенциала</a:t>
            </a:r>
            <a:endParaRPr lang="ru-RU" b="1" dirty="0"/>
          </a:p>
        </p:txBody>
      </p:sp>
      <p:pic>
        <p:nvPicPr>
          <p:cNvPr id="22" name="Рисунок 21" descr="news_13784544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1" y="1714488"/>
            <a:ext cx="1000132" cy="566112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214282" y="2428868"/>
            <a:ext cx="8715436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071802" y="2714620"/>
            <a:ext cx="3484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3. Расчет налогового потенциала</a:t>
            </a:r>
            <a:endParaRPr lang="ru-RU" b="1" dirty="0"/>
          </a:p>
        </p:txBody>
      </p:sp>
      <p:pic>
        <p:nvPicPr>
          <p:cNvPr id="25" name="Рисунок 24" descr="1377072490_ekonomi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2571744"/>
            <a:ext cx="928694" cy="618524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214282" y="3355974"/>
            <a:ext cx="8643998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071802" y="3571876"/>
            <a:ext cx="3604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4. Расчет бюджетного потенциала</a:t>
            </a:r>
            <a:endParaRPr lang="ru-RU" b="1" dirty="0"/>
          </a:p>
        </p:txBody>
      </p:sp>
      <p:pic>
        <p:nvPicPr>
          <p:cNvPr id="28" name="Рисунок 27" descr="i (1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852" y="3429000"/>
            <a:ext cx="1000132" cy="667790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214282" y="4214818"/>
            <a:ext cx="8715436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14282" y="5143512"/>
            <a:ext cx="8715436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3071802" y="4416990"/>
            <a:ext cx="4114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5. Расчет инвестиционного потенциала</a:t>
            </a:r>
            <a:endParaRPr lang="ru-RU" b="1" dirty="0"/>
          </a:p>
        </p:txBody>
      </p:sp>
      <p:pic>
        <p:nvPicPr>
          <p:cNvPr id="38" name="Рисунок 37" descr="1431591621__investment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57289" y="4357694"/>
            <a:ext cx="928695" cy="619130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3000364" y="5417122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6. Расчет социальной удовлетворенности жителей</a:t>
            </a:r>
            <a:endParaRPr lang="ru-RU" b="1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214282" y="6000768"/>
            <a:ext cx="8715436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000364" y="6215082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7. Анализ показателей для различных рейтингов</a:t>
            </a:r>
            <a:endParaRPr lang="ru-RU" b="1" dirty="0"/>
          </a:p>
        </p:txBody>
      </p:sp>
      <p:pic>
        <p:nvPicPr>
          <p:cNvPr id="42" name="Рисунок 41" descr="ola-services-pho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1538" y="5214950"/>
            <a:ext cx="1500198" cy="757023"/>
          </a:xfrm>
          <a:prstGeom prst="rect">
            <a:avLst/>
          </a:prstGeom>
        </p:spPr>
      </p:pic>
      <p:pic>
        <p:nvPicPr>
          <p:cNvPr id="43" name="Рисунок 42" descr="1446921031_analiz-prodvizheniya-sayta-seoshnikam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57290" y="6143645"/>
            <a:ext cx="857256" cy="642942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0" y="35716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Применение комплексной оценки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715404" y="0"/>
            <a:ext cx="428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26</a:t>
            </a:r>
            <a:endParaRPr lang="ru-RU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galochka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4929198"/>
            <a:ext cx="1778119" cy="2071702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91440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35716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Перспективы совершенствования системы оценки в 2016 году 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357298"/>
            <a:ext cx="814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Оптимизация ключевых показателей эффективности социально – экономического         развития муниципального образования «Город Вологда» в связи с изменением   законодательства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487035"/>
            <a:ext cx="8643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Оптимизация работы с информационным сервисом </a:t>
            </a:r>
            <a:br>
              <a:rPr lang="ru-RU" sz="1600" dirty="0" smtClean="0"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         «Электронный помощник муниципального служащего»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286124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Совершенствование работы органов Администрации города Вологды </a:t>
            </a:r>
            <a:br>
              <a:rPr lang="ru-RU" sz="1600" dirty="0" smtClean="0"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с отзывами населения по результатам общественной оценки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4286256"/>
            <a:ext cx="8429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Разработка предложений по совершенствованию системы оценки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по результатам аудита деятельности органов Администрации города Вологды</a:t>
            </a:r>
          </a:p>
        </p:txBody>
      </p:sp>
      <p:sp>
        <p:nvSpPr>
          <p:cNvPr id="13" name="Овал 12"/>
          <p:cNvSpPr/>
          <p:nvPr/>
        </p:nvSpPr>
        <p:spPr>
          <a:xfrm>
            <a:off x="500034" y="1285860"/>
            <a:ext cx="428628" cy="4286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500034" y="2500306"/>
            <a:ext cx="428628" cy="4286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500034" y="3357562"/>
            <a:ext cx="428628" cy="4286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Овал 15"/>
          <p:cNvSpPr/>
          <p:nvPr/>
        </p:nvSpPr>
        <p:spPr>
          <a:xfrm>
            <a:off x="500034" y="4429132"/>
            <a:ext cx="428628" cy="4286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715404" y="0"/>
            <a:ext cx="428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27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7181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+mj-lt"/>
                <a:cs typeface="Times New Roman" pitchFamily="18" charset="0"/>
              </a:rPr>
              <a:t>Спасибо за внимание!</a:t>
            </a:r>
            <a:endParaRPr lang="ru-RU" sz="32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6143644"/>
            <a:ext cx="9234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И.о. Мэра города Вологды                                                                                          С.А.Воропанов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15404" y="0"/>
            <a:ext cx="428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28</a:t>
            </a:r>
            <a:endParaRPr lang="ru-RU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35716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Планирование деятельности Администрации города Вологды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928670"/>
            <a:ext cx="385765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Цели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br>
              <a:rPr lang="ru-RU" sz="1600" dirty="0" smtClean="0">
                <a:latin typeface="Calibri" pitchFamily="34" charset="0"/>
                <a:cs typeface="Calibri" pitchFamily="34" charset="0"/>
              </a:rPr>
            </a:br>
            <a:r>
              <a:rPr lang="ru-RU" sz="1600" dirty="0" smtClean="0">
                <a:latin typeface="Calibri" pitchFamily="34" charset="0"/>
                <a:cs typeface="Calibri" pitchFamily="34" charset="0"/>
              </a:rPr>
              <a:t>разработки новой системы планирования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928670"/>
            <a:ext cx="400052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Результаты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1600" dirty="0" smtClean="0">
                <a:latin typeface="Calibri" pitchFamily="34" charset="0"/>
                <a:cs typeface="Calibri" pitchFamily="34" charset="0"/>
              </a:rPr>
            </a:br>
            <a:r>
              <a:rPr lang="ru-RU" sz="1600" dirty="0" smtClean="0">
                <a:latin typeface="Calibri" pitchFamily="34" charset="0"/>
                <a:cs typeface="Calibri" pitchFamily="34" charset="0"/>
              </a:rPr>
              <a:t>внедрения новой системы планирования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2214554"/>
            <a:ext cx="42148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cs typeface="Times New Roman" pitchFamily="18" charset="0"/>
              </a:rPr>
              <a:t>Достижение поставленных целей и выполнение показателей для оценки эффективности деятельности органов местного самоуправления МО «Город Вологда»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714488"/>
            <a:ext cx="3500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cs typeface="Times New Roman" pitchFamily="18" charset="0"/>
              </a:rPr>
              <a:t>Совершенствование системы муниципального управления</a:t>
            </a:r>
            <a:endParaRPr lang="en-US" sz="1600" dirty="0" smtClean="0"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2357430"/>
            <a:ext cx="342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cs typeface="Times New Roman" pitchFamily="18" charset="0"/>
              </a:rPr>
              <a:t>Переход к современным формам стратегического и оперативного планирования деятельности</a:t>
            </a:r>
            <a:endParaRPr lang="en-US" sz="1600" dirty="0"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3357562"/>
            <a:ext cx="3214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cs typeface="Times New Roman" pitchFamily="18" charset="0"/>
              </a:rPr>
              <a:t>Осуществление контроля и определения эффективности и результативности деятельности</a:t>
            </a:r>
            <a:endParaRPr lang="en-US" sz="1600" dirty="0"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4357694"/>
            <a:ext cx="3786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cs typeface="Times New Roman" pitchFamily="18" charset="0"/>
              </a:rPr>
              <a:t>Обеспечение планомерной и скоординированной работы органов Администрации города Вологды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928670"/>
            <a:ext cx="385765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Результаты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1600" dirty="0" smtClean="0">
                <a:latin typeface="Calibri" pitchFamily="34" charset="0"/>
                <a:cs typeface="Calibri" pitchFamily="34" charset="0"/>
              </a:rPr>
            </a:br>
            <a:r>
              <a:rPr lang="ru-RU" sz="1600" dirty="0" smtClean="0">
                <a:latin typeface="Calibri" pitchFamily="34" charset="0"/>
                <a:cs typeface="Calibri" pitchFamily="34" charset="0"/>
              </a:rPr>
              <a:t>внедрения новой системы планирования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1643050"/>
            <a:ext cx="4143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cs typeface="Times New Roman" pitchFamily="18" charset="0"/>
              </a:rPr>
              <a:t>Планирование и координация работы органов Администрации города Вологды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29190" y="3500438"/>
            <a:ext cx="40719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cs typeface="Times New Roman" pitchFamily="18" charset="0"/>
              </a:rPr>
              <a:t>Определение сфер деятельности органа Администрации города Вологды, требующие приоритетного внимания, и перечня мероприятий, направленных на повышение эффективности и результативности деятельности 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57752" y="5286388"/>
            <a:ext cx="21996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 smtClean="0">
                <a:cs typeface="Times New Roman" pitchFamily="18" charset="0"/>
              </a:rPr>
              <a:t>Формирование планов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57752" y="564357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 smtClean="0">
                <a:cs typeface="Times New Roman" pitchFamily="18" charset="0"/>
              </a:rPr>
              <a:t>Составление еженедельного регламента работы руководителя органа Администрации города Вологды посредством программного обеспечения </a:t>
            </a:r>
            <a:r>
              <a:rPr lang="ru-RU" sz="1600" dirty="0" err="1" smtClean="0">
                <a:cs typeface="Times New Roman" pitchFamily="18" charset="0"/>
              </a:rPr>
              <a:t>Microsoft</a:t>
            </a:r>
            <a:r>
              <a:rPr lang="ru-RU" sz="1600" dirty="0" smtClean="0">
                <a:cs typeface="Times New Roman" pitchFamily="18" charset="0"/>
              </a:rPr>
              <a:t> </a:t>
            </a:r>
            <a:r>
              <a:rPr lang="ru-RU" sz="1600" dirty="0" err="1" smtClean="0">
                <a:cs typeface="Times New Roman" pitchFamily="18" charset="0"/>
              </a:rPr>
              <a:t>Office</a:t>
            </a:r>
            <a:r>
              <a:rPr lang="ru-RU" sz="1600" dirty="0" smtClean="0">
                <a:cs typeface="Times New Roman" pitchFamily="18" charset="0"/>
              </a:rPr>
              <a:t> </a:t>
            </a:r>
            <a:r>
              <a:rPr lang="ru-RU" sz="1600" dirty="0" err="1" smtClean="0">
                <a:cs typeface="Times New Roman" pitchFamily="18" charset="0"/>
              </a:rPr>
              <a:t>Outlook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 rot="4701309">
            <a:off x="91432" y="2663208"/>
            <a:ext cx="220953" cy="2209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i (1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785926"/>
            <a:ext cx="452433" cy="452433"/>
          </a:xfrm>
          <a:prstGeom prst="rect">
            <a:avLst/>
          </a:prstGeom>
        </p:spPr>
      </p:pic>
      <p:pic>
        <p:nvPicPr>
          <p:cNvPr id="31" name="Рисунок 30" descr="i (1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285992"/>
            <a:ext cx="452433" cy="452433"/>
          </a:xfrm>
          <a:prstGeom prst="rect">
            <a:avLst/>
          </a:prstGeom>
        </p:spPr>
      </p:pic>
      <p:pic>
        <p:nvPicPr>
          <p:cNvPr id="32" name="Рисунок 31" descr="i (1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429000"/>
            <a:ext cx="452433" cy="452433"/>
          </a:xfrm>
          <a:prstGeom prst="rect">
            <a:avLst/>
          </a:prstGeom>
        </p:spPr>
      </p:pic>
      <p:pic>
        <p:nvPicPr>
          <p:cNvPr id="33" name="Рисунок 32" descr="i (1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5214950"/>
            <a:ext cx="452433" cy="452433"/>
          </a:xfrm>
          <a:prstGeom prst="rect">
            <a:avLst/>
          </a:prstGeom>
        </p:spPr>
      </p:pic>
      <p:pic>
        <p:nvPicPr>
          <p:cNvPr id="34" name="Рисунок 33" descr="i (1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5643578"/>
            <a:ext cx="452433" cy="452433"/>
          </a:xfrm>
          <a:prstGeom prst="rect">
            <a:avLst/>
          </a:prstGeom>
        </p:spPr>
      </p:pic>
      <p:pic>
        <p:nvPicPr>
          <p:cNvPr id="22" name="Рисунок 21" descr="i (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857232"/>
            <a:ext cx="785794" cy="785794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0" y="1928802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406" y="2643182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2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 rot="4701309">
            <a:off x="91431" y="1948827"/>
            <a:ext cx="220953" cy="2209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1406" y="1928802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1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 rot="4701309">
            <a:off x="91432" y="3734777"/>
            <a:ext cx="220953" cy="2209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1406" y="3714752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3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 rot="4701309">
            <a:off x="91431" y="4663471"/>
            <a:ext cx="220953" cy="2209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1406" y="4643446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4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792622" y="0"/>
            <a:ext cx="35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71473" y="357166"/>
            <a:ext cx="8143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1987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Цели оценки эффективности и результативности деятельности  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142984"/>
            <a:ext cx="8715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cs typeface="Times New Roman" pitchFamily="18" charset="0"/>
              </a:rPr>
              <a:t>обеспечение последовательного улучшения качества жизни населения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164305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cs typeface="Times New Roman" pitchFamily="18" charset="0"/>
              </a:rPr>
              <a:t>обеспечение устойчивой положительной динамики социально-</a:t>
            </a:r>
            <a:br>
              <a:rPr lang="ru-RU" sz="1600" dirty="0" smtClean="0">
                <a:cs typeface="Times New Roman" pitchFamily="18" charset="0"/>
              </a:rPr>
            </a:br>
            <a:r>
              <a:rPr lang="ru-RU" sz="1600" dirty="0" smtClean="0">
                <a:cs typeface="Times New Roman" pitchFamily="18" charset="0"/>
              </a:rPr>
              <a:t>экономического развития города </a:t>
            </a:r>
            <a:r>
              <a:rPr lang="ru-RU" sz="1600" dirty="0">
                <a:cs typeface="Times New Roman" pitchFamily="18" charset="0"/>
              </a:rPr>
              <a:t>В</a:t>
            </a:r>
            <a:r>
              <a:rPr lang="ru-RU" sz="1600" dirty="0" smtClean="0">
                <a:cs typeface="Times New Roman" pitchFamily="18" charset="0"/>
              </a:rPr>
              <a:t>ологды</a:t>
            </a:r>
            <a:endParaRPr lang="ru-RU" sz="1600" dirty="0"/>
          </a:p>
        </p:txBody>
      </p:sp>
      <p:pic>
        <p:nvPicPr>
          <p:cNvPr id="9" name="Рисунок 8" descr="galochka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000108"/>
            <a:ext cx="429201" cy="500066"/>
          </a:xfrm>
          <a:prstGeom prst="rect">
            <a:avLst/>
          </a:prstGeom>
        </p:spPr>
      </p:pic>
      <p:pic>
        <p:nvPicPr>
          <p:cNvPr id="15" name="Рисунок 14" descr="galochka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643050"/>
            <a:ext cx="429201" cy="500066"/>
          </a:xfrm>
          <a:prstGeom prst="rect">
            <a:avLst/>
          </a:prstGeom>
        </p:spPr>
      </p:pic>
      <p:pic>
        <p:nvPicPr>
          <p:cNvPr id="16" name="Рисунок 15" descr="galochka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428868"/>
            <a:ext cx="429201" cy="500066"/>
          </a:xfrm>
          <a:prstGeom prst="rect">
            <a:avLst/>
          </a:prstGeom>
        </p:spPr>
      </p:pic>
      <p:pic>
        <p:nvPicPr>
          <p:cNvPr id="17" name="Рисунок 16" descr="galochka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786190"/>
            <a:ext cx="429201" cy="500066"/>
          </a:xfrm>
          <a:prstGeom prst="rect">
            <a:avLst/>
          </a:prstGeom>
        </p:spPr>
      </p:pic>
      <p:pic>
        <p:nvPicPr>
          <p:cNvPr id="18" name="Рисунок 17" descr="galochka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143248"/>
            <a:ext cx="429201" cy="50006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142976" y="2428868"/>
            <a:ext cx="8001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cs typeface="Times New Roman" pitchFamily="18" charset="0"/>
              </a:rPr>
              <a:t>повышение качества и увеличение объема муниципальных услуг, предоставляемых населению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42976" y="3071810"/>
            <a:ext cx="77867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cs typeface="Times New Roman" pitchFamily="18" charset="0"/>
              </a:rPr>
              <a:t>повышение уровня информирования населения города о результатах деятельности администрации города Вологды</a:t>
            </a:r>
            <a:endParaRPr lang="ru-RU" sz="1600" dirty="0" smtClean="0"/>
          </a:p>
          <a:p>
            <a:pPr lvl="0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142976" y="3929066"/>
            <a:ext cx="67151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cs typeface="Times New Roman" pitchFamily="18" charset="0"/>
              </a:rPr>
              <a:t>совершенствование системы управления городом 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792622" y="0"/>
            <a:ext cx="35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428604"/>
            <a:ext cx="9144000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Оценка эффективности и результативности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1428736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kern="0" dirty="0" smtClean="0">
                <a:ea typeface="Calibri" pitchFamily="34" charset="0"/>
                <a:cs typeface="Times New Roman" pitchFamily="18" charset="0"/>
              </a:rPr>
              <a:t>Оценка эффективности и результативности муниципального образования «Город Вологда» и органов Администрации города Вологды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2928934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kern="0" dirty="0" smtClean="0">
                <a:ea typeface="Calibri" pitchFamily="34" charset="0"/>
                <a:cs typeface="Times New Roman" pitchFamily="18" charset="0"/>
              </a:rPr>
              <a:t>Оценка эффективности деятельности работника (муниципального служащего) Администрации города Вологды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5143512"/>
            <a:ext cx="7715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kern="0" dirty="0" smtClean="0">
                <a:ea typeface="Calibri" pitchFamily="34" charset="0"/>
                <a:cs typeface="Times New Roman" pitchFamily="18" charset="0"/>
              </a:rPr>
              <a:t>Общественная оценка деятельности органов Администрации города Вологды, муниципальных организаций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285860"/>
            <a:ext cx="1000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ЭТАП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3000372"/>
            <a:ext cx="1000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ЭТАП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5379256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ТАП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57356" y="2071678"/>
            <a:ext cx="6715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Внедрена</a:t>
            </a:r>
          </a:p>
          <a:p>
            <a:pPr eaLnBrk="0" hangingPunct="0"/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РЕЗУЛЬТАТ: ПРОГНОЗ, ПЛАНИРОВАНИЕ, ОПЛАТА ТРУДА – </a:t>
            </a:r>
            <a:r>
              <a:rPr lang="ru-RU" sz="1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вклад каждого</a:t>
            </a:r>
            <a:endParaRPr lang="ru-RU" sz="1400" b="1" dirty="0" smtClean="0">
              <a:solidFill>
                <a:schemeClr val="accent1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00232" y="3571876"/>
            <a:ext cx="66437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Разработаны нормативные правовые акты, программное обеспечение, внедрение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143108" y="4071942"/>
            <a:ext cx="58579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·</a:t>
            </a:r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 ОБЪЕКТИВНАЯ ОЦЕНКА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(субъективный фактор исключен)</a:t>
            </a:r>
            <a:r>
              <a:rPr lang="ru-RU" sz="1600" dirty="0" smtClean="0">
                <a:solidFill>
                  <a:srgbClr val="003366"/>
                </a:solidFill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66"/>
                </a:solidFill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·</a:t>
            </a:r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 ЛИЧНЫЙ РЕЙТИНГ</a:t>
            </a:r>
            <a:b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·</a:t>
            </a:r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 РОТАЦИЯ, КАРЬЕРОГРАММА</a:t>
            </a:r>
          </a:p>
          <a:p>
            <a:pPr eaLnBrk="0" hangingPunct="0"/>
            <a:endParaRPr lang="ru-RU" b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85918" y="5786454"/>
            <a:ext cx="7358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Calibri" pitchFamily="34" charset="0"/>
                <a:cs typeface="Times New Roman" pitchFamily="18" charset="0"/>
              </a:rPr>
              <a:t>Реализация принципа информационной открытости, </a:t>
            </a:r>
          </a:p>
          <a:p>
            <a:r>
              <a:rPr lang="ru-RU" sz="14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Calibri" pitchFamily="34" charset="0"/>
                <a:cs typeface="Times New Roman" pitchFamily="18" charset="0"/>
              </a:rPr>
              <a:t>заключение «эффективного контракта» с работниками муниципальных организ</a:t>
            </a:r>
            <a:r>
              <a:rPr lang="ru-RU" sz="14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аций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 rot="4701309">
            <a:off x="419537" y="5277330"/>
            <a:ext cx="688278" cy="6882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4701309">
            <a:off x="348100" y="3062752"/>
            <a:ext cx="688278" cy="6882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4701309">
            <a:off x="346027" y="1500760"/>
            <a:ext cx="736643" cy="7234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57158" y="1500174"/>
            <a:ext cx="642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1 </a:t>
            </a:r>
            <a:b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этап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7158" y="3071810"/>
            <a:ext cx="642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2 </a:t>
            </a:r>
            <a:b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этап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8596" y="5286388"/>
            <a:ext cx="642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3 </a:t>
            </a:r>
            <a:b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этап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792622" y="0"/>
            <a:ext cx="35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35716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Измерение и оценка эффективности</a:t>
            </a:r>
            <a:endParaRPr lang="ru-RU" sz="24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71439" y="1285860"/>
            <a:ext cx="2143139" cy="714380"/>
            <a:chOff x="5125" y="592258"/>
            <a:chExt cx="2727297" cy="1009302"/>
          </a:xfrm>
        </p:grpSpPr>
        <p:sp>
          <p:nvSpPr>
            <p:cNvPr id="99" name="Скругленный прямоугольник 98"/>
            <p:cNvSpPr/>
            <p:nvPr/>
          </p:nvSpPr>
          <p:spPr>
            <a:xfrm>
              <a:off x="5125" y="592258"/>
              <a:ext cx="2727297" cy="10093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Скругленный прямоугольник 4"/>
            <p:cNvSpPr/>
            <p:nvPr/>
          </p:nvSpPr>
          <p:spPr>
            <a:xfrm>
              <a:off x="34686" y="621819"/>
              <a:ext cx="2668175" cy="95018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26670" rIns="40005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/>
                <a:t>ИНСТРУМЕНТЫ ОЦЕНКИ</a:t>
              </a:r>
              <a:endParaRPr lang="ru-RU" sz="1700" kern="1200" dirty="0"/>
            </a:p>
          </p:txBody>
        </p:sp>
      </p:grpSp>
      <p:sp>
        <p:nvSpPr>
          <p:cNvPr id="91" name="Прямая соединительная линия 5"/>
          <p:cNvSpPr/>
          <p:nvPr/>
        </p:nvSpPr>
        <p:spPr>
          <a:xfrm>
            <a:off x="214315" y="2001882"/>
            <a:ext cx="272729" cy="60181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01816"/>
                </a:lnTo>
                <a:lnTo>
                  <a:pt x="272729" y="601816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2" name="Группа 91"/>
          <p:cNvGrpSpPr/>
          <p:nvPr/>
        </p:nvGrpSpPr>
        <p:grpSpPr>
          <a:xfrm>
            <a:off x="500067" y="2428868"/>
            <a:ext cx="1500198" cy="500066"/>
            <a:chOff x="550585" y="1853886"/>
            <a:chExt cx="1614884" cy="698982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550585" y="1853886"/>
              <a:ext cx="1614884" cy="6989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8" name="Скругленный прямоугольник 7"/>
            <p:cNvSpPr/>
            <p:nvPr/>
          </p:nvSpPr>
          <p:spPr>
            <a:xfrm>
              <a:off x="571057" y="1874358"/>
              <a:ext cx="1573940" cy="6580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КРИТЕРИИ</a:t>
              </a:r>
              <a:endParaRPr lang="ru-RU" sz="1800" kern="1200" dirty="0"/>
            </a:p>
          </p:txBody>
        </p:sp>
      </p:grpSp>
      <p:sp>
        <p:nvSpPr>
          <p:cNvPr id="93" name="Прямая соединительная линия 8"/>
          <p:cNvSpPr/>
          <p:nvPr/>
        </p:nvSpPr>
        <p:spPr>
          <a:xfrm>
            <a:off x="214315" y="2001882"/>
            <a:ext cx="58383" cy="1757988"/>
          </a:xfrm>
          <a:custGeom>
            <a:avLst/>
            <a:gdLst>
              <a:gd name="connsiteX0" fmla="*/ 0 w 58383"/>
              <a:gd name="connsiteY0" fmla="*/ 0 h 1757988"/>
              <a:gd name="connsiteX1" fmla="*/ 0 w 58383"/>
              <a:gd name="connsiteY1" fmla="*/ 1757988 h 1757988"/>
              <a:gd name="connsiteX2" fmla="*/ 58383 w 58383"/>
              <a:gd name="connsiteY2" fmla="*/ 1757988 h 17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83" h="1757988">
                <a:moveTo>
                  <a:pt x="0" y="0"/>
                </a:moveTo>
                <a:lnTo>
                  <a:pt x="0" y="1757988"/>
                </a:lnTo>
                <a:lnTo>
                  <a:pt x="58383" y="1757988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4" name="Группа 93"/>
          <p:cNvGrpSpPr/>
          <p:nvPr/>
        </p:nvGrpSpPr>
        <p:grpSpPr>
          <a:xfrm>
            <a:off x="285753" y="3144890"/>
            <a:ext cx="2097746" cy="1001774"/>
            <a:chOff x="550585" y="2805194"/>
            <a:chExt cx="2270704" cy="1108708"/>
          </a:xfrm>
        </p:grpSpPr>
        <p:sp>
          <p:nvSpPr>
            <p:cNvPr id="95" name="Скругленный прямоугольник 94"/>
            <p:cNvSpPr/>
            <p:nvPr/>
          </p:nvSpPr>
          <p:spPr>
            <a:xfrm>
              <a:off x="550585" y="2805194"/>
              <a:ext cx="2270704" cy="11087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6" name="Скругленный прямоугольник 10"/>
            <p:cNvSpPr/>
            <p:nvPr/>
          </p:nvSpPr>
          <p:spPr>
            <a:xfrm>
              <a:off x="583058" y="2837666"/>
              <a:ext cx="2205758" cy="1043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ПОКАЗАТЕЛИ</a:t>
              </a:r>
              <a:endParaRPr lang="ru-RU" sz="14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/>
                <a:t>КАЧЕСТВЕННЫЕ</a:t>
              </a:r>
              <a:endParaRPr lang="ru-RU" sz="14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/>
                <a:t>КОЛИЧЕСТВЕННЫЕ</a:t>
              </a:r>
              <a:endParaRPr lang="ru-RU" sz="14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/>
                <a:t>ВРЕМЕННЫЕ</a:t>
              </a:r>
              <a:endParaRPr lang="ru-RU" sz="1400" kern="1200" dirty="0"/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2357455" y="1287502"/>
            <a:ext cx="2143140" cy="714380"/>
            <a:chOff x="3237073" y="592257"/>
            <a:chExt cx="2727298" cy="1009303"/>
          </a:xfrm>
        </p:grpSpPr>
        <p:sp>
          <p:nvSpPr>
            <p:cNvPr id="126" name="Скругленный прямоугольник 125"/>
            <p:cNvSpPr/>
            <p:nvPr/>
          </p:nvSpPr>
          <p:spPr>
            <a:xfrm>
              <a:off x="3237074" y="592258"/>
              <a:ext cx="2727297" cy="10093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7" name="Скругленный прямоугольник 4"/>
            <p:cNvSpPr/>
            <p:nvPr/>
          </p:nvSpPr>
          <p:spPr>
            <a:xfrm>
              <a:off x="3237073" y="592257"/>
              <a:ext cx="2668175" cy="9501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26670" rIns="40005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/>
                <a:t>МЕТОДЫ ОЦЕНКИ</a:t>
              </a:r>
              <a:endParaRPr lang="ru-RU" sz="1700" kern="1200" dirty="0"/>
            </a:p>
          </p:txBody>
        </p:sp>
      </p:grpSp>
      <p:sp>
        <p:nvSpPr>
          <p:cNvPr id="102" name="Прямая соединительная линия 5"/>
          <p:cNvSpPr/>
          <p:nvPr/>
        </p:nvSpPr>
        <p:spPr>
          <a:xfrm>
            <a:off x="2571768" y="2001882"/>
            <a:ext cx="244154" cy="3737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17477"/>
                </a:lnTo>
                <a:lnTo>
                  <a:pt x="272729" y="417477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3" name="Группа 102"/>
          <p:cNvGrpSpPr/>
          <p:nvPr/>
        </p:nvGrpSpPr>
        <p:grpSpPr>
          <a:xfrm>
            <a:off x="2714644" y="2287634"/>
            <a:ext cx="1727439" cy="182643"/>
            <a:chOff x="3782533" y="1853886"/>
            <a:chExt cx="2170679" cy="330304"/>
          </a:xfrm>
        </p:grpSpPr>
        <p:sp>
          <p:nvSpPr>
            <p:cNvPr id="124" name="Скругленный прямоугольник 123"/>
            <p:cNvSpPr/>
            <p:nvPr/>
          </p:nvSpPr>
          <p:spPr>
            <a:xfrm>
              <a:off x="3782533" y="1853886"/>
              <a:ext cx="2170679" cy="3303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5" name="Скругленный прямоугольник 7"/>
            <p:cNvSpPr/>
            <p:nvPr/>
          </p:nvSpPr>
          <p:spPr>
            <a:xfrm>
              <a:off x="3792206" y="1863558"/>
              <a:ext cx="2151331" cy="310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МОНИТОРИНГ</a:t>
              </a:r>
              <a:endParaRPr lang="ru-RU" sz="1400" kern="1200" dirty="0"/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2714644" y="2787700"/>
            <a:ext cx="1727439" cy="182643"/>
            <a:chOff x="3782533" y="2436516"/>
            <a:chExt cx="2170679" cy="330304"/>
          </a:xfrm>
        </p:grpSpPr>
        <p:sp>
          <p:nvSpPr>
            <p:cNvPr id="122" name="Скругленный прямоугольник 121"/>
            <p:cNvSpPr/>
            <p:nvPr/>
          </p:nvSpPr>
          <p:spPr>
            <a:xfrm>
              <a:off x="3782533" y="2436516"/>
              <a:ext cx="2170679" cy="3303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3" name="Скругленный прямоугольник 10"/>
            <p:cNvSpPr/>
            <p:nvPr/>
          </p:nvSpPr>
          <p:spPr>
            <a:xfrm>
              <a:off x="3792207" y="2446190"/>
              <a:ext cx="2151331" cy="310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ИНДУКТИВНЫЙ</a:t>
              </a:r>
              <a:endParaRPr lang="ru-RU" sz="1400" kern="1200" dirty="0"/>
            </a:p>
          </p:txBody>
        </p:sp>
      </p:grpSp>
      <p:sp>
        <p:nvSpPr>
          <p:cNvPr id="106" name="Прямая соединительная линия 11"/>
          <p:cNvSpPr/>
          <p:nvPr/>
        </p:nvSpPr>
        <p:spPr>
          <a:xfrm>
            <a:off x="2571768" y="2859138"/>
            <a:ext cx="129821" cy="1725590"/>
          </a:xfrm>
          <a:custGeom>
            <a:avLst/>
            <a:gdLst>
              <a:gd name="connsiteX0" fmla="*/ 0 w 272729"/>
              <a:gd name="connsiteY0" fmla="*/ 0 h 1725590"/>
              <a:gd name="connsiteX1" fmla="*/ 0 w 272729"/>
              <a:gd name="connsiteY1" fmla="*/ 1725590 h 1725590"/>
              <a:gd name="connsiteX2" fmla="*/ 272729 w 272729"/>
              <a:gd name="connsiteY2" fmla="*/ 1582738 h 1725590"/>
              <a:gd name="connsiteX0" fmla="*/ 0 w 129821"/>
              <a:gd name="connsiteY0" fmla="*/ 0 h 1725590"/>
              <a:gd name="connsiteX1" fmla="*/ 0 w 129821"/>
              <a:gd name="connsiteY1" fmla="*/ 1725590 h 1725590"/>
              <a:gd name="connsiteX2" fmla="*/ 129821 w 129821"/>
              <a:gd name="connsiteY2" fmla="*/ 1725590 h 172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21" h="1725590">
                <a:moveTo>
                  <a:pt x="0" y="0"/>
                </a:moveTo>
                <a:lnTo>
                  <a:pt x="0" y="1725590"/>
                </a:lnTo>
                <a:lnTo>
                  <a:pt x="129821" y="1725590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7" name="Группа 106"/>
          <p:cNvGrpSpPr/>
          <p:nvPr/>
        </p:nvGrpSpPr>
        <p:grpSpPr>
          <a:xfrm>
            <a:off x="2714644" y="3216328"/>
            <a:ext cx="1727439" cy="182643"/>
            <a:chOff x="3782533" y="3019146"/>
            <a:chExt cx="2170679" cy="330304"/>
          </a:xfrm>
        </p:grpSpPr>
        <p:sp>
          <p:nvSpPr>
            <p:cNvPr id="120" name="Скругленный прямоугольник 119"/>
            <p:cNvSpPr/>
            <p:nvPr/>
          </p:nvSpPr>
          <p:spPr>
            <a:xfrm>
              <a:off x="3782533" y="3019146"/>
              <a:ext cx="2170679" cy="3303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1" name="Скругленный прямоугольник 13"/>
            <p:cNvSpPr/>
            <p:nvPr/>
          </p:nvSpPr>
          <p:spPr>
            <a:xfrm>
              <a:off x="3792207" y="3028820"/>
              <a:ext cx="2151331" cy="310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ДЕДУКТИВНЫЙ</a:t>
              </a:r>
              <a:endParaRPr lang="ru-RU" sz="1400" kern="1200" dirty="0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2714644" y="3676627"/>
            <a:ext cx="1727439" cy="182643"/>
            <a:chOff x="3782533" y="3601777"/>
            <a:chExt cx="2170679" cy="330304"/>
          </a:xfrm>
        </p:grpSpPr>
        <p:sp>
          <p:nvSpPr>
            <p:cNvPr id="118" name="Скругленный прямоугольник 117"/>
            <p:cNvSpPr/>
            <p:nvPr/>
          </p:nvSpPr>
          <p:spPr>
            <a:xfrm>
              <a:off x="3782533" y="3601777"/>
              <a:ext cx="2170679" cy="3303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9" name="Скругленный прямоугольник 16"/>
            <p:cNvSpPr/>
            <p:nvPr/>
          </p:nvSpPr>
          <p:spPr>
            <a:xfrm>
              <a:off x="3792207" y="3611451"/>
              <a:ext cx="2151331" cy="310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ЭКСПЕРТНЫЙ</a:t>
              </a:r>
              <a:endParaRPr lang="ru-RU" sz="1400" kern="1200" dirty="0"/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2714644" y="4073584"/>
            <a:ext cx="1727439" cy="182643"/>
            <a:chOff x="3782533" y="4184407"/>
            <a:chExt cx="2170679" cy="330304"/>
          </a:xfrm>
        </p:grpSpPr>
        <p:sp>
          <p:nvSpPr>
            <p:cNvPr id="116" name="Скругленный прямоугольник 115"/>
            <p:cNvSpPr/>
            <p:nvPr/>
          </p:nvSpPr>
          <p:spPr>
            <a:xfrm>
              <a:off x="3782533" y="4184407"/>
              <a:ext cx="2170679" cy="3303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7" name="Скругленный прямоугольник 19"/>
            <p:cNvSpPr/>
            <p:nvPr/>
          </p:nvSpPr>
          <p:spPr>
            <a:xfrm>
              <a:off x="3792207" y="4194081"/>
              <a:ext cx="2151331" cy="310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СИСТЕМНЫЙ  АНАЛИЗ</a:t>
              </a:r>
              <a:endParaRPr lang="ru-RU" sz="1200" kern="1200" dirty="0"/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2714644" y="4502212"/>
            <a:ext cx="1727439" cy="182643"/>
            <a:chOff x="3782533" y="4767037"/>
            <a:chExt cx="2170679" cy="330304"/>
          </a:xfrm>
        </p:grpSpPr>
        <p:sp>
          <p:nvSpPr>
            <p:cNvPr id="114" name="Скругленный прямоугольник 113"/>
            <p:cNvSpPr/>
            <p:nvPr/>
          </p:nvSpPr>
          <p:spPr>
            <a:xfrm>
              <a:off x="3782533" y="4767037"/>
              <a:ext cx="2170679" cy="3303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5" name="Скругленный прямоугольник 22"/>
            <p:cNvSpPr/>
            <p:nvPr/>
          </p:nvSpPr>
          <p:spPr>
            <a:xfrm>
              <a:off x="3792207" y="4776711"/>
              <a:ext cx="2151331" cy="310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КОМПЛЕКСНЫЙ МЕТОД</a:t>
              </a:r>
              <a:endParaRPr lang="ru-RU" sz="1200" kern="1200" dirty="0"/>
            </a:p>
          </p:txBody>
        </p:sp>
      </p:grpSp>
      <p:sp>
        <p:nvSpPr>
          <p:cNvPr id="128" name="Прямая соединительная линия 11"/>
          <p:cNvSpPr/>
          <p:nvPr/>
        </p:nvSpPr>
        <p:spPr>
          <a:xfrm>
            <a:off x="2571736" y="2285992"/>
            <a:ext cx="129853" cy="1870084"/>
          </a:xfrm>
          <a:custGeom>
            <a:avLst/>
            <a:gdLst>
              <a:gd name="connsiteX0" fmla="*/ 0 w 272729"/>
              <a:gd name="connsiteY0" fmla="*/ 0 h 1725590"/>
              <a:gd name="connsiteX1" fmla="*/ 0 w 272729"/>
              <a:gd name="connsiteY1" fmla="*/ 1725590 h 1725590"/>
              <a:gd name="connsiteX2" fmla="*/ 272729 w 272729"/>
              <a:gd name="connsiteY2" fmla="*/ 1582738 h 1725590"/>
              <a:gd name="connsiteX0" fmla="*/ 0 w 129821"/>
              <a:gd name="connsiteY0" fmla="*/ 0 h 1725590"/>
              <a:gd name="connsiteX1" fmla="*/ 0 w 129821"/>
              <a:gd name="connsiteY1" fmla="*/ 1725590 h 1725590"/>
              <a:gd name="connsiteX2" fmla="*/ 129821 w 129821"/>
              <a:gd name="connsiteY2" fmla="*/ 1725590 h 1725590"/>
              <a:gd name="connsiteX0" fmla="*/ 0 w 129821"/>
              <a:gd name="connsiteY0" fmla="*/ 0 h 1725590"/>
              <a:gd name="connsiteX1" fmla="*/ 0 w 129821"/>
              <a:gd name="connsiteY1" fmla="*/ 1725590 h 1725590"/>
              <a:gd name="connsiteX2" fmla="*/ 129821 w 129821"/>
              <a:gd name="connsiteY2" fmla="*/ 1296938 h 1725590"/>
              <a:gd name="connsiteX0" fmla="*/ 0 w 129821"/>
              <a:gd name="connsiteY0" fmla="*/ 0 h 1296938"/>
              <a:gd name="connsiteX1" fmla="*/ 0 w 129821"/>
              <a:gd name="connsiteY1" fmla="*/ 1296938 h 1296938"/>
              <a:gd name="connsiteX2" fmla="*/ 129821 w 129821"/>
              <a:gd name="connsiteY2" fmla="*/ 1296938 h 129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21" h="1296938">
                <a:moveTo>
                  <a:pt x="0" y="0"/>
                </a:moveTo>
                <a:lnTo>
                  <a:pt x="0" y="1296938"/>
                </a:lnTo>
                <a:lnTo>
                  <a:pt x="129821" y="1296938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0" name="Прямая соединительная линия 11"/>
          <p:cNvSpPr/>
          <p:nvPr/>
        </p:nvSpPr>
        <p:spPr>
          <a:xfrm>
            <a:off x="2643174" y="2428868"/>
            <a:ext cx="58415" cy="1358964"/>
          </a:xfrm>
          <a:custGeom>
            <a:avLst/>
            <a:gdLst>
              <a:gd name="connsiteX0" fmla="*/ 0 w 272729"/>
              <a:gd name="connsiteY0" fmla="*/ 0 h 1725590"/>
              <a:gd name="connsiteX1" fmla="*/ 0 w 272729"/>
              <a:gd name="connsiteY1" fmla="*/ 1725590 h 1725590"/>
              <a:gd name="connsiteX2" fmla="*/ 272729 w 272729"/>
              <a:gd name="connsiteY2" fmla="*/ 1582738 h 1725590"/>
              <a:gd name="connsiteX0" fmla="*/ 0 w 129821"/>
              <a:gd name="connsiteY0" fmla="*/ 0 h 1725590"/>
              <a:gd name="connsiteX1" fmla="*/ 0 w 129821"/>
              <a:gd name="connsiteY1" fmla="*/ 1725590 h 1725590"/>
              <a:gd name="connsiteX2" fmla="*/ 129821 w 129821"/>
              <a:gd name="connsiteY2" fmla="*/ 1725590 h 1725590"/>
              <a:gd name="connsiteX0" fmla="*/ 0 w 129821"/>
              <a:gd name="connsiteY0" fmla="*/ 0 h 1725590"/>
              <a:gd name="connsiteX1" fmla="*/ 0 w 129821"/>
              <a:gd name="connsiteY1" fmla="*/ 1725590 h 1725590"/>
              <a:gd name="connsiteX2" fmla="*/ 129821 w 129821"/>
              <a:gd name="connsiteY2" fmla="*/ 1296938 h 1725590"/>
              <a:gd name="connsiteX0" fmla="*/ 0 w 129821"/>
              <a:gd name="connsiteY0" fmla="*/ 0 h 1296938"/>
              <a:gd name="connsiteX1" fmla="*/ 0 w 129821"/>
              <a:gd name="connsiteY1" fmla="*/ 1296938 h 1296938"/>
              <a:gd name="connsiteX2" fmla="*/ 129821 w 129821"/>
              <a:gd name="connsiteY2" fmla="*/ 1296938 h 129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21" h="1296938">
                <a:moveTo>
                  <a:pt x="0" y="0"/>
                </a:moveTo>
                <a:lnTo>
                  <a:pt x="0" y="1296938"/>
                </a:lnTo>
                <a:lnTo>
                  <a:pt x="129821" y="1296938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1" name="Прямая соединительная линия 11"/>
          <p:cNvSpPr/>
          <p:nvPr/>
        </p:nvSpPr>
        <p:spPr>
          <a:xfrm flipV="1">
            <a:off x="2643175" y="3357561"/>
            <a:ext cx="71438" cy="45719"/>
          </a:xfrm>
          <a:custGeom>
            <a:avLst/>
            <a:gdLst>
              <a:gd name="connsiteX0" fmla="*/ 0 w 272729"/>
              <a:gd name="connsiteY0" fmla="*/ 0 h 1725590"/>
              <a:gd name="connsiteX1" fmla="*/ 0 w 272729"/>
              <a:gd name="connsiteY1" fmla="*/ 1725590 h 1725590"/>
              <a:gd name="connsiteX2" fmla="*/ 272729 w 272729"/>
              <a:gd name="connsiteY2" fmla="*/ 1582738 h 1725590"/>
              <a:gd name="connsiteX0" fmla="*/ 0 w 129821"/>
              <a:gd name="connsiteY0" fmla="*/ 0 h 1725590"/>
              <a:gd name="connsiteX1" fmla="*/ 0 w 129821"/>
              <a:gd name="connsiteY1" fmla="*/ 1725590 h 1725590"/>
              <a:gd name="connsiteX2" fmla="*/ 129821 w 129821"/>
              <a:gd name="connsiteY2" fmla="*/ 1725590 h 1725590"/>
              <a:gd name="connsiteX0" fmla="*/ 0 w 129821"/>
              <a:gd name="connsiteY0" fmla="*/ 0 h 1725590"/>
              <a:gd name="connsiteX1" fmla="*/ 0 w 129821"/>
              <a:gd name="connsiteY1" fmla="*/ 1725590 h 1725590"/>
              <a:gd name="connsiteX2" fmla="*/ 129821 w 129821"/>
              <a:gd name="connsiteY2" fmla="*/ 1296938 h 1725590"/>
              <a:gd name="connsiteX0" fmla="*/ 0 w 129821"/>
              <a:gd name="connsiteY0" fmla="*/ 0 h 1296938"/>
              <a:gd name="connsiteX1" fmla="*/ 0 w 129821"/>
              <a:gd name="connsiteY1" fmla="*/ 1296938 h 1296938"/>
              <a:gd name="connsiteX2" fmla="*/ 129821 w 129821"/>
              <a:gd name="connsiteY2" fmla="*/ 1296938 h 129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21" h="1296938">
                <a:moveTo>
                  <a:pt x="0" y="0"/>
                </a:moveTo>
                <a:lnTo>
                  <a:pt x="0" y="1296938"/>
                </a:lnTo>
                <a:lnTo>
                  <a:pt x="129821" y="1296938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2" name="Группа 131"/>
          <p:cNvGrpSpPr/>
          <p:nvPr/>
        </p:nvGrpSpPr>
        <p:grpSpPr>
          <a:xfrm>
            <a:off x="4663204" y="1287502"/>
            <a:ext cx="2123407" cy="785818"/>
            <a:chOff x="6469023" y="592258"/>
            <a:chExt cx="2727297" cy="1009302"/>
          </a:xfrm>
        </p:grpSpPr>
        <p:sp>
          <p:nvSpPr>
            <p:cNvPr id="133" name="Скругленный прямоугольник 132"/>
            <p:cNvSpPr/>
            <p:nvPr/>
          </p:nvSpPr>
          <p:spPr>
            <a:xfrm>
              <a:off x="6469023" y="592258"/>
              <a:ext cx="2727297" cy="10093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4" name="Скругленный прямоугольник 4"/>
            <p:cNvSpPr/>
            <p:nvPr/>
          </p:nvSpPr>
          <p:spPr>
            <a:xfrm>
              <a:off x="6498584" y="621819"/>
              <a:ext cx="2668175" cy="9501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26670" rIns="40005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/>
                <a:t>ТЕХНОЛОГИЯ ПРОВЕДЕНИЯ ОЦЕНКИ</a:t>
              </a:r>
              <a:endParaRPr lang="ru-RU" sz="1700" kern="1200" dirty="0"/>
            </a:p>
          </p:txBody>
        </p:sp>
      </p:grpSp>
      <p:sp>
        <p:nvSpPr>
          <p:cNvPr id="135" name="Прямая соединительная линия 3"/>
          <p:cNvSpPr/>
          <p:nvPr/>
        </p:nvSpPr>
        <p:spPr>
          <a:xfrm>
            <a:off x="4775854" y="2073320"/>
            <a:ext cx="272729" cy="75697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56977"/>
                </a:lnTo>
                <a:lnTo>
                  <a:pt x="272729" y="756977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6" name="Группа 135"/>
          <p:cNvGrpSpPr/>
          <p:nvPr/>
        </p:nvGrpSpPr>
        <p:grpSpPr>
          <a:xfrm>
            <a:off x="5048584" y="2325645"/>
            <a:ext cx="1472008" cy="819245"/>
            <a:chOff x="7014482" y="1853886"/>
            <a:chExt cx="1614884" cy="1009302"/>
          </a:xfrm>
        </p:grpSpPr>
        <p:sp>
          <p:nvSpPr>
            <p:cNvPr id="141" name="Скругленный прямоугольник 140"/>
            <p:cNvSpPr/>
            <p:nvPr/>
          </p:nvSpPr>
          <p:spPr>
            <a:xfrm>
              <a:off x="7014482" y="1853886"/>
              <a:ext cx="1614884" cy="10093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2" name="Скругленный прямоугольник 5"/>
            <p:cNvSpPr/>
            <p:nvPr/>
          </p:nvSpPr>
          <p:spPr>
            <a:xfrm>
              <a:off x="7044043" y="1883447"/>
              <a:ext cx="1555762" cy="9501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ВНУТРЕННЯЯ</a:t>
              </a:r>
              <a:endParaRPr lang="ru-RU" sz="1800" kern="1200" dirty="0"/>
            </a:p>
          </p:txBody>
        </p:sp>
      </p:grpSp>
      <p:sp>
        <p:nvSpPr>
          <p:cNvPr id="137" name="Прямая соединительная линия 6"/>
          <p:cNvSpPr/>
          <p:nvPr/>
        </p:nvSpPr>
        <p:spPr>
          <a:xfrm>
            <a:off x="4775854" y="2073320"/>
            <a:ext cx="272729" cy="201860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18605"/>
                </a:lnTo>
                <a:lnTo>
                  <a:pt x="272729" y="2018605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8" name="Группа 137"/>
          <p:cNvGrpSpPr/>
          <p:nvPr/>
        </p:nvGrpSpPr>
        <p:grpSpPr>
          <a:xfrm>
            <a:off x="5048584" y="3587274"/>
            <a:ext cx="1543446" cy="772062"/>
            <a:chOff x="7014482" y="3115515"/>
            <a:chExt cx="1614884" cy="1009302"/>
          </a:xfrm>
        </p:grpSpPr>
        <p:sp>
          <p:nvSpPr>
            <p:cNvPr id="139" name="Скругленный прямоугольник 138"/>
            <p:cNvSpPr/>
            <p:nvPr/>
          </p:nvSpPr>
          <p:spPr>
            <a:xfrm>
              <a:off x="7014482" y="3115515"/>
              <a:ext cx="1614884" cy="10093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0" name="Скругленный прямоугольник 8"/>
            <p:cNvSpPr/>
            <p:nvPr/>
          </p:nvSpPr>
          <p:spPr>
            <a:xfrm>
              <a:off x="7044043" y="3145076"/>
              <a:ext cx="1555762" cy="9501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ВНЕШНЯЯ</a:t>
              </a:r>
              <a:endParaRPr lang="ru-RU" sz="1800" kern="1200" dirty="0"/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6929487" y="1287502"/>
            <a:ext cx="2143107" cy="785818"/>
            <a:chOff x="10286212" y="456767"/>
            <a:chExt cx="2140025" cy="1070012"/>
          </a:xfrm>
        </p:grpSpPr>
        <p:sp>
          <p:nvSpPr>
            <p:cNvPr id="144" name="Скругленный прямоугольник 143"/>
            <p:cNvSpPr/>
            <p:nvPr/>
          </p:nvSpPr>
          <p:spPr>
            <a:xfrm>
              <a:off x="10286212" y="456767"/>
              <a:ext cx="2140025" cy="10700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5" name="Скругленный прямоугольник 4"/>
            <p:cNvSpPr/>
            <p:nvPr/>
          </p:nvSpPr>
          <p:spPr>
            <a:xfrm>
              <a:off x="10317553" y="488108"/>
              <a:ext cx="2077345" cy="10073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/>
                <a:t>ИЗМЕРЕНИЕ И ОЦЕНКА ЭФФЕКТИВНОСТИ</a:t>
              </a:r>
              <a:endParaRPr lang="ru-RU" sz="1700" kern="1200" dirty="0"/>
            </a:p>
          </p:txBody>
        </p:sp>
      </p:grpSp>
      <p:sp>
        <p:nvSpPr>
          <p:cNvPr id="146" name="Прямая соединительная линия 3"/>
          <p:cNvSpPr/>
          <p:nvPr/>
        </p:nvSpPr>
        <p:spPr>
          <a:xfrm>
            <a:off x="7072363" y="2073320"/>
            <a:ext cx="214002" cy="731047"/>
          </a:xfrm>
          <a:custGeom>
            <a:avLst/>
            <a:gdLst>
              <a:gd name="connsiteX0" fmla="*/ 0 w 214002"/>
              <a:gd name="connsiteY0" fmla="*/ 0 h 802509"/>
              <a:gd name="connsiteX1" fmla="*/ 0 w 214002"/>
              <a:gd name="connsiteY1" fmla="*/ 802509 h 802509"/>
              <a:gd name="connsiteX2" fmla="*/ 214002 w 214002"/>
              <a:gd name="connsiteY2" fmla="*/ 659609 h 802509"/>
              <a:gd name="connsiteX0" fmla="*/ 0 w 214002"/>
              <a:gd name="connsiteY0" fmla="*/ 0 h 731047"/>
              <a:gd name="connsiteX1" fmla="*/ 0 w 214002"/>
              <a:gd name="connsiteY1" fmla="*/ 731047 h 731047"/>
              <a:gd name="connsiteX2" fmla="*/ 214002 w 214002"/>
              <a:gd name="connsiteY2" fmla="*/ 659609 h 731047"/>
              <a:gd name="connsiteX0" fmla="*/ 0 w 214002"/>
              <a:gd name="connsiteY0" fmla="*/ 0 h 731047"/>
              <a:gd name="connsiteX1" fmla="*/ 0 w 214002"/>
              <a:gd name="connsiteY1" fmla="*/ 731047 h 731047"/>
              <a:gd name="connsiteX2" fmla="*/ 214002 w 214002"/>
              <a:gd name="connsiteY2" fmla="*/ 731023 h 73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002" h="731047">
                <a:moveTo>
                  <a:pt x="0" y="0"/>
                </a:moveTo>
                <a:lnTo>
                  <a:pt x="0" y="731047"/>
                </a:lnTo>
                <a:lnTo>
                  <a:pt x="214002" y="731023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7" name="Группа 146"/>
          <p:cNvGrpSpPr/>
          <p:nvPr/>
        </p:nvGrpSpPr>
        <p:grpSpPr>
          <a:xfrm>
            <a:off x="7286366" y="2287634"/>
            <a:ext cx="1429071" cy="875505"/>
            <a:chOff x="10714217" y="1794282"/>
            <a:chExt cx="1712020" cy="1070012"/>
          </a:xfrm>
        </p:grpSpPr>
        <p:sp>
          <p:nvSpPr>
            <p:cNvPr id="148" name="Скругленный прямоугольник 147"/>
            <p:cNvSpPr/>
            <p:nvPr/>
          </p:nvSpPr>
          <p:spPr>
            <a:xfrm>
              <a:off x="10714217" y="1794282"/>
              <a:ext cx="1712020" cy="10700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9" name="Скругленный прямоугольник 5"/>
            <p:cNvSpPr/>
            <p:nvPr/>
          </p:nvSpPr>
          <p:spPr>
            <a:xfrm>
              <a:off x="10745557" y="1825622"/>
              <a:ext cx="1649340" cy="10073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СТАНДАРТЫ</a:t>
              </a:r>
              <a:endParaRPr lang="ru-RU" sz="1800" kern="1200" dirty="0"/>
            </a:p>
          </p:txBody>
        </p:sp>
      </p:grpSp>
      <p:pic>
        <p:nvPicPr>
          <p:cNvPr id="150" name="Рисунок 149" descr="Достижение-целе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5286388"/>
            <a:ext cx="2000243" cy="1498594"/>
          </a:xfrm>
          <a:prstGeom prst="rect">
            <a:avLst/>
          </a:prstGeom>
        </p:spPr>
      </p:pic>
      <p:grpSp>
        <p:nvGrpSpPr>
          <p:cNvPr id="61" name="Группа 60"/>
          <p:cNvGrpSpPr/>
          <p:nvPr/>
        </p:nvGrpSpPr>
        <p:grpSpPr>
          <a:xfrm>
            <a:off x="7286644" y="3357562"/>
            <a:ext cx="1429071" cy="875505"/>
            <a:chOff x="10714217" y="1794282"/>
            <a:chExt cx="1712020" cy="1070012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10714217" y="1794282"/>
              <a:ext cx="1712020" cy="10700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Скругленный прямоугольник 5"/>
            <p:cNvSpPr/>
            <p:nvPr/>
          </p:nvSpPr>
          <p:spPr>
            <a:xfrm>
              <a:off x="10745557" y="1825622"/>
              <a:ext cx="1649340" cy="10073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ИНФОРМА-ЦИОННОЕ ОБЕСПЕЧЕНИЕ</a:t>
              </a:r>
              <a:endParaRPr lang="ru-RU" sz="1600" dirty="0"/>
            </a:p>
          </p:txBody>
        </p:sp>
      </p:grpSp>
      <p:sp>
        <p:nvSpPr>
          <p:cNvPr id="64" name="Прямая соединительная линия 3"/>
          <p:cNvSpPr/>
          <p:nvPr/>
        </p:nvSpPr>
        <p:spPr>
          <a:xfrm>
            <a:off x="7072330" y="2714620"/>
            <a:ext cx="214314" cy="1071570"/>
          </a:xfrm>
          <a:custGeom>
            <a:avLst/>
            <a:gdLst>
              <a:gd name="connsiteX0" fmla="*/ 0 w 214002"/>
              <a:gd name="connsiteY0" fmla="*/ 0 h 802509"/>
              <a:gd name="connsiteX1" fmla="*/ 0 w 214002"/>
              <a:gd name="connsiteY1" fmla="*/ 802509 h 802509"/>
              <a:gd name="connsiteX2" fmla="*/ 214002 w 214002"/>
              <a:gd name="connsiteY2" fmla="*/ 659609 h 802509"/>
              <a:gd name="connsiteX0" fmla="*/ 0 w 214002"/>
              <a:gd name="connsiteY0" fmla="*/ 0 h 731047"/>
              <a:gd name="connsiteX1" fmla="*/ 0 w 214002"/>
              <a:gd name="connsiteY1" fmla="*/ 731047 h 731047"/>
              <a:gd name="connsiteX2" fmla="*/ 214002 w 214002"/>
              <a:gd name="connsiteY2" fmla="*/ 659609 h 731047"/>
              <a:gd name="connsiteX0" fmla="*/ 0 w 214002"/>
              <a:gd name="connsiteY0" fmla="*/ 0 h 731047"/>
              <a:gd name="connsiteX1" fmla="*/ 0 w 214002"/>
              <a:gd name="connsiteY1" fmla="*/ 731047 h 731047"/>
              <a:gd name="connsiteX2" fmla="*/ 214002 w 214002"/>
              <a:gd name="connsiteY2" fmla="*/ 731023 h 73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002" h="731047">
                <a:moveTo>
                  <a:pt x="0" y="0"/>
                </a:moveTo>
                <a:lnTo>
                  <a:pt x="0" y="731047"/>
                </a:lnTo>
                <a:lnTo>
                  <a:pt x="214002" y="731023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" name="Прямая соединительная линия 11"/>
          <p:cNvSpPr/>
          <p:nvPr/>
        </p:nvSpPr>
        <p:spPr>
          <a:xfrm flipH="1" flipV="1">
            <a:off x="2643175" y="2857496"/>
            <a:ext cx="71437" cy="71438"/>
          </a:xfrm>
          <a:custGeom>
            <a:avLst/>
            <a:gdLst>
              <a:gd name="connsiteX0" fmla="*/ 0 w 272729"/>
              <a:gd name="connsiteY0" fmla="*/ 0 h 1725590"/>
              <a:gd name="connsiteX1" fmla="*/ 0 w 272729"/>
              <a:gd name="connsiteY1" fmla="*/ 1725590 h 1725590"/>
              <a:gd name="connsiteX2" fmla="*/ 272729 w 272729"/>
              <a:gd name="connsiteY2" fmla="*/ 1582738 h 1725590"/>
              <a:gd name="connsiteX0" fmla="*/ 0 w 129821"/>
              <a:gd name="connsiteY0" fmla="*/ 0 h 1725590"/>
              <a:gd name="connsiteX1" fmla="*/ 0 w 129821"/>
              <a:gd name="connsiteY1" fmla="*/ 1725590 h 1725590"/>
              <a:gd name="connsiteX2" fmla="*/ 129821 w 129821"/>
              <a:gd name="connsiteY2" fmla="*/ 1725590 h 1725590"/>
              <a:gd name="connsiteX0" fmla="*/ 0 w 129821"/>
              <a:gd name="connsiteY0" fmla="*/ 0 h 1725590"/>
              <a:gd name="connsiteX1" fmla="*/ 0 w 129821"/>
              <a:gd name="connsiteY1" fmla="*/ 1725590 h 1725590"/>
              <a:gd name="connsiteX2" fmla="*/ 129821 w 129821"/>
              <a:gd name="connsiteY2" fmla="*/ 1296938 h 1725590"/>
              <a:gd name="connsiteX0" fmla="*/ 0 w 129821"/>
              <a:gd name="connsiteY0" fmla="*/ 0 h 1296938"/>
              <a:gd name="connsiteX1" fmla="*/ 0 w 129821"/>
              <a:gd name="connsiteY1" fmla="*/ 1296938 h 1296938"/>
              <a:gd name="connsiteX2" fmla="*/ 129821 w 129821"/>
              <a:gd name="connsiteY2" fmla="*/ 1296938 h 129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21" h="1296938">
                <a:moveTo>
                  <a:pt x="0" y="0"/>
                </a:moveTo>
                <a:lnTo>
                  <a:pt x="0" y="1296938"/>
                </a:lnTo>
                <a:lnTo>
                  <a:pt x="129821" y="1296938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" name="Прямоугольник 65"/>
          <p:cNvSpPr/>
          <p:nvPr/>
        </p:nvSpPr>
        <p:spPr>
          <a:xfrm>
            <a:off x="8792622" y="0"/>
            <a:ext cx="35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Совершенствование системы критериев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оценки эффективности </a:t>
            </a:r>
            <a:endParaRPr lang="ru-RU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714488"/>
            <a:ext cx="571504" cy="342902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5277339"/>
            <a:ext cx="461665" cy="51071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ru-RU" sz="1400" b="1" dirty="0" smtClean="0">
                <a:cs typeface="Times New Roman" pitchFamily="18" charset="0"/>
              </a:rPr>
              <a:t>2016</a:t>
            </a:r>
            <a:r>
              <a:rPr lang="ru-RU" b="1" dirty="0" smtClean="0">
                <a:cs typeface="Times New Roman" pitchFamily="18" charset="0"/>
              </a:rPr>
              <a:t> 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2357430"/>
            <a:ext cx="571504" cy="278608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3571876"/>
            <a:ext cx="571504" cy="157163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357422" y="5277339"/>
            <a:ext cx="461665" cy="51552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ru-RU" sz="1400" b="1" dirty="0" smtClean="0">
                <a:cs typeface="Times New Roman" pitchFamily="18" charset="0"/>
              </a:rPr>
              <a:t>2015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8728" y="5286388"/>
            <a:ext cx="461665" cy="51552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ru-RU" sz="1400" b="1" dirty="0" smtClean="0">
                <a:cs typeface="Times New Roman" pitchFamily="18" charset="0"/>
              </a:rPr>
              <a:t>2014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2910" y="5286388"/>
            <a:ext cx="461665" cy="51552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ru-RU" sz="1400" b="1" dirty="0" smtClean="0">
                <a:cs typeface="Times New Roman" pitchFamily="18" charset="0"/>
              </a:rPr>
              <a:t>2013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1062" y="1776877"/>
            <a:ext cx="555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8 ед.</a:t>
            </a:r>
            <a:endParaRPr lang="ru-RU" sz="1400" b="1" dirty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66880" y="2491257"/>
            <a:ext cx="555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6 ед.</a:t>
            </a:r>
            <a:endParaRPr lang="ru-RU" sz="1400" b="1" dirty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57422" y="3634265"/>
            <a:ext cx="555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5 ед.</a:t>
            </a:r>
            <a:endParaRPr lang="ru-RU" sz="1400" b="1" dirty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14678" y="3571876"/>
            <a:ext cx="571504" cy="157163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214678" y="3634265"/>
            <a:ext cx="555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5 ед.</a:t>
            </a:r>
            <a:endParaRPr lang="ru-RU" sz="1400" b="1" dirty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43438" y="135729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cs typeface="Times New Roman" pitchFamily="18" charset="0"/>
              </a:rPr>
              <a:t>Критерии оценки деятельности органов Администрации города Вологды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cs typeface="Times New Roman" pitchFamily="18" charset="0"/>
              </a:rPr>
              <a:t>за 2016 год </a:t>
            </a:r>
            <a:endParaRPr lang="ru-RU" sz="1600" b="1" kern="0" dirty="0"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57752" y="2285992"/>
            <a:ext cx="4286248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cs typeface="Times New Roman" pitchFamily="18" charset="0"/>
              </a:rPr>
              <a:t>Достижение ключевых показателей эффективности социально-экономического развития муниципального образования «Город Вологда»</a:t>
            </a:r>
            <a:endParaRPr lang="ru-RU" sz="1400" dirty="0"/>
          </a:p>
        </p:txBody>
      </p:sp>
      <p:pic>
        <p:nvPicPr>
          <p:cNvPr id="33" name="Рисунок 32" descr="galochka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357430"/>
            <a:ext cx="306573" cy="35719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4857752" y="3143248"/>
            <a:ext cx="4286248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cs typeface="Times New Roman" pitchFamily="18" charset="0"/>
              </a:rPr>
              <a:t>Участие в реализации государственных и федеральных целевых программ Российской Федерации</a:t>
            </a:r>
            <a:endParaRPr lang="ru-RU" sz="1400" dirty="0"/>
          </a:p>
        </p:txBody>
      </p:sp>
      <p:pic>
        <p:nvPicPr>
          <p:cNvPr id="35" name="Рисунок 34" descr="galochka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214686"/>
            <a:ext cx="306573" cy="357190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4857752" y="4000504"/>
            <a:ext cx="4286248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cs typeface="Times New Roman" pitchFamily="18" charset="0"/>
              </a:rPr>
              <a:t>Реализация на территории муниципального образования «Город Вологда» социальных проектов</a:t>
            </a:r>
          </a:p>
          <a:p>
            <a:pPr lvl="0"/>
            <a:endParaRPr lang="ru-RU" sz="1400" dirty="0"/>
          </a:p>
        </p:txBody>
      </p:sp>
      <p:pic>
        <p:nvPicPr>
          <p:cNvPr id="37" name="Рисунок 36" descr="galochka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4143380"/>
            <a:ext cx="306573" cy="357190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4857752" y="4857760"/>
            <a:ext cx="4286248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cs typeface="Times New Roman" pitchFamily="18" charset="0"/>
              </a:rPr>
              <a:t>Общие показатели эффективности </a:t>
            </a:r>
            <a:br>
              <a:rPr lang="ru-RU" sz="1400" dirty="0" smtClean="0">
                <a:cs typeface="Times New Roman" pitchFamily="18" charset="0"/>
              </a:rPr>
            </a:br>
            <a:r>
              <a:rPr lang="ru-RU" sz="1400" dirty="0" smtClean="0">
                <a:cs typeface="Times New Roman" pitchFamily="18" charset="0"/>
              </a:rPr>
              <a:t>и результативности управления </a:t>
            </a:r>
            <a:br>
              <a:rPr lang="ru-RU" sz="1400" dirty="0" smtClean="0">
                <a:cs typeface="Times New Roman" pitchFamily="18" charset="0"/>
              </a:rPr>
            </a:br>
            <a:r>
              <a:rPr lang="ru-RU" sz="1400" dirty="0" smtClean="0">
                <a:cs typeface="Times New Roman" pitchFamily="18" charset="0"/>
              </a:rPr>
              <a:t>в Администрации города Вологды</a:t>
            </a:r>
            <a:endParaRPr lang="ru-RU" sz="1400" dirty="0"/>
          </a:p>
        </p:txBody>
      </p:sp>
      <p:pic>
        <p:nvPicPr>
          <p:cNvPr id="39" name="Рисунок 38" descr="galochka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4929198"/>
            <a:ext cx="306573" cy="357190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4857752" y="5715016"/>
            <a:ext cx="428624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cs typeface="Times New Roman" pitchFamily="18" charset="0"/>
              </a:rPr>
              <a:t>Общественная оценка деятельности органов Администрации города Вологды и профессиональной деятельности работников Администрации города Вологды</a:t>
            </a:r>
            <a:endParaRPr lang="ru-RU" sz="1400" dirty="0"/>
          </a:p>
        </p:txBody>
      </p:sp>
      <p:pic>
        <p:nvPicPr>
          <p:cNvPr id="41" name="Рисунок 40" descr="galochka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6072206"/>
            <a:ext cx="306573" cy="357190"/>
          </a:xfrm>
          <a:prstGeom prst="rect">
            <a:avLst/>
          </a:prstGeom>
        </p:spPr>
      </p:pic>
      <p:cxnSp>
        <p:nvCxnSpPr>
          <p:cNvPr id="48" name="Прямая со стрелкой 47"/>
          <p:cNvCxnSpPr/>
          <p:nvPr/>
        </p:nvCxnSpPr>
        <p:spPr>
          <a:xfrm>
            <a:off x="285720" y="5143512"/>
            <a:ext cx="41434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 flipH="1" flipV="1">
            <a:off x="-1603656" y="3245881"/>
            <a:ext cx="3777959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1714480" y="5929330"/>
            <a:ext cx="1203314" cy="41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cs typeface="Times New Roman" pitchFamily="18" charset="0"/>
              </a:rPr>
              <a:t>УПРОЩЕНИЕ СИСТЕМЫ</a:t>
            </a:r>
            <a:endParaRPr lang="ru-RU" sz="1000" dirty="0"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792622" y="0"/>
            <a:ext cx="35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214810" y="785794"/>
            <a:ext cx="221456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FF0000"/>
                </a:solidFill>
              </a:rPr>
              <a:t>ГЛАВА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города Вологды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57950" y="5715016"/>
            <a:ext cx="121444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/>
              <a:t>Население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57950" y="4714884"/>
            <a:ext cx="1214446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/>
              <a:t>МУП</a:t>
            </a:r>
          </a:p>
          <a:p>
            <a:pPr lvl="0" algn="ctr"/>
            <a:r>
              <a:rPr lang="ru-RU" sz="1400" dirty="0" smtClean="0"/>
              <a:t>ООО</a:t>
            </a:r>
          </a:p>
          <a:p>
            <a:pPr lvl="0" algn="ctr"/>
            <a:r>
              <a:rPr lang="ru-RU" sz="1400" dirty="0" smtClean="0"/>
              <a:t>ОАО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3714752"/>
            <a:ext cx="1214446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/>
              <a:t>МКУ</a:t>
            </a:r>
          </a:p>
          <a:p>
            <a:pPr lvl="0" algn="ctr"/>
            <a:r>
              <a:rPr lang="ru-RU" sz="1400" dirty="0" smtClean="0"/>
              <a:t>МБУ</a:t>
            </a:r>
          </a:p>
          <a:p>
            <a:pPr lvl="0" algn="ctr"/>
            <a:r>
              <a:rPr lang="ru-RU" sz="1400" dirty="0" smtClean="0"/>
              <a:t>МАУ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2690336"/>
            <a:ext cx="1214446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/>
              <a:t>УО </a:t>
            </a:r>
          </a:p>
          <a:p>
            <a:pPr lvl="0" algn="ctr"/>
            <a:r>
              <a:rPr lang="ru-RU" sz="1400" dirty="0" smtClean="0"/>
              <a:t>УКИН</a:t>
            </a:r>
          </a:p>
          <a:p>
            <a:pPr lvl="0" algn="ctr"/>
            <a:r>
              <a:rPr lang="ru-RU" sz="1400" dirty="0" smtClean="0"/>
              <a:t>УФКМС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28728" y="1928802"/>
            <a:ext cx="4500594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400" dirty="0" smtClean="0"/>
              <a:t>KPI</a:t>
            </a:r>
          </a:p>
          <a:p>
            <a:pPr lvl="0" algn="ctr"/>
            <a:r>
              <a:rPr lang="ru-RU" sz="1400" dirty="0" smtClean="0"/>
              <a:t>-Федеральные целевые программы</a:t>
            </a:r>
            <a:br>
              <a:rPr lang="ru-RU" sz="1400" dirty="0" smtClean="0"/>
            </a:br>
            <a:r>
              <a:rPr lang="ru-RU" sz="1400" dirty="0" smtClean="0"/>
              <a:t>-Реализация социальных проектов</a:t>
            </a:r>
          </a:p>
          <a:p>
            <a:pPr lvl="0" algn="ctr"/>
            <a:r>
              <a:rPr lang="ru-RU" sz="1400" dirty="0" smtClean="0"/>
              <a:t>- Выполнение общих показателей </a:t>
            </a:r>
            <a:br>
              <a:rPr lang="ru-RU" sz="1400" dirty="0" smtClean="0"/>
            </a:br>
            <a:r>
              <a:rPr lang="ru-RU" sz="1400" dirty="0" smtClean="0"/>
              <a:t>эффективности управления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000" i="1" dirty="0" smtClean="0"/>
              <a:t>(Планирование работы, исполнительская дисциплина, </a:t>
            </a:r>
            <a:br>
              <a:rPr lang="ru-RU" sz="1000" i="1" dirty="0" smtClean="0"/>
            </a:br>
            <a:r>
              <a:rPr lang="ru-RU" sz="1000" i="1" dirty="0" smtClean="0"/>
              <a:t>управление персоналом и финансовыми ресурсами, </a:t>
            </a:r>
            <a:br>
              <a:rPr lang="ru-RU" sz="1000" i="1" dirty="0" smtClean="0"/>
            </a:br>
            <a:r>
              <a:rPr lang="ru-RU" sz="1000" i="1" dirty="0" smtClean="0"/>
              <a:t>подготовка проектов МПА)</a:t>
            </a:r>
            <a:endParaRPr lang="ru-RU" sz="1000" i="1" dirty="0"/>
          </a:p>
        </p:txBody>
      </p:sp>
      <p:sp>
        <p:nvSpPr>
          <p:cNvPr id="19" name="Стрелка вниз 18"/>
          <p:cNvSpPr/>
          <p:nvPr/>
        </p:nvSpPr>
        <p:spPr>
          <a:xfrm rot="10800000" flipV="1">
            <a:off x="3643306" y="3571876"/>
            <a:ext cx="285752" cy="28575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28728" y="3857628"/>
            <a:ext cx="450059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/>
              <a:t>Выполнение </a:t>
            </a:r>
            <a:br>
              <a:rPr lang="ru-RU" sz="1600" dirty="0" smtClean="0"/>
            </a:br>
            <a:r>
              <a:rPr lang="ru-RU" sz="1600" dirty="0" smtClean="0"/>
              <a:t>муниципального задания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28728" y="4714884"/>
            <a:ext cx="450059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/>
              <a:t>План финансово-хозяйственной</a:t>
            </a:r>
            <a:br>
              <a:rPr lang="ru-RU" sz="1600" dirty="0" smtClean="0"/>
            </a:br>
            <a:r>
              <a:rPr lang="ru-RU" sz="1600" dirty="0" smtClean="0"/>
              <a:t> деятельности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428728" y="5572140"/>
            <a:ext cx="450059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/>
              <a:t>Общественная оценка населением </a:t>
            </a:r>
            <a:br>
              <a:rPr lang="ru-RU" sz="1600" dirty="0" smtClean="0"/>
            </a:br>
            <a:r>
              <a:rPr lang="ru-RU" sz="1600" dirty="0" smtClean="0"/>
              <a:t>деятельности  органов и работников </a:t>
            </a:r>
            <a:br>
              <a:rPr lang="ru-RU" sz="1600" dirty="0" smtClean="0"/>
            </a:br>
            <a:r>
              <a:rPr lang="ru-RU" sz="1600" dirty="0" smtClean="0"/>
              <a:t>Администрации города Вологды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715272" y="1357298"/>
            <a:ext cx="1428728" cy="3077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Обратная связь 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0" y="1263835"/>
            <a:ext cx="1428728" cy="3077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Прямая связь 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3499647" y="4214806"/>
            <a:ext cx="5286388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трелка вниз 34"/>
          <p:cNvSpPr/>
          <p:nvPr/>
        </p:nvSpPr>
        <p:spPr>
          <a:xfrm rot="10800000" flipV="1">
            <a:off x="3643306" y="4429132"/>
            <a:ext cx="285752" cy="28575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 rot="10800000" flipV="1">
            <a:off x="3643306" y="5286388"/>
            <a:ext cx="285752" cy="28575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flipV="1">
            <a:off x="6786578" y="3429000"/>
            <a:ext cx="285752" cy="28575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 flipV="1">
            <a:off x="6786578" y="5429264"/>
            <a:ext cx="285752" cy="28575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flipV="1">
            <a:off x="6786578" y="4429132"/>
            <a:ext cx="285752" cy="28575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42844" y="1857364"/>
            <a:ext cx="724814" cy="2500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vert270"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 smtClean="0"/>
              <a:t>Реализация муниципальных программ, концепций, </a:t>
            </a:r>
            <a:br>
              <a:rPr lang="ru-RU" sz="1300" dirty="0" smtClean="0"/>
            </a:br>
            <a:r>
              <a:rPr lang="ru-RU" sz="1300" dirty="0" smtClean="0"/>
              <a:t>стратегий</a:t>
            </a:r>
          </a:p>
        </p:txBody>
      </p:sp>
      <p:sp>
        <p:nvSpPr>
          <p:cNvPr id="41" name="Правая фигурная скобка 40"/>
          <p:cNvSpPr/>
          <p:nvPr/>
        </p:nvSpPr>
        <p:spPr>
          <a:xfrm rot="10800000">
            <a:off x="1071538" y="2357430"/>
            <a:ext cx="285752" cy="1857388"/>
          </a:xfrm>
          <a:prstGeom prst="rightBrace">
            <a:avLst>
              <a:gd name="adj1" fmla="val 35683"/>
              <a:gd name="adj2" fmla="val 503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500562" y="1214422"/>
            <a:ext cx="1664045" cy="2723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 smtClean="0"/>
              <a:t>МО «Город Вологда»</a:t>
            </a:r>
            <a:endParaRPr lang="ru-RU" sz="13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428992" y="714356"/>
            <a:ext cx="3714776" cy="785818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трелка вниз 73"/>
          <p:cNvSpPr/>
          <p:nvPr/>
        </p:nvSpPr>
        <p:spPr>
          <a:xfrm flipV="1">
            <a:off x="6715140" y="1571612"/>
            <a:ext cx="285752" cy="28575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низ 75"/>
          <p:cNvSpPr/>
          <p:nvPr/>
        </p:nvSpPr>
        <p:spPr>
          <a:xfrm rot="10800000" flipV="1">
            <a:off x="3500430" y="1571612"/>
            <a:ext cx="285752" cy="28575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5400000" flipV="1">
            <a:off x="6072198" y="5786454"/>
            <a:ext cx="285752" cy="28575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792622" y="0"/>
            <a:ext cx="35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35716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Механизм оценки эффективности и результатах деятельности</a:t>
            </a:r>
            <a:endParaRPr lang="ru-RU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0" y="1071546"/>
            <a:ext cx="378618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Мэр города Вологды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образование города Вологды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0" y="1928802"/>
            <a:ext cx="39290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Оценка деятельности Мэра: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Критерии утверждены: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указами Президента РФ</a:t>
            </a:r>
          </a:p>
          <a:p>
            <a:pPr>
              <a:buFont typeface="Wingdings" pitchFamily="2" charset="2"/>
              <a:buChar char="§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от 28.04.2008 года №  607</a:t>
            </a:r>
          </a:p>
          <a:p>
            <a:pPr>
              <a:buFont typeface="Wingdings" pitchFamily="2" charset="2"/>
              <a:buChar char="§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от 07.05.2012 года №  601</a:t>
            </a:r>
          </a:p>
          <a:p>
            <a:pPr>
              <a:buFont typeface="Wingdings" pitchFamily="2" charset="2"/>
              <a:buChar char="§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«майскими» указами</a:t>
            </a:r>
          </a:p>
          <a:p>
            <a:pPr>
              <a:buFont typeface="Wingdings" pitchFamily="2" charset="2"/>
              <a:buChar char="§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постановлением Правительства РФ от 17 декабря 2012 года №1317</a:t>
            </a:r>
          </a:p>
          <a:p>
            <a:pPr>
              <a:buFont typeface="Arial" pitchFamily="34" charset="0"/>
              <a:buChar char="•"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0" y="3429000"/>
            <a:ext cx="3786182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Руководители структурных подразделений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Администрации города Вологды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(оценка по основным критериям 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и направлениям деятельности органа)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трелка вниз 47"/>
          <p:cNvSpPr/>
          <p:nvPr/>
        </p:nvSpPr>
        <p:spPr>
          <a:xfrm rot="10800000" flipV="1">
            <a:off x="857224" y="3143248"/>
            <a:ext cx="357190" cy="28575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 rot="10800000" flipV="1">
            <a:off x="1643042" y="3143248"/>
            <a:ext cx="357190" cy="28575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 rot="10800000" flipV="1">
            <a:off x="2357422" y="3143248"/>
            <a:ext cx="357190" cy="28575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 rot="10800000" flipV="1">
            <a:off x="928663" y="4357694"/>
            <a:ext cx="357190" cy="28575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 rot="10800000" flipV="1">
            <a:off x="1643043" y="4357694"/>
            <a:ext cx="357190" cy="28575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низ 54"/>
          <p:cNvSpPr/>
          <p:nvPr/>
        </p:nvSpPr>
        <p:spPr>
          <a:xfrm rot="10800000" flipV="1">
            <a:off x="2357424" y="4357694"/>
            <a:ext cx="357190" cy="28575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0" y="4643446"/>
            <a:ext cx="3786182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Руководители подразделений в составе структурных подразделений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Администрации города Вологды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 направлению деятельности подразделения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Стрелка вниз 56"/>
          <p:cNvSpPr/>
          <p:nvPr/>
        </p:nvSpPr>
        <p:spPr>
          <a:xfrm rot="10800000" flipV="1">
            <a:off x="1714480" y="5572140"/>
            <a:ext cx="214314" cy="28575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низ 57"/>
          <p:cNvSpPr/>
          <p:nvPr/>
        </p:nvSpPr>
        <p:spPr>
          <a:xfrm rot="10800000" flipV="1">
            <a:off x="2000232" y="5572140"/>
            <a:ext cx="214314" cy="28575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 rot="10800000" flipV="1">
            <a:off x="1142976" y="5572140"/>
            <a:ext cx="214314" cy="28575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 rot="10800000" flipV="1">
            <a:off x="1428728" y="5572140"/>
            <a:ext cx="214314" cy="28575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низ 60"/>
          <p:cNvSpPr/>
          <p:nvPr/>
        </p:nvSpPr>
        <p:spPr>
          <a:xfrm rot="10800000" flipV="1">
            <a:off x="2285984" y="5572140"/>
            <a:ext cx="214314" cy="28575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0" y="5857892"/>
            <a:ext cx="378618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Муниципальные служащие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составе подразделений 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(в соответствии с должностным регламентом)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786314" y="857232"/>
            <a:ext cx="43576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Комиссия по оценке эффективности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результативности деятельности структурных подразделений Администрации города Вологды,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профессиональной деятельности работников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Администрации города Вологды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Стрелка вниз 63"/>
          <p:cNvSpPr/>
          <p:nvPr/>
        </p:nvSpPr>
        <p:spPr>
          <a:xfrm rot="16200000" flipV="1">
            <a:off x="4750595" y="1107265"/>
            <a:ext cx="357190" cy="28575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143636" y="2357430"/>
            <a:ext cx="16829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Управление делами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Стрелка вниз 65"/>
          <p:cNvSpPr/>
          <p:nvPr/>
        </p:nvSpPr>
        <p:spPr>
          <a:xfrm flipV="1">
            <a:off x="6786578" y="2000240"/>
            <a:ext cx="357190" cy="28575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572000" y="2571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Доклад о проделанной работе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заключениями органов, осуществляющих оценку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(ежеквартально, до 15 числа месяца следующего за отчетным)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429388" y="3429000"/>
            <a:ext cx="250033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Структурные подразделения,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осуществляющие оценку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 критериям в пределах компетенции, 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до 10 числа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трелка вниз 68"/>
          <p:cNvSpPr/>
          <p:nvPr/>
        </p:nvSpPr>
        <p:spPr>
          <a:xfrm flipV="1">
            <a:off x="7929586" y="3214686"/>
            <a:ext cx="357190" cy="28575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низ 69"/>
          <p:cNvSpPr/>
          <p:nvPr/>
        </p:nvSpPr>
        <p:spPr>
          <a:xfrm rot="16200000" flipV="1">
            <a:off x="3821901" y="3893347"/>
            <a:ext cx="357190" cy="28575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071934" y="3429000"/>
            <a:ext cx="22145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Информация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достижении результатов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(представляется 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до 5 числа месяца следующего за отчетным кварталом)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Стрелка вниз 71"/>
          <p:cNvSpPr/>
          <p:nvPr/>
        </p:nvSpPr>
        <p:spPr>
          <a:xfrm rot="5400000" flipV="1">
            <a:off x="6107917" y="3893347"/>
            <a:ext cx="357190" cy="28575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4786314" y="514351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Карты личностного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профессионального развития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(ежеквартально)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714876" y="58578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План – отчет о проделанной работе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муниципального служащего 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(ежемесячно по состоянию на 1 число)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Прямая со стрелкой 75"/>
          <p:cNvCxnSpPr/>
          <p:nvPr/>
        </p:nvCxnSpPr>
        <p:spPr>
          <a:xfrm rot="10800000">
            <a:off x="3786183" y="4286256"/>
            <a:ext cx="21272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3679025" y="4607727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3786182" y="4929198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rot="10800000">
            <a:off x="3786183" y="5357826"/>
            <a:ext cx="21272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3679025" y="5679297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3786182" y="6000768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трелка вниз 38"/>
          <p:cNvSpPr/>
          <p:nvPr/>
        </p:nvSpPr>
        <p:spPr>
          <a:xfrm rot="10800000" flipV="1">
            <a:off x="1785918" y="1643050"/>
            <a:ext cx="357190" cy="28575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792622" y="0"/>
            <a:ext cx="35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1665</TotalTime>
  <Words>1347</Words>
  <Application>Microsoft Office PowerPoint</Application>
  <PresentationFormat>Экран (4:3)</PresentationFormat>
  <Paragraphs>357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Belova_YV</dc:creator>
  <cp:lastModifiedBy>Avdeeva_AA</cp:lastModifiedBy>
  <cp:revision>167</cp:revision>
  <dcterms:created xsi:type="dcterms:W3CDTF">2016-05-05T08:42:15Z</dcterms:created>
  <dcterms:modified xsi:type="dcterms:W3CDTF">2016-10-20T09:53:59Z</dcterms:modified>
</cp:coreProperties>
</file>