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62" r:id="rId3"/>
    <p:sldId id="261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1" r:id="rId15"/>
    <p:sldId id="272" r:id="rId16"/>
    <p:sldId id="273" r:id="rId17"/>
    <p:sldId id="274" r:id="rId18"/>
    <p:sldId id="275" r:id="rId19"/>
    <p:sldId id="282" r:id="rId20"/>
    <p:sldId id="276" r:id="rId21"/>
    <p:sldId id="277" r:id="rId22"/>
    <p:sldId id="283" r:id="rId23"/>
    <p:sldId id="278" r:id="rId24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4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6" autoAdjust="0"/>
    <p:restoredTop sz="94086" autoAdjust="0"/>
  </p:normalViewPr>
  <p:slideViewPr>
    <p:cSldViewPr snapToGrid="0">
      <p:cViewPr>
        <p:scale>
          <a:sx n="60" d="100"/>
          <a:sy n="60" d="100"/>
        </p:scale>
        <p:origin x="-2268" y="-11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10771-D14D-4283-8B4A-521F86FBD2B2}" type="doc">
      <dgm:prSet loTypeId="urn:microsoft.com/office/officeart/2005/8/layout/cycle3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6B889ED8-E33B-43CB-9A8B-BFA25D84611B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Замещение вакантной должности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52826809-422F-4509-84BA-5BDF73D1D7CB}" type="parTrans" cxnId="{DE8E63A0-D891-4046-A4AB-B7608153371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F0DD3495-9BF0-4827-9DB5-363FCA73E691}" type="sibTrans" cxnId="{DE8E63A0-D891-4046-A4AB-B76081533715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76200">
          <a:solidFill>
            <a:srgbClr val="C4CADB"/>
          </a:solidFill>
        </a:ln>
      </dgm:spPr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F9EAEB15-CE6E-4348-9A0C-158F9DA59859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Прохождение  испытательного срока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BEB6F74C-0A92-4227-BE7F-DA6B56AE8B6F}" type="parTrans" cxnId="{3A901ABF-F900-479B-9313-FB58BC2452C4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278C4D0-F93E-4EF5-A26B-545CD7FB8631}" type="sibTrans" cxnId="{3A901ABF-F900-479B-9313-FB58BC2452C4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859D73B-9F78-4B07-B029-323999A5EC9C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Аттестация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F88BCBC-52D8-4AA2-ABA0-6AF5BD29BBF0}" type="parTrans" cxnId="{4BE5B400-7B06-4035-BFA9-2C7A0017A391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BAB0869-8E22-4C62-AA9B-5A796965B5A9}" type="sibTrans" cxnId="{4BE5B400-7B06-4035-BFA9-2C7A0017A391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023C6796-D816-4B5C-B8CB-4B2E52AAF93C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Включение </a:t>
          </a:r>
          <a:br>
            <a:rPr lang="ru-RU" sz="1400" dirty="0" smtClean="0">
              <a:latin typeface="Arial" pitchFamily="34" charset="0"/>
              <a:cs typeface="Arial" pitchFamily="34" charset="0"/>
            </a:rPr>
          </a:br>
          <a:r>
            <a:rPr lang="ru-RU" sz="1400" dirty="0" smtClean="0">
              <a:latin typeface="Arial" pitchFamily="34" charset="0"/>
              <a:cs typeface="Arial" pitchFamily="34" charset="0"/>
            </a:rPr>
            <a:t>в кадровый резерв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91B9C9AE-EB93-4CDC-90D3-C598F0C75CBF}" type="parTrans" cxnId="{216BF1FA-69AE-4BB8-8416-092DF0EFC68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A2ACD6C-C723-43BD-9FCB-9512C70DD611}" type="sibTrans" cxnId="{216BF1FA-69AE-4BB8-8416-092DF0EFC68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BB9C1DA0-8147-410D-A306-0EBA7D25CB4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Мотивация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755A9B5E-6695-4A6D-A22E-A18072C632E5}" type="parTrans" cxnId="{EE7AD812-8EC0-4F02-8CCB-4C092608C88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65D951D-977B-4235-A543-A14E0E3B49A4}" type="sibTrans" cxnId="{EE7AD812-8EC0-4F02-8CCB-4C092608C88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52CAE654-1AE7-4253-88A4-A81234151682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Эффективный контракт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94605BD5-7357-4EAB-95E2-A65A2049EB75}" type="parTrans" cxnId="{25238A94-9171-4C75-A05E-8C3BA3EE5E0C}">
      <dgm:prSet/>
      <dgm:spPr/>
      <dgm:t>
        <a:bodyPr/>
        <a:lstStyle/>
        <a:p>
          <a:endParaRPr lang="ru-RU"/>
        </a:p>
      </dgm:t>
    </dgm:pt>
    <dgm:pt modelId="{F4D611BA-A1B3-4F5A-900B-06D7799D34C3}" type="sibTrans" cxnId="{25238A94-9171-4C75-A05E-8C3BA3EE5E0C}">
      <dgm:prSet/>
      <dgm:spPr/>
      <dgm:t>
        <a:bodyPr/>
        <a:lstStyle/>
        <a:p>
          <a:endParaRPr lang="ru-RU"/>
        </a:p>
      </dgm:t>
    </dgm:pt>
    <dgm:pt modelId="{F4C9B200-B11E-405C-9311-E4CC8242C36E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Повышение квалификации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593B5262-55EC-4D9A-9FBF-D0AB6FE2F820}" type="parTrans" cxnId="{1A0B9AF4-4759-46CC-9CA8-C022CFAFE295}">
      <dgm:prSet/>
      <dgm:spPr/>
      <dgm:t>
        <a:bodyPr/>
        <a:lstStyle/>
        <a:p>
          <a:endParaRPr lang="ru-RU"/>
        </a:p>
      </dgm:t>
    </dgm:pt>
    <dgm:pt modelId="{2DBA504C-BFF8-4143-9FFD-3C25492E48F6}" type="sibTrans" cxnId="{1A0B9AF4-4759-46CC-9CA8-C022CFAFE295}">
      <dgm:prSet/>
      <dgm:spPr/>
      <dgm:t>
        <a:bodyPr/>
        <a:lstStyle/>
        <a:p>
          <a:endParaRPr lang="ru-RU"/>
        </a:p>
      </dgm:t>
    </dgm:pt>
    <dgm:pt modelId="{12816C40-F4D5-48F7-918D-C3468C477E9C}" type="pres">
      <dgm:prSet presAssocID="{B2E10771-D14D-4283-8B4A-521F86FBD2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CBF506-C856-42DC-90B0-411FFAECB363}" type="pres">
      <dgm:prSet presAssocID="{B2E10771-D14D-4283-8B4A-521F86FBD2B2}" presName="cycle" presStyleCnt="0"/>
      <dgm:spPr/>
      <dgm:t>
        <a:bodyPr/>
        <a:lstStyle/>
        <a:p>
          <a:endParaRPr lang="ru-RU"/>
        </a:p>
      </dgm:t>
    </dgm:pt>
    <dgm:pt modelId="{56113CFA-0527-42AE-A324-F54D7EA79A6E}" type="pres">
      <dgm:prSet presAssocID="{6B889ED8-E33B-43CB-9A8B-BFA25D84611B}" presName="nodeFirstNode" presStyleLbl="node1" presStyleIdx="0" presStyleCnt="7" custRadScaleRad="94053" custRadScaleInc="5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8D4BD-592E-4DAC-9825-6734919883A4}" type="pres">
      <dgm:prSet presAssocID="{F0DD3495-9BF0-4827-9DB5-363FCA73E691}" presName="sibTransFirstNode" presStyleLbl="bgShp" presStyleIdx="0" presStyleCnt="1" custScaleX="92805" custScaleY="85873" custLinFactNeighborX="1896" custLinFactNeighborY="1347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934A3AA-49E7-4784-A585-195A7C6393AB}" type="pres">
      <dgm:prSet presAssocID="{F9EAEB15-CE6E-4348-9A0C-158F9DA59859}" presName="nodeFollowingNodes" presStyleLbl="node1" presStyleIdx="1" presStyleCnt="7" custScaleX="123117" custRadScaleRad="134716" custRadScaleInc="23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15748-AF5F-47CB-B8AB-065B5F71BE72}" type="pres">
      <dgm:prSet presAssocID="{52CAE654-1AE7-4253-88A4-A81234151682}" presName="nodeFollowingNodes" presStyleLbl="node1" presStyleIdx="2" presStyleCnt="7" custScaleX="112585" custRadScaleRad="133027" custRadScaleInc="-25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12AB4-551B-41D4-88BA-2DD7132231F5}" type="pres">
      <dgm:prSet presAssocID="{A859D73B-9F78-4B07-B029-323999A5EC9C}" presName="nodeFollowingNodes" presStyleLbl="node1" presStyleIdx="3" presStyleCnt="7" custScaleX="101525" custRadScaleRad="140406" custRadScaleInc="-78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95263-8F14-4673-8935-895161ABD2BD}" type="pres">
      <dgm:prSet presAssocID="{F4C9B200-B11E-405C-9311-E4CC8242C36E}" presName="nodeFollowingNodes" presStyleLbl="node1" presStyleIdx="4" presStyleCnt="7" custRadScaleRad="129566" custRadScaleInc="72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F6087-636B-4E20-AAF1-70C30D9EACDB}" type="pres">
      <dgm:prSet presAssocID="{023C6796-D816-4B5C-B8CB-4B2E52AAF93C}" presName="nodeFollowingNodes" presStyleLbl="node1" presStyleIdx="5" presStyleCnt="7" custScaleX="110380" custRadScaleRad="127666" custRadScaleInc="25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79C15-2793-4C66-996D-69BE8031E55E}" type="pres">
      <dgm:prSet presAssocID="{BB9C1DA0-8147-410D-A306-0EBA7D25CB4D}" presName="nodeFollowingNodes" presStyleLbl="node1" presStyleIdx="6" presStyleCnt="7" custScaleX="111657" custRadScaleRad="119052" custRadScaleInc="-13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E63A0-D891-4046-A4AB-B76081533715}" srcId="{B2E10771-D14D-4283-8B4A-521F86FBD2B2}" destId="{6B889ED8-E33B-43CB-9A8B-BFA25D84611B}" srcOrd="0" destOrd="0" parTransId="{52826809-422F-4509-84BA-5BDF73D1D7CB}" sibTransId="{F0DD3495-9BF0-4827-9DB5-363FCA73E691}"/>
    <dgm:cxn modelId="{85E9111C-B45B-4177-8C77-4CE5FC946F7A}" type="presOf" srcId="{52CAE654-1AE7-4253-88A4-A81234151682}" destId="{E4315748-AF5F-47CB-B8AB-065B5F71BE72}" srcOrd="0" destOrd="0" presId="urn:microsoft.com/office/officeart/2005/8/layout/cycle3"/>
    <dgm:cxn modelId="{ED5427D5-F1AD-467E-90CB-CC191856A907}" type="presOf" srcId="{F4C9B200-B11E-405C-9311-E4CC8242C36E}" destId="{60295263-8F14-4673-8935-895161ABD2BD}" srcOrd="0" destOrd="0" presId="urn:microsoft.com/office/officeart/2005/8/layout/cycle3"/>
    <dgm:cxn modelId="{25238A94-9171-4C75-A05E-8C3BA3EE5E0C}" srcId="{B2E10771-D14D-4283-8B4A-521F86FBD2B2}" destId="{52CAE654-1AE7-4253-88A4-A81234151682}" srcOrd="2" destOrd="0" parTransId="{94605BD5-7357-4EAB-95E2-A65A2049EB75}" sibTransId="{F4D611BA-A1B3-4F5A-900B-06D7799D34C3}"/>
    <dgm:cxn modelId="{7DB2D726-EAEB-4C8E-BBCD-3A0D6AEA1050}" type="presOf" srcId="{6B889ED8-E33B-43CB-9A8B-BFA25D84611B}" destId="{56113CFA-0527-42AE-A324-F54D7EA79A6E}" srcOrd="0" destOrd="0" presId="urn:microsoft.com/office/officeart/2005/8/layout/cycle3"/>
    <dgm:cxn modelId="{9091FFD8-2617-4E8B-BE52-A130292F5597}" type="presOf" srcId="{BB9C1DA0-8147-410D-A306-0EBA7D25CB4D}" destId="{6A479C15-2793-4C66-996D-69BE8031E55E}" srcOrd="0" destOrd="0" presId="urn:microsoft.com/office/officeart/2005/8/layout/cycle3"/>
    <dgm:cxn modelId="{9527EC67-27B7-4B6B-89D3-7A3A01D82BCA}" type="presOf" srcId="{A859D73B-9F78-4B07-B029-323999A5EC9C}" destId="{4A012AB4-551B-41D4-88BA-2DD7132231F5}" srcOrd="0" destOrd="0" presId="urn:microsoft.com/office/officeart/2005/8/layout/cycle3"/>
    <dgm:cxn modelId="{1A0B9AF4-4759-46CC-9CA8-C022CFAFE295}" srcId="{B2E10771-D14D-4283-8B4A-521F86FBD2B2}" destId="{F4C9B200-B11E-405C-9311-E4CC8242C36E}" srcOrd="4" destOrd="0" parTransId="{593B5262-55EC-4D9A-9FBF-D0AB6FE2F820}" sibTransId="{2DBA504C-BFF8-4143-9FFD-3C25492E48F6}"/>
    <dgm:cxn modelId="{481CAD26-C29E-48E9-A121-678DD20D9E5B}" type="presOf" srcId="{F9EAEB15-CE6E-4348-9A0C-158F9DA59859}" destId="{8934A3AA-49E7-4784-A585-195A7C6393AB}" srcOrd="0" destOrd="0" presId="urn:microsoft.com/office/officeart/2005/8/layout/cycle3"/>
    <dgm:cxn modelId="{C8B81354-92BF-4FB5-B9F8-7A5094C2E89A}" type="presOf" srcId="{023C6796-D816-4B5C-B8CB-4B2E52AAF93C}" destId="{8EEF6087-636B-4E20-AAF1-70C30D9EACDB}" srcOrd="0" destOrd="0" presId="urn:microsoft.com/office/officeart/2005/8/layout/cycle3"/>
    <dgm:cxn modelId="{005C217F-A734-4959-ADED-975D32EFBFBE}" type="presOf" srcId="{F0DD3495-9BF0-4827-9DB5-363FCA73E691}" destId="{0998D4BD-592E-4DAC-9825-6734919883A4}" srcOrd="0" destOrd="0" presId="urn:microsoft.com/office/officeart/2005/8/layout/cycle3"/>
    <dgm:cxn modelId="{EE7AD812-8EC0-4F02-8CCB-4C092608C88B}" srcId="{B2E10771-D14D-4283-8B4A-521F86FBD2B2}" destId="{BB9C1DA0-8147-410D-A306-0EBA7D25CB4D}" srcOrd="6" destOrd="0" parTransId="{755A9B5E-6695-4A6D-A22E-A18072C632E5}" sibTransId="{965D951D-977B-4235-A543-A14E0E3B49A4}"/>
    <dgm:cxn modelId="{B2C28701-530F-4635-BB76-55C85DBE6C54}" type="presOf" srcId="{B2E10771-D14D-4283-8B4A-521F86FBD2B2}" destId="{12816C40-F4D5-48F7-918D-C3468C477E9C}" srcOrd="0" destOrd="0" presId="urn:microsoft.com/office/officeart/2005/8/layout/cycle3"/>
    <dgm:cxn modelId="{4BE5B400-7B06-4035-BFA9-2C7A0017A391}" srcId="{B2E10771-D14D-4283-8B4A-521F86FBD2B2}" destId="{A859D73B-9F78-4B07-B029-323999A5EC9C}" srcOrd="3" destOrd="0" parTransId="{FF88BCBC-52D8-4AA2-ABA0-6AF5BD29BBF0}" sibTransId="{8BAB0869-8E22-4C62-AA9B-5A796965B5A9}"/>
    <dgm:cxn modelId="{216BF1FA-69AE-4BB8-8416-092DF0EFC689}" srcId="{B2E10771-D14D-4283-8B4A-521F86FBD2B2}" destId="{023C6796-D816-4B5C-B8CB-4B2E52AAF93C}" srcOrd="5" destOrd="0" parTransId="{91B9C9AE-EB93-4CDC-90D3-C598F0C75CBF}" sibTransId="{1A2ACD6C-C723-43BD-9FCB-9512C70DD611}"/>
    <dgm:cxn modelId="{3A901ABF-F900-479B-9313-FB58BC2452C4}" srcId="{B2E10771-D14D-4283-8B4A-521F86FBD2B2}" destId="{F9EAEB15-CE6E-4348-9A0C-158F9DA59859}" srcOrd="1" destOrd="0" parTransId="{BEB6F74C-0A92-4227-BE7F-DA6B56AE8B6F}" sibTransId="{1278C4D0-F93E-4EF5-A26B-545CD7FB8631}"/>
    <dgm:cxn modelId="{2E3B3B9F-3C16-4F63-A4E8-D2E4FDF50A28}" type="presParOf" srcId="{12816C40-F4D5-48F7-918D-C3468C477E9C}" destId="{88CBF506-C856-42DC-90B0-411FFAECB363}" srcOrd="0" destOrd="0" presId="urn:microsoft.com/office/officeart/2005/8/layout/cycle3"/>
    <dgm:cxn modelId="{7F4438DB-320D-43EC-A642-7AB0103956BC}" type="presParOf" srcId="{88CBF506-C856-42DC-90B0-411FFAECB363}" destId="{56113CFA-0527-42AE-A324-F54D7EA79A6E}" srcOrd="0" destOrd="0" presId="urn:microsoft.com/office/officeart/2005/8/layout/cycle3"/>
    <dgm:cxn modelId="{002F8167-1838-48FC-934E-45A82F6ECB04}" type="presParOf" srcId="{88CBF506-C856-42DC-90B0-411FFAECB363}" destId="{0998D4BD-592E-4DAC-9825-6734919883A4}" srcOrd="1" destOrd="0" presId="urn:microsoft.com/office/officeart/2005/8/layout/cycle3"/>
    <dgm:cxn modelId="{FBBD2FE4-BD81-4119-8431-3ADFFDED8B21}" type="presParOf" srcId="{88CBF506-C856-42DC-90B0-411FFAECB363}" destId="{8934A3AA-49E7-4784-A585-195A7C6393AB}" srcOrd="2" destOrd="0" presId="urn:microsoft.com/office/officeart/2005/8/layout/cycle3"/>
    <dgm:cxn modelId="{E71340AB-42F9-4AE9-8F23-48671404B105}" type="presParOf" srcId="{88CBF506-C856-42DC-90B0-411FFAECB363}" destId="{E4315748-AF5F-47CB-B8AB-065B5F71BE72}" srcOrd="3" destOrd="0" presId="urn:microsoft.com/office/officeart/2005/8/layout/cycle3"/>
    <dgm:cxn modelId="{EBDC7B03-BE79-45E7-A922-F2CE2DA5DDF5}" type="presParOf" srcId="{88CBF506-C856-42DC-90B0-411FFAECB363}" destId="{4A012AB4-551B-41D4-88BA-2DD7132231F5}" srcOrd="4" destOrd="0" presId="urn:microsoft.com/office/officeart/2005/8/layout/cycle3"/>
    <dgm:cxn modelId="{8E302419-388F-4923-A20C-29776769E34B}" type="presParOf" srcId="{88CBF506-C856-42DC-90B0-411FFAECB363}" destId="{60295263-8F14-4673-8935-895161ABD2BD}" srcOrd="5" destOrd="0" presId="urn:microsoft.com/office/officeart/2005/8/layout/cycle3"/>
    <dgm:cxn modelId="{3F53356A-4819-4AB7-84F2-97CE8A5EE582}" type="presParOf" srcId="{88CBF506-C856-42DC-90B0-411FFAECB363}" destId="{8EEF6087-636B-4E20-AAF1-70C30D9EACDB}" srcOrd="6" destOrd="0" presId="urn:microsoft.com/office/officeart/2005/8/layout/cycle3"/>
    <dgm:cxn modelId="{F048FFB3-0155-415A-AC1E-CB1553C600FA}" type="presParOf" srcId="{88CBF506-C856-42DC-90B0-411FFAECB363}" destId="{6A479C15-2793-4C66-996D-69BE8031E55E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A16F77-CDAB-4AF7-A3B0-FD85261512B7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2BC5188C-0776-4899-AF7E-8648A025088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lIns="0" tIns="0" rIns="0" bIns="0"/>
        <a:lstStyle/>
        <a:p>
          <a:pPr algn="ctr"/>
          <a:r>
            <a:rPr lang="ru-RU" sz="1050" b="1" dirty="0" smtClean="0">
              <a:latin typeface="Arial" pitchFamily="34" charset="0"/>
              <a:cs typeface="Arial" pitchFamily="34" charset="0"/>
            </a:rPr>
            <a:t>Оценка профессиональных качеств</a:t>
          </a:r>
          <a:endParaRPr lang="ru-RU" sz="1050" b="1" dirty="0"/>
        </a:p>
      </dgm:t>
    </dgm:pt>
    <dgm:pt modelId="{9D550B0F-6972-4421-87D1-75501B3CF6EA}" type="parTrans" cxnId="{77840B6E-7D7A-40A2-A2FF-28C173A29A77}">
      <dgm:prSet/>
      <dgm:spPr/>
      <dgm:t>
        <a:bodyPr/>
        <a:lstStyle/>
        <a:p>
          <a:endParaRPr lang="ru-RU" sz="1050"/>
        </a:p>
      </dgm:t>
    </dgm:pt>
    <dgm:pt modelId="{1E1029FE-11AF-48D4-9C27-91C796B0F5EF}" type="sibTrans" cxnId="{77840B6E-7D7A-40A2-A2FF-28C173A29A77}">
      <dgm:prSet/>
      <dgm:spPr/>
      <dgm:t>
        <a:bodyPr/>
        <a:lstStyle/>
        <a:p>
          <a:endParaRPr lang="ru-RU" sz="1050"/>
        </a:p>
      </dgm:t>
    </dgm:pt>
    <dgm:pt modelId="{BA49E67A-94F6-4F7A-ADC3-6CD02DDAC35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lIns="0" tIns="0" rIns="0" bIns="0"/>
        <a:lstStyle/>
        <a:p>
          <a:pPr marL="0" indent="0">
            <a:tabLst/>
          </a:pPr>
          <a:r>
            <a:rPr lang="ru-RU" sz="1050" b="1" dirty="0" smtClean="0">
              <a:latin typeface="Arial" pitchFamily="34" charset="0"/>
              <a:cs typeface="Arial" pitchFamily="34" charset="0"/>
            </a:rPr>
            <a:t>Оценка эффективности и результативности профессиональной служебной деятельности</a:t>
          </a:r>
          <a:endParaRPr lang="ru-RU" sz="1050" b="1" dirty="0"/>
        </a:p>
      </dgm:t>
    </dgm:pt>
    <dgm:pt modelId="{3412E1C9-D698-499B-A298-F252F5678DDC}" type="parTrans" cxnId="{0785D1FF-5B73-4A64-BEB6-C83B89505807}">
      <dgm:prSet/>
      <dgm:spPr/>
      <dgm:t>
        <a:bodyPr/>
        <a:lstStyle/>
        <a:p>
          <a:endParaRPr lang="ru-RU" sz="1050"/>
        </a:p>
      </dgm:t>
    </dgm:pt>
    <dgm:pt modelId="{AF09F73D-79F8-4CFE-BAC3-B6373D518FF5}" type="sibTrans" cxnId="{0785D1FF-5B73-4A64-BEB6-C83B89505807}">
      <dgm:prSet/>
      <dgm:spPr/>
      <dgm:t>
        <a:bodyPr/>
        <a:lstStyle/>
        <a:p>
          <a:endParaRPr lang="ru-RU" sz="1050"/>
        </a:p>
      </dgm:t>
    </dgm:pt>
    <dgm:pt modelId="{C401FF4A-FDD8-432B-BEC4-7BB9A89FDCE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lIns="0" tIns="0" rIns="0" bIns="0"/>
        <a:lstStyle/>
        <a:p>
          <a:pPr marL="0" indent="0"/>
          <a:r>
            <a:rPr lang="ru-RU" sz="1050" b="1" dirty="0" smtClean="0">
              <a:latin typeface="Arial" pitchFamily="34" charset="0"/>
              <a:cs typeface="Arial" pitchFamily="34" charset="0"/>
            </a:rPr>
            <a:t>Оценка квалификации</a:t>
          </a:r>
          <a:endParaRPr lang="ru-RU" sz="1050" b="1" dirty="0"/>
        </a:p>
      </dgm:t>
    </dgm:pt>
    <dgm:pt modelId="{5F431221-A469-4D96-82E9-8B9AB05D8938}" type="parTrans" cxnId="{D8739F86-EEC0-4334-8E89-A775D61B261A}">
      <dgm:prSet/>
      <dgm:spPr/>
      <dgm:t>
        <a:bodyPr/>
        <a:lstStyle/>
        <a:p>
          <a:endParaRPr lang="ru-RU" sz="1050"/>
        </a:p>
      </dgm:t>
    </dgm:pt>
    <dgm:pt modelId="{6322E70D-5F37-47B2-A595-D25A85630E3B}" type="sibTrans" cxnId="{D8739F86-EEC0-4334-8E89-A775D61B261A}">
      <dgm:prSet/>
      <dgm:spPr/>
      <dgm:t>
        <a:bodyPr/>
        <a:lstStyle/>
        <a:p>
          <a:endParaRPr lang="ru-RU" sz="1050"/>
        </a:p>
      </dgm:t>
    </dgm:pt>
    <dgm:pt modelId="{BA6156DC-915B-4B15-81AD-0C97296755D5}" type="pres">
      <dgm:prSet presAssocID="{52A16F77-CDAB-4AF7-A3B0-FD85261512B7}" presName="compositeShape" presStyleCnt="0">
        <dgm:presLayoutVars>
          <dgm:chMax val="7"/>
          <dgm:dir/>
          <dgm:resizeHandles val="exact"/>
        </dgm:presLayoutVars>
      </dgm:prSet>
      <dgm:spPr/>
    </dgm:pt>
    <dgm:pt modelId="{BE5A87F8-6597-4F43-937B-E124742492B0}" type="pres">
      <dgm:prSet presAssocID="{52A16F77-CDAB-4AF7-A3B0-FD85261512B7}" presName="wedge1" presStyleLbl="node1" presStyleIdx="0" presStyleCnt="3"/>
      <dgm:spPr/>
      <dgm:t>
        <a:bodyPr/>
        <a:lstStyle/>
        <a:p>
          <a:endParaRPr lang="ru-RU"/>
        </a:p>
      </dgm:t>
    </dgm:pt>
    <dgm:pt modelId="{E8F57B77-0B7C-4738-8D04-23F6FD5CBB2C}" type="pres">
      <dgm:prSet presAssocID="{52A16F77-CDAB-4AF7-A3B0-FD85261512B7}" presName="dummy1a" presStyleCnt="0"/>
      <dgm:spPr/>
    </dgm:pt>
    <dgm:pt modelId="{7839709A-1FAE-4E27-B115-B16113AB02D2}" type="pres">
      <dgm:prSet presAssocID="{52A16F77-CDAB-4AF7-A3B0-FD85261512B7}" presName="dummy1b" presStyleCnt="0"/>
      <dgm:spPr/>
    </dgm:pt>
    <dgm:pt modelId="{AEB53485-13D6-4B18-9408-1E7B4DB2B1C2}" type="pres">
      <dgm:prSet presAssocID="{52A16F77-CDAB-4AF7-A3B0-FD85261512B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2878E-A32B-4B16-B2DC-44BA19EFCDEB}" type="pres">
      <dgm:prSet presAssocID="{52A16F77-CDAB-4AF7-A3B0-FD85261512B7}" presName="wedge2" presStyleLbl="node1" presStyleIdx="1" presStyleCnt="3"/>
      <dgm:spPr/>
      <dgm:t>
        <a:bodyPr/>
        <a:lstStyle/>
        <a:p>
          <a:endParaRPr lang="ru-RU"/>
        </a:p>
      </dgm:t>
    </dgm:pt>
    <dgm:pt modelId="{46C2CDB4-AA77-4A81-9B4A-3D3889B90853}" type="pres">
      <dgm:prSet presAssocID="{52A16F77-CDAB-4AF7-A3B0-FD85261512B7}" presName="dummy2a" presStyleCnt="0"/>
      <dgm:spPr/>
    </dgm:pt>
    <dgm:pt modelId="{3309A760-EF0E-44EC-A2EF-A0101437BDA6}" type="pres">
      <dgm:prSet presAssocID="{52A16F77-CDAB-4AF7-A3B0-FD85261512B7}" presName="dummy2b" presStyleCnt="0"/>
      <dgm:spPr/>
    </dgm:pt>
    <dgm:pt modelId="{DFE038B4-792D-43FB-9514-D3E9723A55A6}" type="pres">
      <dgm:prSet presAssocID="{52A16F77-CDAB-4AF7-A3B0-FD85261512B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A132A-A814-486B-BBCF-9170B25D3F51}" type="pres">
      <dgm:prSet presAssocID="{52A16F77-CDAB-4AF7-A3B0-FD85261512B7}" presName="wedge3" presStyleLbl="node1" presStyleIdx="2" presStyleCnt="3"/>
      <dgm:spPr/>
      <dgm:t>
        <a:bodyPr/>
        <a:lstStyle/>
        <a:p>
          <a:endParaRPr lang="ru-RU"/>
        </a:p>
      </dgm:t>
    </dgm:pt>
    <dgm:pt modelId="{F12D7039-D078-40D0-8E66-4CBFF08718FD}" type="pres">
      <dgm:prSet presAssocID="{52A16F77-CDAB-4AF7-A3B0-FD85261512B7}" presName="dummy3a" presStyleCnt="0"/>
      <dgm:spPr/>
    </dgm:pt>
    <dgm:pt modelId="{9634EBC5-A8D0-4EEE-BA76-87B496A27C12}" type="pres">
      <dgm:prSet presAssocID="{52A16F77-CDAB-4AF7-A3B0-FD85261512B7}" presName="dummy3b" presStyleCnt="0"/>
      <dgm:spPr/>
    </dgm:pt>
    <dgm:pt modelId="{E11486DE-CBA3-4167-8FC5-480C0AA36A7B}" type="pres">
      <dgm:prSet presAssocID="{52A16F77-CDAB-4AF7-A3B0-FD85261512B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6E213-CD10-4656-BA82-868F4BC1DC6D}" type="pres">
      <dgm:prSet presAssocID="{1E1029FE-11AF-48D4-9C27-91C796B0F5EF}" presName="arrowWedge1" presStyleLbl="fgSibTrans2D1" presStyleIdx="0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AC2A75DE-03DB-4CCF-AF70-C5A65C7C9F44}" type="pres">
      <dgm:prSet presAssocID="{AF09F73D-79F8-4CFE-BAC3-B6373D518FF5}" presName="arrowWedge2" presStyleLbl="fgSibTrans2D1" presStyleIdx="1" presStyleCnt="3" custLinFactNeighborX="1327" custLinFactNeighborY="442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ECCA84DF-13EB-47B2-AC77-7BFEABF3A80B}" type="pres">
      <dgm:prSet presAssocID="{6322E70D-5F37-47B2-A595-D25A85630E3B}" presName="arrowWedge3" presStyleLbl="fgSibTrans2D1" presStyleIdx="2" presStyleCnt="3" custLinFactNeighborX="-299" custLinFactNeighborY="-550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7DACBB97-8D56-401D-94C3-D1AF6DBA2E16}" type="presOf" srcId="{C401FF4A-FDD8-432B-BEC4-7BB9A89FDCE4}" destId="{E11486DE-CBA3-4167-8FC5-480C0AA36A7B}" srcOrd="1" destOrd="0" presId="urn:microsoft.com/office/officeart/2005/8/layout/cycle8"/>
    <dgm:cxn modelId="{D8739F86-EEC0-4334-8E89-A775D61B261A}" srcId="{52A16F77-CDAB-4AF7-A3B0-FD85261512B7}" destId="{C401FF4A-FDD8-432B-BEC4-7BB9A89FDCE4}" srcOrd="2" destOrd="0" parTransId="{5F431221-A469-4D96-82E9-8B9AB05D8938}" sibTransId="{6322E70D-5F37-47B2-A595-D25A85630E3B}"/>
    <dgm:cxn modelId="{FE8193D8-594A-4851-8A03-4A8C36126396}" type="presOf" srcId="{2BC5188C-0776-4899-AF7E-8648A0250886}" destId="{BE5A87F8-6597-4F43-937B-E124742492B0}" srcOrd="0" destOrd="0" presId="urn:microsoft.com/office/officeart/2005/8/layout/cycle8"/>
    <dgm:cxn modelId="{ADD0CFE0-5C83-4271-B7EB-2362CFA9D6D9}" type="presOf" srcId="{52A16F77-CDAB-4AF7-A3B0-FD85261512B7}" destId="{BA6156DC-915B-4B15-81AD-0C97296755D5}" srcOrd="0" destOrd="0" presId="urn:microsoft.com/office/officeart/2005/8/layout/cycle8"/>
    <dgm:cxn modelId="{6F4A5C5C-82EE-4E4E-A20F-326D95C43DEF}" type="presOf" srcId="{BA49E67A-94F6-4F7A-ADC3-6CD02DDAC352}" destId="{7162878E-A32B-4B16-B2DC-44BA19EFCDEB}" srcOrd="0" destOrd="0" presId="urn:microsoft.com/office/officeart/2005/8/layout/cycle8"/>
    <dgm:cxn modelId="{77840B6E-7D7A-40A2-A2FF-28C173A29A77}" srcId="{52A16F77-CDAB-4AF7-A3B0-FD85261512B7}" destId="{2BC5188C-0776-4899-AF7E-8648A0250886}" srcOrd="0" destOrd="0" parTransId="{9D550B0F-6972-4421-87D1-75501B3CF6EA}" sibTransId="{1E1029FE-11AF-48D4-9C27-91C796B0F5EF}"/>
    <dgm:cxn modelId="{0785D1FF-5B73-4A64-BEB6-C83B89505807}" srcId="{52A16F77-CDAB-4AF7-A3B0-FD85261512B7}" destId="{BA49E67A-94F6-4F7A-ADC3-6CD02DDAC352}" srcOrd="1" destOrd="0" parTransId="{3412E1C9-D698-499B-A298-F252F5678DDC}" sibTransId="{AF09F73D-79F8-4CFE-BAC3-B6373D518FF5}"/>
    <dgm:cxn modelId="{6D83CEC5-B55D-4686-89F5-3FC0F78D0A24}" type="presOf" srcId="{BA49E67A-94F6-4F7A-ADC3-6CD02DDAC352}" destId="{DFE038B4-792D-43FB-9514-D3E9723A55A6}" srcOrd="1" destOrd="0" presId="urn:microsoft.com/office/officeart/2005/8/layout/cycle8"/>
    <dgm:cxn modelId="{9F1BD400-8199-48B2-BCC9-1C6A4F7FB9F7}" type="presOf" srcId="{2BC5188C-0776-4899-AF7E-8648A0250886}" destId="{AEB53485-13D6-4B18-9408-1E7B4DB2B1C2}" srcOrd="1" destOrd="0" presId="urn:microsoft.com/office/officeart/2005/8/layout/cycle8"/>
    <dgm:cxn modelId="{0583EE11-F12C-4D08-8DAC-E3121769CCF5}" type="presOf" srcId="{C401FF4A-FDD8-432B-BEC4-7BB9A89FDCE4}" destId="{4A9A132A-A814-486B-BBCF-9170B25D3F51}" srcOrd="0" destOrd="0" presId="urn:microsoft.com/office/officeart/2005/8/layout/cycle8"/>
    <dgm:cxn modelId="{8552E7A7-F18D-42BF-ADA0-C08AC94CD84A}" type="presParOf" srcId="{BA6156DC-915B-4B15-81AD-0C97296755D5}" destId="{BE5A87F8-6597-4F43-937B-E124742492B0}" srcOrd="0" destOrd="0" presId="urn:microsoft.com/office/officeart/2005/8/layout/cycle8"/>
    <dgm:cxn modelId="{9EFA64B9-8A69-419D-BEB8-55D646442A24}" type="presParOf" srcId="{BA6156DC-915B-4B15-81AD-0C97296755D5}" destId="{E8F57B77-0B7C-4738-8D04-23F6FD5CBB2C}" srcOrd="1" destOrd="0" presId="urn:microsoft.com/office/officeart/2005/8/layout/cycle8"/>
    <dgm:cxn modelId="{41B037A2-B9DC-4A9E-B0B1-4CEB005169FD}" type="presParOf" srcId="{BA6156DC-915B-4B15-81AD-0C97296755D5}" destId="{7839709A-1FAE-4E27-B115-B16113AB02D2}" srcOrd="2" destOrd="0" presId="urn:microsoft.com/office/officeart/2005/8/layout/cycle8"/>
    <dgm:cxn modelId="{AA54C609-8A1C-4DA0-AAB8-9E1C16CFFAA7}" type="presParOf" srcId="{BA6156DC-915B-4B15-81AD-0C97296755D5}" destId="{AEB53485-13D6-4B18-9408-1E7B4DB2B1C2}" srcOrd="3" destOrd="0" presId="urn:microsoft.com/office/officeart/2005/8/layout/cycle8"/>
    <dgm:cxn modelId="{C8BD40F8-EDAF-4A80-97A0-563464508545}" type="presParOf" srcId="{BA6156DC-915B-4B15-81AD-0C97296755D5}" destId="{7162878E-A32B-4B16-B2DC-44BA19EFCDEB}" srcOrd="4" destOrd="0" presId="urn:microsoft.com/office/officeart/2005/8/layout/cycle8"/>
    <dgm:cxn modelId="{0F09C4E6-C483-4D45-89FD-782F27793BA0}" type="presParOf" srcId="{BA6156DC-915B-4B15-81AD-0C97296755D5}" destId="{46C2CDB4-AA77-4A81-9B4A-3D3889B90853}" srcOrd="5" destOrd="0" presId="urn:microsoft.com/office/officeart/2005/8/layout/cycle8"/>
    <dgm:cxn modelId="{55297BE6-360B-4F00-AE4B-4A0FA9C204E9}" type="presParOf" srcId="{BA6156DC-915B-4B15-81AD-0C97296755D5}" destId="{3309A760-EF0E-44EC-A2EF-A0101437BDA6}" srcOrd="6" destOrd="0" presId="urn:microsoft.com/office/officeart/2005/8/layout/cycle8"/>
    <dgm:cxn modelId="{09759852-D336-4032-9235-EE2EDC92F2B8}" type="presParOf" srcId="{BA6156DC-915B-4B15-81AD-0C97296755D5}" destId="{DFE038B4-792D-43FB-9514-D3E9723A55A6}" srcOrd="7" destOrd="0" presId="urn:microsoft.com/office/officeart/2005/8/layout/cycle8"/>
    <dgm:cxn modelId="{4C3FC916-394C-4DC5-AE61-D20ED3354B16}" type="presParOf" srcId="{BA6156DC-915B-4B15-81AD-0C97296755D5}" destId="{4A9A132A-A814-486B-BBCF-9170B25D3F51}" srcOrd="8" destOrd="0" presId="urn:microsoft.com/office/officeart/2005/8/layout/cycle8"/>
    <dgm:cxn modelId="{10250A59-4C15-47CA-8CFD-12223229B1F8}" type="presParOf" srcId="{BA6156DC-915B-4B15-81AD-0C97296755D5}" destId="{F12D7039-D078-40D0-8E66-4CBFF08718FD}" srcOrd="9" destOrd="0" presId="urn:microsoft.com/office/officeart/2005/8/layout/cycle8"/>
    <dgm:cxn modelId="{5829831D-9FDA-4B83-AB38-D810D2B1E100}" type="presParOf" srcId="{BA6156DC-915B-4B15-81AD-0C97296755D5}" destId="{9634EBC5-A8D0-4EEE-BA76-87B496A27C12}" srcOrd="10" destOrd="0" presId="urn:microsoft.com/office/officeart/2005/8/layout/cycle8"/>
    <dgm:cxn modelId="{4F070769-D49E-4A5A-A8F4-D7C416E2FD37}" type="presParOf" srcId="{BA6156DC-915B-4B15-81AD-0C97296755D5}" destId="{E11486DE-CBA3-4167-8FC5-480C0AA36A7B}" srcOrd="11" destOrd="0" presId="urn:microsoft.com/office/officeart/2005/8/layout/cycle8"/>
    <dgm:cxn modelId="{7663ED49-FBD6-4FFF-8B16-C1A5CEF365AF}" type="presParOf" srcId="{BA6156DC-915B-4B15-81AD-0C97296755D5}" destId="{D236E213-CD10-4656-BA82-868F4BC1DC6D}" srcOrd="12" destOrd="0" presId="urn:microsoft.com/office/officeart/2005/8/layout/cycle8"/>
    <dgm:cxn modelId="{7EA6F177-A851-4F67-8870-8A8E8CAFC83F}" type="presParOf" srcId="{BA6156DC-915B-4B15-81AD-0C97296755D5}" destId="{AC2A75DE-03DB-4CCF-AF70-C5A65C7C9F44}" srcOrd="13" destOrd="0" presId="urn:microsoft.com/office/officeart/2005/8/layout/cycle8"/>
    <dgm:cxn modelId="{9EEC18A0-A8F4-4D9F-A05D-D152EF1FFB03}" type="presParOf" srcId="{BA6156DC-915B-4B15-81AD-0C97296755D5}" destId="{ECCA84DF-13EB-47B2-AC77-7BFEABF3A80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98D4BD-592E-4DAC-9825-6734919883A4}">
      <dsp:nvSpPr>
        <dsp:cNvPr id="0" name=""/>
        <dsp:cNvSpPr/>
      </dsp:nvSpPr>
      <dsp:spPr>
        <a:xfrm>
          <a:off x="2055685" y="571488"/>
          <a:ext cx="5132441" cy="4749077"/>
        </a:xfrm>
        <a:prstGeom prst="ellipse">
          <a:avLst/>
        </a:prstGeom>
        <a:solidFill>
          <a:schemeClr val="lt1"/>
        </a:solidFill>
        <a:ln w="76200" cap="flat" cmpd="sng" algn="ctr">
          <a:solidFill>
            <a:srgbClr val="C4CADB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56113CFA-0527-42AE-A324-F54D7EA79A6E}">
      <dsp:nvSpPr>
        <dsp:cNvPr id="0" name=""/>
        <dsp:cNvSpPr/>
      </dsp:nvSpPr>
      <dsp:spPr>
        <a:xfrm>
          <a:off x="3643333" y="142881"/>
          <a:ext cx="1747434" cy="873717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Замещение вакантной должности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643333" y="142881"/>
        <a:ext cx="1747434" cy="873717"/>
      </dsp:txXfrm>
    </dsp:sp>
    <dsp:sp modelId="{8934A3AA-49E7-4784-A585-195A7C6393AB}">
      <dsp:nvSpPr>
        <dsp:cNvPr id="0" name=""/>
        <dsp:cNvSpPr/>
      </dsp:nvSpPr>
      <dsp:spPr>
        <a:xfrm>
          <a:off x="6143652" y="857252"/>
          <a:ext cx="2151388" cy="873717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Прохождение  испытательного срока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6143652" y="857252"/>
        <a:ext cx="2151388" cy="873717"/>
      </dsp:txXfrm>
    </dsp:sp>
    <dsp:sp modelId="{E4315748-AF5F-47CB-B8AB-065B5F71BE72}">
      <dsp:nvSpPr>
        <dsp:cNvPr id="0" name=""/>
        <dsp:cNvSpPr/>
      </dsp:nvSpPr>
      <dsp:spPr>
        <a:xfrm>
          <a:off x="6572303" y="2428897"/>
          <a:ext cx="1967348" cy="873717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Эффективный контракт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6572303" y="2428897"/>
        <a:ext cx="1967348" cy="873717"/>
      </dsp:txXfrm>
    </dsp:sp>
    <dsp:sp modelId="{4A012AB4-551B-41D4-88BA-2DD7132231F5}">
      <dsp:nvSpPr>
        <dsp:cNvPr id="0" name=""/>
        <dsp:cNvSpPr/>
      </dsp:nvSpPr>
      <dsp:spPr>
        <a:xfrm>
          <a:off x="6430793" y="3960168"/>
          <a:ext cx="1774082" cy="873717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Аттестация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6430793" y="3960168"/>
        <a:ext cx="1774082" cy="873717"/>
      </dsp:txXfrm>
    </dsp:sp>
    <dsp:sp modelId="{60295263-8F14-4673-8935-895161ABD2BD}">
      <dsp:nvSpPr>
        <dsp:cNvPr id="0" name=""/>
        <dsp:cNvSpPr/>
      </dsp:nvSpPr>
      <dsp:spPr>
        <a:xfrm>
          <a:off x="943377" y="3960192"/>
          <a:ext cx="1747434" cy="873717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Повышение квалификации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943377" y="3960192"/>
        <a:ext cx="1747434" cy="873717"/>
      </dsp:txXfrm>
    </dsp:sp>
    <dsp:sp modelId="{8EEF6087-636B-4E20-AAF1-70C30D9EACDB}">
      <dsp:nvSpPr>
        <dsp:cNvPr id="0" name=""/>
        <dsp:cNvSpPr/>
      </dsp:nvSpPr>
      <dsp:spPr>
        <a:xfrm>
          <a:off x="445091" y="2428887"/>
          <a:ext cx="1928817" cy="873717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Включение </a:t>
          </a:r>
          <a:br>
            <a:rPr lang="ru-RU" sz="1400" kern="1200" dirty="0" smtClean="0">
              <a:latin typeface="Arial" pitchFamily="34" charset="0"/>
              <a:cs typeface="Arial" pitchFamily="34" charset="0"/>
            </a:rPr>
          </a:br>
          <a:r>
            <a:rPr lang="ru-RU" sz="1400" kern="1200" dirty="0" smtClean="0">
              <a:latin typeface="Arial" pitchFamily="34" charset="0"/>
              <a:cs typeface="Arial" pitchFamily="34" charset="0"/>
            </a:rPr>
            <a:t>в кадровый резерв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445091" y="2428887"/>
        <a:ext cx="1928817" cy="873717"/>
      </dsp:txXfrm>
    </dsp:sp>
    <dsp:sp modelId="{6A479C15-2793-4C66-996D-69BE8031E55E}">
      <dsp:nvSpPr>
        <dsp:cNvPr id="0" name=""/>
        <dsp:cNvSpPr/>
      </dsp:nvSpPr>
      <dsp:spPr>
        <a:xfrm>
          <a:off x="1071577" y="857204"/>
          <a:ext cx="1951132" cy="873717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Мотивация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1071577" y="857204"/>
        <a:ext cx="1951132" cy="8737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5A87F8-6597-4F43-937B-E124742492B0}">
      <dsp:nvSpPr>
        <dsp:cNvPr id="0" name=""/>
        <dsp:cNvSpPr/>
      </dsp:nvSpPr>
      <dsp:spPr>
        <a:xfrm>
          <a:off x="1057061" y="215662"/>
          <a:ext cx="2787022" cy="2787022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" pitchFamily="34" charset="0"/>
              <a:cs typeface="Arial" pitchFamily="34" charset="0"/>
            </a:rPr>
            <a:t>Оценка профессиональных качеств</a:t>
          </a:r>
          <a:endParaRPr lang="ru-RU" sz="1050" b="1" kern="1200" dirty="0"/>
        </a:p>
      </dsp:txBody>
      <dsp:txXfrm>
        <a:off x="2525888" y="806245"/>
        <a:ext cx="995365" cy="829471"/>
      </dsp:txXfrm>
    </dsp:sp>
    <dsp:sp modelId="{7162878E-A32B-4B16-B2DC-44BA19EFCDEB}">
      <dsp:nvSpPr>
        <dsp:cNvPr id="0" name=""/>
        <dsp:cNvSpPr/>
      </dsp:nvSpPr>
      <dsp:spPr>
        <a:xfrm>
          <a:off x="999661" y="315198"/>
          <a:ext cx="2787022" cy="2787022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050" b="1" kern="1200" dirty="0" smtClean="0">
              <a:latin typeface="Arial" pitchFamily="34" charset="0"/>
              <a:cs typeface="Arial" pitchFamily="34" charset="0"/>
            </a:rPr>
            <a:t>Оценка эффективности и результативности профессиональной служебной деятельности</a:t>
          </a:r>
          <a:endParaRPr lang="ru-RU" sz="1050" b="1" kern="1200" dirty="0"/>
        </a:p>
      </dsp:txBody>
      <dsp:txXfrm>
        <a:off x="1663238" y="2123445"/>
        <a:ext cx="1493047" cy="729934"/>
      </dsp:txXfrm>
    </dsp:sp>
    <dsp:sp modelId="{4A9A132A-A814-486B-BBCF-9170B25D3F51}">
      <dsp:nvSpPr>
        <dsp:cNvPr id="0" name=""/>
        <dsp:cNvSpPr/>
      </dsp:nvSpPr>
      <dsp:spPr>
        <a:xfrm>
          <a:off x="942262" y="215662"/>
          <a:ext cx="2787022" cy="2787022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" pitchFamily="34" charset="0"/>
              <a:cs typeface="Arial" pitchFamily="34" charset="0"/>
            </a:rPr>
            <a:t>Оценка квалификации</a:t>
          </a:r>
          <a:endParaRPr lang="ru-RU" sz="1050" b="1" kern="1200" dirty="0"/>
        </a:p>
      </dsp:txBody>
      <dsp:txXfrm>
        <a:off x="1265092" y="806245"/>
        <a:ext cx="995365" cy="829471"/>
      </dsp:txXfrm>
    </dsp:sp>
    <dsp:sp modelId="{D236E213-CD10-4656-BA82-868F4BC1DC6D}">
      <dsp:nvSpPr>
        <dsp:cNvPr id="0" name=""/>
        <dsp:cNvSpPr/>
      </dsp:nvSpPr>
      <dsp:spPr>
        <a:xfrm>
          <a:off x="884761" y="43132"/>
          <a:ext cx="3132082" cy="313208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AC2A75DE-03DB-4CCF-AF70-C5A65C7C9F44}">
      <dsp:nvSpPr>
        <dsp:cNvPr id="0" name=""/>
        <dsp:cNvSpPr/>
      </dsp:nvSpPr>
      <dsp:spPr>
        <a:xfrm>
          <a:off x="868694" y="156336"/>
          <a:ext cx="3132082" cy="313208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ECCA84DF-13EB-47B2-AC77-7BFEABF3A80B}">
      <dsp:nvSpPr>
        <dsp:cNvPr id="0" name=""/>
        <dsp:cNvSpPr/>
      </dsp:nvSpPr>
      <dsp:spPr>
        <a:xfrm>
          <a:off x="760137" y="25906"/>
          <a:ext cx="3132082" cy="313208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4232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011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83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gi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7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41606"/>
            <a:ext cx="12192000" cy="1853391"/>
          </a:xfrm>
          <a:prstGeom prst="rect">
            <a:avLst/>
          </a:prstGeom>
        </p:spPr>
      </p:pic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91" y="1810636"/>
            <a:ext cx="6472514" cy="293287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Методике оценки эффективности и результативности профессиональной служебной деятельности государственных гражданских служащих, реализующих контрольные (надзорные) функции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77636"/>
            <a:ext cx="5892311" cy="106849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отдела политики в сфере государственной службы и методологии развития муниципальной службы 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государственной политики в сфере государственной и муниципальной службы, противодействия коррупции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Г.Ю. Ядройцева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90" y="0"/>
            <a:ext cx="3752850" cy="1619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4715" y="4153026"/>
            <a:ext cx="232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марта 2016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147683" y="4934620"/>
            <a:ext cx="5892311" cy="1068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7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базы для сравнения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769257" y="1407886"/>
            <a:ext cx="10827657" cy="754744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ln w="0"/>
                <a:solidFill>
                  <a:schemeClr val="tx1"/>
                </a:solidFill>
                <a:cs typeface="Times New Roman" pitchFamily="18" charset="0"/>
              </a:rPr>
              <a:t>Конкретный набор показателей для каждого из направлений оценивания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04343" y="2365829"/>
            <a:ext cx="441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cs typeface="Times New Roman" pitchFamily="18" charset="0"/>
              </a:rPr>
              <a:t>Типы показателей</a:t>
            </a:r>
            <a:endParaRPr lang="ru-RU" i="1" dirty="0"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7314" y="2946401"/>
            <a:ext cx="3276000" cy="15530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Показатели, имеющие целевые (нормативные) значения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77656" y="2939142"/>
            <a:ext cx="3276000" cy="15530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Показатели, имеющие предельные (максимально или минимально возможные) значения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302171" y="2946399"/>
            <a:ext cx="3276000" cy="15530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Показатели, не имеющие целевого (нормативного) или предельного значения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1944915" y="4630057"/>
            <a:ext cx="943428" cy="37737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98285" y="5152571"/>
            <a:ext cx="3280229" cy="11448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Присвоение соответствующего целевого (нормативного) значения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92171" y="5145314"/>
            <a:ext cx="3287486" cy="11282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Присвоение соответствующего предельного значения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5682344" y="4637314"/>
            <a:ext cx="943428" cy="37737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287657" y="5152571"/>
            <a:ext cx="3287486" cy="11448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Формирование базы для сравнения на основе средних значений и значений за предшествующий период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9579430" y="4630057"/>
            <a:ext cx="943428" cy="37737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базы 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сравнения. Пример.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98786" y="1327867"/>
          <a:ext cx="11839492" cy="4521546"/>
        </p:xfrm>
        <a:graphic>
          <a:graphicData uri="http://schemas.openxmlformats.org/drawingml/2006/table">
            <a:tbl>
              <a:tblPr/>
              <a:tblGrid>
                <a:gridCol w="4004536"/>
                <a:gridCol w="1305826"/>
                <a:gridCol w="1305826"/>
                <a:gridCol w="1305826"/>
                <a:gridCol w="1305826"/>
                <a:gridCol w="1305826"/>
                <a:gridCol w="1305826"/>
              </a:tblGrid>
              <a:tr h="709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Единицы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измерения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Целевое значение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Предельное значение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Значение в предшествующем периоде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Среднее значение по Российской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Фактическое значение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5653">
                <a:tc>
                  <a:txBody>
                    <a:bodyPr/>
                    <a:lstStyle/>
                    <a:p>
                      <a:pPr marL="0" indent="261938"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Удельной вес устраненных нарушений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общем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количестве выявленных нарушений по вопросам соблюдения трудовых прав работников</a:t>
                      </a:r>
                    </a:p>
                  </a:txBody>
                  <a:tcPr marL="3600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2203">
                <a:tc>
                  <a:txBody>
                    <a:bodyPr/>
                    <a:lstStyle/>
                    <a:p>
                      <a:pPr marL="0" indent="261938"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публикаций в средствах массовой информации (газеты, журналы и др.)</a:t>
                      </a:r>
                    </a:p>
                  </a:txBody>
                  <a:tcPr marL="3600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4053">
                <a:tc>
                  <a:txBody>
                    <a:bodyPr/>
                    <a:lstStyle/>
                    <a:p>
                      <a:pPr marL="0" indent="261938"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Выполнение плана проведения проверок (доля проведенных плановых проверок в процентах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от общего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количества запланированных проверок)</a:t>
                      </a:r>
                    </a:p>
                  </a:txBody>
                  <a:tcPr marL="3600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2806">
                <a:tc>
                  <a:txBody>
                    <a:bodyPr/>
                    <a:lstStyle/>
                    <a:p>
                      <a:pPr marL="0" indent="261938"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ликвидированных, либо прекративших свою деятельность к моменту проведения плановой проверки юридических лиц, индивидуальных предпринимателей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из числа включенных в план проверок на отчетный период)</a:t>
                      </a:r>
                    </a:p>
                  </a:txBody>
                  <a:tcPr marL="3600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260" marR="8260" marT="826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398">
                <a:tc>
                  <a:txBody>
                    <a:bodyPr/>
                    <a:lstStyle/>
                    <a:p>
                      <a:pPr marL="0" indent="261938"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Своевременность исполнения документов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3907">
                <a:tc>
                  <a:txBody>
                    <a:bodyPr/>
                    <a:lstStyle/>
                    <a:p>
                      <a:pPr marL="0" indent="261938"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повторных обращений граждан по причине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отсутствия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ответа в установленный срок в общем объеме обоснованных обращений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фактических 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значений показателей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580571" y="1349830"/>
            <a:ext cx="3410858" cy="315164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69257" y="1596570"/>
            <a:ext cx="2975428" cy="977518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Для показателей, имеющих целевое (нормативное) значение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70857" y="2815774"/>
            <a:ext cx="2888343" cy="14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cs typeface="Arial" pitchFamily="34" charset="0"/>
              </a:rPr>
              <a:t>Сравнение фактического значения с целевым (нормативным) и средним</a:t>
            </a:r>
            <a:endParaRPr lang="ru-RU" sz="1400" dirty="0"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59916" y="1328060"/>
            <a:ext cx="3410858" cy="32149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63139" y="1589313"/>
            <a:ext cx="2975428" cy="977518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Для показателей, имеющих предельное значение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550224" y="2823033"/>
            <a:ext cx="2888343" cy="14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cs typeface="Arial" pitchFamily="34" charset="0"/>
              </a:rPr>
              <a:t>Сравнение с фактического значения с предельным и средним</a:t>
            </a:r>
            <a:endParaRPr lang="ru-RU" sz="1400" dirty="0"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932023" y="1342574"/>
            <a:ext cx="3410858" cy="32149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193280" y="1589314"/>
            <a:ext cx="2975428" cy="977518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Для показателей, не имеющих целевого (нормативного) и предельного значения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36823" y="2801258"/>
            <a:ext cx="2888343" cy="14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dk1"/>
                </a:solidFill>
                <a:cs typeface="Arial" pitchFamily="34" charset="0"/>
              </a:rPr>
              <a:t>Сравнение с фактического значения со значением за предшествующий период и средним</a:t>
            </a:r>
          </a:p>
        </p:txBody>
      </p:sp>
      <p:sp>
        <p:nvSpPr>
          <p:cNvPr id="39" name="Стрелка вниз 38"/>
          <p:cNvSpPr/>
          <p:nvPr/>
        </p:nvSpPr>
        <p:spPr>
          <a:xfrm>
            <a:off x="1872342" y="4557485"/>
            <a:ext cx="986973" cy="79828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5464626" y="4622799"/>
            <a:ext cx="986973" cy="79828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9223827" y="4666342"/>
            <a:ext cx="986973" cy="79828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80578" y="5515396"/>
            <a:ext cx="10798622" cy="8418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Присвоение балльной оценки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фактических 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значений показателей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низ 20"/>
          <p:cNvSpPr/>
          <p:nvPr/>
        </p:nvSpPr>
        <p:spPr>
          <a:xfrm rot="16200000">
            <a:off x="8841861" y="1961205"/>
            <a:ext cx="500066" cy="1047757"/>
          </a:xfrm>
          <a:prstGeom prst="downArrow">
            <a:avLst>
              <a:gd name="adj1" fmla="val 50000"/>
              <a:gd name="adj2" fmla="val 52257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813685" y="2006711"/>
          <a:ext cx="6572296" cy="787592"/>
        </p:xfrm>
        <a:graphic>
          <a:graphicData uri="http://schemas.openxmlformats.org/drawingml/2006/table">
            <a:tbl>
              <a:tblPr/>
              <a:tblGrid>
                <a:gridCol w="2522339"/>
                <a:gridCol w="709408"/>
                <a:gridCol w="1024701"/>
                <a:gridCol w="1024701"/>
                <a:gridCol w="1291147"/>
              </a:tblGrid>
              <a:tr h="1080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Нормативное (целевое) значение показателя 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Лучше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Равно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Хуже </a:t>
                      </a:r>
                      <a:endParaRPr lang="ru-RU" sz="7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1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значение показателя по территориальному органу / структурному подразделению /органу государственного контроля (надзора)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Лучше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4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Равно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балл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4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Хуже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балл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8" name="Скругленный прямоугольник 27"/>
          <p:cNvSpPr/>
          <p:nvPr/>
        </p:nvSpPr>
        <p:spPr>
          <a:xfrm>
            <a:off x="1539736" y="1295666"/>
            <a:ext cx="4153191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Показатель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39694" y="1570622"/>
            <a:ext cx="4153191" cy="222071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Удельный вес устраненных нарушений в общем количестве выявленных нарушений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88221" y="1295666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Фактическое значение показателя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88178" y="1570622"/>
            <a:ext cx="1238259" cy="222071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97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121687" y="1295666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Целевое значение показателя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21644" y="1570622"/>
            <a:ext cx="1238259" cy="222071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98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455239" y="1295666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Среднее значение показателя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455197" y="1570622"/>
            <a:ext cx="1238259" cy="222071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96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7596157" y="1845848"/>
            <a:ext cx="285752" cy="140152"/>
          </a:xfrm>
          <a:prstGeom prst="downArrow">
            <a:avLst>
              <a:gd name="adj1" fmla="val 50000"/>
              <a:gd name="adj2" fmla="val 34995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1600994" y="2337863"/>
            <a:ext cx="214314" cy="186869"/>
          </a:xfrm>
          <a:prstGeom prst="downArrow">
            <a:avLst>
              <a:gd name="adj1" fmla="val 50000"/>
              <a:gd name="adj2" fmla="val 34995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786922" y="2291975"/>
            <a:ext cx="1238259" cy="357190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2 балла</a:t>
            </a:r>
          </a:p>
        </p:txBody>
      </p:sp>
      <p:sp>
        <p:nvSpPr>
          <p:cNvPr id="47" name="Стрелка вниз 46"/>
          <p:cNvSpPr/>
          <p:nvPr/>
        </p:nvSpPr>
        <p:spPr>
          <a:xfrm rot="16200000">
            <a:off x="8841861" y="3861831"/>
            <a:ext cx="500066" cy="1047757"/>
          </a:xfrm>
          <a:prstGeom prst="downArrow">
            <a:avLst>
              <a:gd name="adj1" fmla="val 50000"/>
              <a:gd name="adj2" fmla="val 52257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1813685" y="3723056"/>
          <a:ext cx="6572296" cy="1127000"/>
        </p:xfrm>
        <a:graphic>
          <a:graphicData uri="http://schemas.openxmlformats.org/drawingml/2006/table">
            <a:tbl>
              <a:tblPr/>
              <a:tblGrid>
                <a:gridCol w="2353448"/>
                <a:gridCol w="666755"/>
                <a:gridCol w="1047757"/>
                <a:gridCol w="1213189"/>
                <a:gridCol w="1291147"/>
              </a:tblGrid>
              <a:tr h="214618">
                <a:tc gridSpan="2"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Предельное (максимально или минимально возможное)  значение показателя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069">
                <a:tc gridSpan="2"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соответствует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соответствует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18">
                <a:tc gridSpan="2">
                  <a:txBody>
                    <a:bodyPr/>
                    <a:lstStyle/>
                    <a:p>
                      <a:pPr algn="just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чем на 10%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более чем на 10%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65"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значение показателя по территориальному органу / структурному подразделению /органу государственного контроля (надзора)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Лучше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4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Равно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4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Хуже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балл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9" name="Скругленный прямоугольник 48"/>
          <p:cNvSpPr/>
          <p:nvPr/>
        </p:nvSpPr>
        <p:spPr>
          <a:xfrm>
            <a:off x="1539736" y="3046886"/>
            <a:ext cx="4153191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Показатель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539694" y="3312317"/>
            <a:ext cx="4153191" cy="222071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Выполнение плана проведения проверок (доля проведенных плановых проверок  в процентах общего количества запланированных проверок)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788221" y="3046886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Фактическое значение показателя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88178" y="3312317"/>
            <a:ext cx="1238259" cy="222071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100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121687" y="3046886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Предельное значение показателя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121644" y="3312317"/>
            <a:ext cx="1238259" cy="222071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100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8455239" y="3046886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Среднее значение показателя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455197" y="3312317"/>
            <a:ext cx="1238259" cy="222071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98</a:t>
            </a:r>
          </a:p>
        </p:txBody>
      </p:sp>
      <p:sp>
        <p:nvSpPr>
          <p:cNvPr id="57" name="Стрелка вниз 56"/>
          <p:cNvSpPr/>
          <p:nvPr/>
        </p:nvSpPr>
        <p:spPr>
          <a:xfrm>
            <a:off x="5214890" y="3562194"/>
            <a:ext cx="285752" cy="140152"/>
          </a:xfrm>
          <a:prstGeom prst="downArrow">
            <a:avLst>
              <a:gd name="adj1" fmla="val 50000"/>
              <a:gd name="adj2" fmla="val 34995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Стрелка вниз 57"/>
          <p:cNvSpPr/>
          <p:nvPr/>
        </p:nvSpPr>
        <p:spPr>
          <a:xfrm rot="16200000">
            <a:off x="1600994" y="4246555"/>
            <a:ext cx="214314" cy="186869"/>
          </a:xfrm>
          <a:prstGeom prst="downArrow">
            <a:avLst>
              <a:gd name="adj1" fmla="val 50000"/>
              <a:gd name="adj2" fmla="val 34995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9786922" y="4192600"/>
            <a:ext cx="1238259" cy="357190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4 балла</a:t>
            </a:r>
          </a:p>
        </p:txBody>
      </p:sp>
      <p:sp>
        <p:nvSpPr>
          <p:cNvPr id="60" name="Стрелка вниз 59"/>
          <p:cNvSpPr/>
          <p:nvPr/>
        </p:nvSpPr>
        <p:spPr>
          <a:xfrm rot="16200000">
            <a:off x="8841861" y="5624838"/>
            <a:ext cx="500066" cy="1047757"/>
          </a:xfrm>
          <a:prstGeom prst="downArrow">
            <a:avLst>
              <a:gd name="adj1" fmla="val 50000"/>
              <a:gd name="adj2" fmla="val 52257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1813685" y="5735430"/>
          <a:ext cx="6572296" cy="787592"/>
        </p:xfrm>
        <a:graphic>
          <a:graphicData uri="http://schemas.openxmlformats.org/drawingml/2006/table">
            <a:tbl>
              <a:tblPr/>
              <a:tblGrid>
                <a:gridCol w="2522339"/>
                <a:gridCol w="709408"/>
                <a:gridCol w="1024701"/>
                <a:gridCol w="1024701"/>
                <a:gridCol w="1291147"/>
              </a:tblGrid>
              <a:tr h="1080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Значение показателя за предшествующий период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Лучше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Равно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Хуже </a:t>
                      </a:r>
                      <a:endParaRPr lang="ru-RU" sz="7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1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значение показателя по территориальному органу / структурному подразделению /органу государственного контроля (надзора)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Лучше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4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Равно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4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Хуже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балла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балл</a:t>
                      </a:r>
                      <a:endParaRPr lang="ru-RU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2" name="Скругленный прямоугольник 61"/>
          <p:cNvSpPr/>
          <p:nvPr/>
        </p:nvSpPr>
        <p:spPr>
          <a:xfrm>
            <a:off x="1539736" y="4975122"/>
            <a:ext cx="4153191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Показатель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539694" y="5250079"/>
            <a:ext cx="4153191" cy="256602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Количество публикаций в средствах массовой информации (газеты, журналы и др.)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788221" y="4975122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Фактическое значение показателя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788178" y="5250079"/>
            <a:ext cx="1238259" cy="256602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121687" y="4975122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Значение в предыдущем периоде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121644" y="5250079"/>
            <a:ext cx="1238259" cy="256602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30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8455239" y="4975122"/>
            <a:ext cx="1238259" cy="243973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Среднее значение показателя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455197" y="5250079"/>
            <a:ext cx="1238259" cy="256602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70" name="Стрелка вниз 69"/>
          <p:cNvSpPr/>
          <p:nvPr/>
        </p:nvSpPr>
        <p:spPr>
          <a:xfrm>
            <a:off x="7557284" y="5555518"/>
            <a:ext cx="285752" cy="140152"/>
          </a:xfrm>
          <a:prstGeom prst="downArrow">
            <a:avLst>
              <a:gd name="adj1" fmla="val 50000"/>
              <a:gd name="adj2" fmla="val 34995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Стрелка вниз 70"/>
          <p:cNvSpPr/>
          <p:nvPr/>
        </p:nvSpPr>
        <p:spPr>
          <a:xfrm rot="16200000">
            <a:off x="1543845" y="6333283"/>
            <a:ext cx="214314" cy="186869"/>
          </a:xfrm>
          <a:prstGeom prst="downArrow">
            <a:avLst>
              <a:gd name="adj1" fmla="val 50000"/>
              <a:gd name="adj2" fmla="val 34995"/>
            </a:avLst>
          </a:prstGeom>
          <a:solidFill>
            <a:schemeClr val="accent1"/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9786922" y="5955607"/>
            <a:ext cx="1238259" cy="357190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1 балл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61898" y="2945041"/>
            <a:ext cx="1171578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61898" y="4921494"/>
            <a:ext cx="1171578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одержимое 7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3367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итоговой 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оценки. Пример.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/>
          <p:nvPr/>
        </p:nvPicPr>
        <p:blipFill>
          <a:blip r:embed="rId3" cstate="print"/>
          <a:srcRect t="3666" r="-15" b="5251"/>
          <a:stretch>
            <a:fillRect/>
          </a:stretch>
        </p:blipFill>
        <p:spPr bwMode="auto">
          <a:xfrm>
            <a:off x="619138" y="1298654"/>
            <a:ext cx="9972000" cy="53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4" cstate="print"/>
          <a:srcRect t="3790" r="-15" b="5479"/>
          <a:stretch>
            <a:fillRect/>
          </a:stretch>
        </p:blipFill>
        <p:spPr bwMode="auto">
          <a:xfrm>
            <a:off x="613306" y="1309273"/>
            <a:ext cx="9972000" cy="532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/>
          <p:cNvPicPr/>
          <p:nvPr/>
        </p:nvPicPr>
        <p:blipFill>
          <a:blip r:embed="rId5" cstate="print"/>
          <a:srcRect t="3688" r="-15" b="5479"/>
          <a:stretch>
            <a:fillRect/>
          </a:stretch>
        </p:blipFill>
        <p:spPr bwMode="auto">
          <a:xfrm>
            <a:off x="620053" y="1296406"/>
            <a:ext cx="9972000" cy="532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/>
          <p:nvPr/>
        </p:nvPicPr>
        <p:blipFill>
          <a:blip r:embed="rId6" cstate="print"/>
          <a:srcRect t="4052" r="-15" b="5023"/>
          <a:stretch>
            <a:fillRect/>
          </a:stretch>
        </p:blipFill>
        <p:spPr bwMode="auto">
          <a:xfrm>
            <a:off x="628410" y="1316593"/>
            <a:ext cx="9972000" cy="530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/>
          <p:cNvPicPr/>
          <p:nvPr/>
        </p:nvPicPr>
        <p:blipFill>
          <a:blip r:embed="rId7" cstate="print"/>
          <a:srcRect t="3657" r="-15" b="5251"/>
          <a:stretch>
            <a:fillRect/>
          </a:stretch>
        </p:blipFill>
        <p:spPr bwMode="auto">
          <a:xfrm>
            <a:off x="626210" y="1303039"/>
            <a:ext cx="9972000" cy="532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/>
          <p:nvPr/>
        </p:nvPicPr>
        <p:blipFill>
          <a:blip r:embed="rId8" cstate="print"/>
          <a:srcRect t="3790" r="-15" b="5251"/>
          <a:stretch>
            <a:fillRect/>
          </a:stretch>
        </p:blipFill>
        <p:spPr bwMode="auto">
          <a:xfrm>
            <a:off x="627544" y="1314037"/>
            <a:ext cx="9972000" cy="532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/>
          <p:cNvPicPr/>
          <p:nvPr/>
        </p:nvPicPr>
        <p:blipFill>
          <a:blip r:embed="rId9" cstate="print"/>
          <a:srcRect t="3716" r="-15" b="5479"/>
          <a:stretch>
            <a:fillRect/>
          </a:stretch>
        </p:blipFill>
        <p:spPr bwMode="auto">
          <a:xfrm>
            <a:off x="631721" y="1303038"/>
            <a:ext cx="9972000" cy="53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/>
          <p:cNvPicPr/>
          <p:nvPr/>
        </p:nvPicPr>
        <p:blipFill>
          <a:blip r:embed="rId10" cstate="print"/>
          <a:srcRect t="3995" r="-15" b="5251"/>
          <a:stretch>
            <a:fillRect/>
          </a:stretch>
        </p:blipFill>
        <p:spPr bwMode="auto">
          <a:xfrm>
            <a:off x="636237" y="1329803"/>
            <a:ext cx="9972000" cy="531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/>
          <p:cNvPicPr/>
          <p:nvPr/>
        </p:nvPicPr>
        <p:blipFill>
          <a:blip r:embed="rId11" cstate="print"/>
          <a:srcRect t="3699" r="-15" b="5251"/>
          <a:stretch>
            <a:fillRect/>
          </a:stretch>
        </p:blipFill>
        <p:spPr bwMode="auto">
          <a:xfrm>
            <a:off x="653751" y="1314037"/>
            <a:ext cx="9972000" cy="53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/>
          <p:cNvPicPr/>
          <p:nvPr/>
        </p:nvPicPr>
        <p:blipFill>
          <a:blip r:embed="rId12" cstate="print"/>
          <a:srcRect t="3616" r="-15" b="5251"/>
          <a:stretch>
            <a:fillRect/>
          </a:stretch>
        </p:blipFill>
        <p:spPr bwMode="auto">
          <a:xfrm>
            <a:off x="647541" y="1303405"/>
            <a:ext cx="9972000" cy="533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/>
          <p:cNvPicPr/>
          <p:nvPr/>
        </p:nvPicPr>
        <p:blipFill>
          <a:blip r:embed="rId13" cstate="print"/>
          <a:srcRect t="4041" r="-15" b="5251"/>
          <a:stretch>
            <a:fillRect/>
          </a:stretch>
        </p:blipFill>
        <p:spPr bwMode="auto">
          <a:xfrm>
            <a:off x="645710" y="1340436"/>
            <a:ext cx="9972000" cy="530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/>
          <p:cNvPicPr/>
          <p:nvPr/>
        </p:nvPicPr>
        <p:blipFill>
          <a:blip r:embed="rId14" cstate="print"/>
          <a:srcRect t="3734" r="-15" b="5023"/>
          <a:stretch>
            <a:fillRect/>
          </a:stretch>
        </p:blipFill>
        <p:spPr bwMode="auto">
          <a:xfrm>
            <a:off x="646381" y="1318804"/>
            <a:ext cx="9972000" cy="53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/>
          <p:cNvPicPr/>
          <p:nvPr/>
        </p:nvPicPr>
        <p:blipFill>
          <a:blip r:embed="rId15" cstate="print"/>
          <a:srcRect t="4218" r="-15" b="5251"/>
          <a:stretch>
            <a:fillRect/>
          </a:stretch>
        </p:blipFill>
        <p:spPr bwMode="auto">
          <a:xfrm>
            <a:off x="646455" y="1348135"/>
            <a:ext cx="9972000" cy="52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/>
          <p:cNvPicPr/>
          <p:nvPr/>
        </p:nvPicPr>
        <p:blipFill>
          <a:blip r:embed="rId16" cstate="print"/>
          <a:srcRect t="4032" r="-15" b="5479"/>
          <a:stretch>
            <a:fillRect/>
          </a:stretch>
        </p:blipFill>
        <p:spPr bwMode="auto">
          <a:xfrm>
            <a:off x="643985" y="1329804"/>
            <a:ext cx="9972000" cy="530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/>
          <p:cNvPicPr/>
          <p:nvPr/>
        </p:nvPicPr>
        <p:blipFill>
          <a:blip r:embed="rId17" cstate="print"/>
          <a:srcRect t="3736" b="5227"/>
          <a:stretch>
            <a:fillRect/>
          </a:stretch>
        </p:blipFill>
        <p:spPr bwMode="auto">
          <a:xfrm>
            <a:off x="649988" y="1304699"/>
            <a:ext cx="9972000" cy="532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/>
          <p:cNvPicPr/>
          <p:nvPr/>
        </p:nvPicPr>
        <p:blipFill>
          <a:blip r:embed="rId18" cstate="print"/>
          <a:srcRect t="3608" r="-15" b="4795"/>
          <a:stretch>
            <a:fillRect/>
          </a:stretch>
        </p:blipFill>
        <p:spPr bwMode="auto">
          <a:xfrm>
            <a:off x="655551" y="1300801"/>
            <a:ext cx="9972000" cy="533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/>
          <p:cNvPicPr/>
          <p:nvPr/>
        </p:nvPicPr>
        <p:blipFill>
          <a:blip r:embed="rId19" cstate="print"/>
          <a:srcRect t="3734" r="-15" b="5023"/>
          <a:stretch>
            <a:fillRect/>
          </a:stretch>
        </p:blipFill>
        <p:spPr bwMode="auto">
          <a:xfrm>
            <a:off x="652111" y="1309271"/>
            <a:ext cx="9972000" cy="53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/>
          <p:cNvPicPr/>
          <p:nvPr/>
        </p:nvPicPr>
        <p:blipFill>
          <a:blip r:embed="rId20" cstate="print"/>
          <a:srcRect t="3726" b="5227"/>
          <a:stretch>
            <a:fillRect/>
          </a:stretch>
        </p:blipFill>
        <p:spPr bwMode="auto">
          <a:xfrm>
            <a:off x="657385" y="1308702"/>
            <a:ext cx="9972000" cy="53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итоговой 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кругленный прямоугольник 74"/>
          <p:cNvSpPr/>
          <p:nvPr/>
        </p:nvSpPr>
        <p:spPr>
          <a:xfrm>
            <a:off x="283767" y="1345521"/>
            <a:ext cx="5208814" cy="87173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cs typeface="Arial" pitchFamily="34" charset="0"/>
              </a:rPr>
              <a:t>Суммирование балльных оценок</a:t>
            </a:r>
            <a:endParaRPr lang="ru-RU" sz="1600" dirty="0">
              <a:cs typeface="Arial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15399" y="2327380"/>
            <a:ext cx="5157353" cy="100329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cs typeface="Arial" pitchFamily="34" charset="0"/>
              </a:rPr>
              <a:t>Определение максимально возможной итоговой оценки в баллах</a:t>
            </a:r>
            <a:endParaRPr lang="ru-RU" sz="1600" dirty="0">
              <a:cs typeface="Arial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25828" y="3459130"/>
            <a:ext cx="5133276" cy="93435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cs typeface="Arial" pitchFamily="34" charset="0"/>
              </a:rPr>
              <a:t>Определение итоговой оценки (процент достижения               от максимально возможной итоговой оценки)</a:t>
            </a:r>
            <a:endParaRPr lang="ru-RU" sz="1600" dirty="0"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404654" y="2355432"/>
            <a:ext cx="524400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Fmax</a:t>
            </a:r>
            <a:r>
              <a:rPr lang="ru-RU" sz="1400" dirty="0" smtClean="0"/>
              <a:t> = 4 х </a:t>
            </a:r>
            <a:r>
              <a:rPr lang="en-US" sz="1400" dirty="0" smtClean="0"/>
              <a:t>N</a:t>
            </a:r>
            <a:r>
              <a:rPr lang="ru-RU" sz="1400" dirty="0" smtClean="0"/>
              <a:t>, </a:t>
            </a:r>
          </a:p>
          <a:p>
            <a:r>
              <a:rPr lang="ru-RU" sz="1400" dirty="0" smtClean="0"/>
              <a:t>где 4 балла – максимально возможная оценка по каждому показателю, </a:t>
            </a:r>
            <a:endParaRPr lang="en-US" sz="1400" dirty="0" smtClean="0"/>
          </a:p>
          <a:p>
            <a:r>
              <a:rPr lang="en-US" sz="1400" dirty="0" smtClean="0"/>
              <a:t>N – </a:t>
            </a:r>
            <a:r>
              <a:rPr lang="ru-RU" sz="1400" dirty="0" smtClean="0"/>
              <a:t>количество показателей</a:t>
            </a:r>
            <a:endParaRPr lang="ru-RU" sz="14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423649" y="3813103"/>
            <a:ext cx="5202293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400" dirty="0" smtClean="0"/>
              <a:t>ИО = сумма балльных оценок / </a:t>
            </a:r>
            <a:r>
              <a:rPr lang="en-US" sz="1400" dirty="0" smtClean="0"/>
              <a:t>Fmax</a:t>
            </a:r>
            <a:endParaRPr lang="ru-RU" sz="14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416392" y="1407471"/>
            <a:ext cx="5202293" cy="75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400" dirty="0" smtClean="0"/>
              <a:t>C</a:t>
            </a:r>
            <a:r>
              <a:rPr lang="ru-RU" sz="1400" dirty="0" smtClean="0"/>
              <a:t>умма балльных оценок</a:t>
            </a:r>
            <a:endParaRPr lang="ru-RU" sz="14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653143" y="4847771"/>
            <a:ext cx="10971664" cy="667658"/>
          </a:xfrm>
          <a:prstGeom prst="rect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случае, если по направлению оценивания используется более 3 показателей, оценка эффективности и результативности проводится по каждому из направлений оценивания</a:t>
            </a:r>
            <a:endParaRPr lang="ru-RU" sz="14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636104" y="5630849"/>
            <a:ext cx="10988135" cy="667658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Допускается использование коэффициентов важности для направлений оценивания и </a:t>
            </a:r>
          </a:p>
          <a:p>
            <a:pPr algn="ctr"/>
            <a:r>
              <a:rPr lang="ru-RU" sz="1400" dirty="0" smtClean="0"/>
              <a:t> показателей</a:t>
            </a:r>
            <a:endParaRPr lang="ru-RU" sz="1400" dirty="0"/>
          </a:p>
        </p:txBody>
      </p:sp>
      <p:sp>
        <p:nvSpPr>
          <p:cNvPr id="83" name="Прямоугольник 82"/>
          <p:cNvSpPr/>
          <p:nvPr/>
        </p:nvSpPr>
        <p:spPr>
          <a:xfrm rot="20229413">
            <a:off x="9635238" y="5607006"/>
            <a:ext cx="2304324" cy="56755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определяется на уровне органа государственного контроля (надзора)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4282744" y="1949893"/>
            <a:ext cx="1408608" cy="2268000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749158" y="1949892"/>
            <a:ext cx="4932000" cy="2268000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367"/>
            <a:ext cx="7683843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оценки 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направлению 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оценивания. Пример.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88"/>
          <p:cNvSpPr txBox="1">
            <a:spLocks noChangeArrowheads="1"/>
          </p:cNvSpPr>
          <p:nvPr/>
        </p:nvSpPr>
        <p:spPr bwMode="auto">
          <a:xfrm>
            <a:off x="9491539" y="5705471"/>
            <a:ext cx="2222499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67 % от максимально возможной оценки (эталона)</a:t>
            </a:r>
          </a:p>
        </p:txBody>
      </p:sp>
      <p:sp>
        <p:nvSpPr>
          <p:cNvPr id="18" name="Text Box 288"/>
          <p:cNvSpPr txBox="1">
            <a:spLocks noChangeArrowheads="1"/>
          </p:cNvSpPr>
          <p:nvPr/>
        </p:nvSpPr>
        <p:spPr bwMode="auto">
          <a:xfrm>
            <a:off x="5078999" y="4871218"/>
            <a:ext cx="3286148" cy="1762021"/>
          </a:xfrm>
          <a:prstGeom prst="rect">
            <a:avLst/>
          </a:prstGeom>
          <a:pattFill prst="dotGrid">
            <a:fgClr>
              <a:srgbClr val="D7E0E9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endParaRPr lang="ru-RU" sz="14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4 (балла) х 3 (показателя) = 12</a:t>
            </a: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endParaRPr lang="ru-RU" sz="14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8/12 х 100% = 67%</a:t>
            </a: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endParaRPr lang="ru-RU" sz="1400" b="1" dirty="0" smtClean="0">
              <a:solidFill>
                <a:schemeClr val="tx2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2400" y="1955563"/>
            <a:ext cx="3960000" cy="2268000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783613" y="1955148"/>
            <a:ext cx="1152000" cy="2268000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5641" y="2131488"/>
            <a:ext cx="3805766" cy="541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Своевременность исполнения документов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5778" y="2881395"/>
            <a:ext cx="3805766" cy="541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Доля повторных обращений граждан по причине отсутствия ответа в установленный срок в общем объеме обоснованных обращений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3591" y="3605268"/>
            <a:ext cx="3805766" cy="541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Доля проверок, проведенных инспектором с нарушениями требования законодательства Российской Федерации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7741" y="1459424"/>
            <a:ext cx="1399110" cy="529301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bg1"/>
                </a:solidFill>
                <a:cs typeface="Arial" pitchFamily="34" charset="0"/>
              </a:rPr>
              <a:t>Фактические значения показателей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5792691" y="2050526"/>
            <a:ext cx="4876832" cy="696969"/>
          </a:xfrm>
          <a:prstGeom prst="rightArrow">
            <a:avLst>
              <a:gd name="adj1" fmla="val 70453"/>
              <a:gd name="adj2" fmla="val 500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«лучше» среднего показателя по территориальному органу (80%), но «хуже» предельного значения менее чем на 10%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5786341" y="2788154"/>
            <a:ext cx="4876832" cy="696969"/>
          </a:xfrm>
          <a:prstGeom prst="rightArrow">
            <a:avLst>
              <a:gd name="adj1" fmla="val 70453"/>
              <a:gd name="adj2" fmla="val 500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соответствует нормативному (целевому) значению показателя (0%)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5792691" y="3515234"/>
            <a:ext cx="4876832" cy="696969"/>
          </a:xfrm>
          <a:prstGeom prst="rightArrow">
            <a:avLst>
              <a:gd name="adj1" fmla="val 70453"/>
              <a:gd name="adj2" fmla="val 500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не соответствует предельному значению  (0%) более чем на 10% и «хуже» среднего показателя по территориальному органу (5%)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335063" y="2141014"/>
            <a:ext cx="1296000" cy="525055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95%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350841" y="2869871"/>
            <a:ext cx="1296000" cy="525055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0%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35061" y="3607309"/>
            <a:ext cx="1296000" cy="525055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15%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850173" y="2125248"/>
            <a:ext cx="1044000" cy="525055"/>
          </a:xfrm>
          <a:prstGeom prst="roundRect">
            <a:avLst>
              <a:gd name="adj" fmla="val 8576"/>
            </a:avLst>
          </a:prstGeom>
          <a:gradFill>
            <a:gsLst>
              <a:gs pos="0">
                <a:srgbClr val="FFFF00"/>
              </a:gs>
              <a:gs pos="100000">
                <a:srgbClr val="F5E405"/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3 балла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850173" y="2869870"/>
            <a:ext cx="1044000" cy="525055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4 балла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850173" y="3607309"/>
            <a:ext cx="1044000" cy="525055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1 балл</a:t>
            </a:r>
          </a:p>
        </p:txBody>
      </p:sp>
      <p:cxnSp>
        <p:nvCxnSpPr>
          <p:cNvPr id="35" name="Соединительная линия уступом 34"/>
          <p:cNvCxnSpPr>
            <a:endCxn id="36" idx="0"/>
          </p:cNvCxnSpPr>
          <p:nvPr/>
        </p:nvCxnSpPr>
        <p:spPr>
          <a:xfrm rot="5400000">
            <a:off x="8819353" y="2057177"/>
            <a:ext cx="408902" cy="4701149"/>
          </a:xfrm>
          <a:prstGeom prst="bentConnector3">
            <a:avLst>
              <a:gd name="adj1" fmla="val 50000"/>
            </a:avLst>
          </a:prstGeom>
          <a:ln w="6350">
            <a:tailEnd type="stealt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4958717" y="4612203"/>
            <a:ext cx="3429024" cy="500066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Оценка по направлению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«Исполнительская дисциплина»</a:t>
            </a:r>
          </a:p>
        </p:txBody>
      </p:sp>
      <p:sp>
        <p:nvSpPr>
          <p:cNvPr id="37" name="Стрелка вправо 36"/>
          <p:cNvSpPr/>
          <p:nvPr/>
        </p:nvSpPr>
        <p:spPr>
          <a:xfrm>
            <a:off x="8516859" y="5934601"/>
            <a:ext cx="749349" cy="448854"/>
          </a:xfrm>
          <a:prstGeom prst="rightArrow">
            <a:avLst>
              <a:gd name="adj1" fmla="val 70453"/>
              <a:gd name="adj2" fmla="val 500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endParaRPr lang="ru-RU" sz="1200" dirty="0" smtClean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9243" y="1464412"/>
            <a:ext cx="3996000" cy="529301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bg1"/>
                </a:solidFill>
                <a:cs typeface="Arial" pitchFamily="34" charset="0"/>
              </a:rPr>
              <a:t>Оцениваемые показатели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786879" y="1459424"/>
            <a:ext cx="4882644" cy="529301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bg1"/>
                </a:solidFill>
                <a:cs typeface="Arial" pitchFamily="34" charset="0"/>
              </a:rPr>
              <a:t>Процедура оценки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802874" y="1449899"/>
            <a:ext cx="1143008" cy="529301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bg1"/>
                </a:solidFill>
                <a:cs typeface="Arial" pitchFamily="34" charset="0"/>
              </a:rPr>
              <a:t>Результат оценки</a:t>
            </a:r>
          </a:p>
        </p:txBody>
      </p:sp>
      <p:sp>
        <p:nvSpPr>
          <p:cNvPr id="41" name="Стрелка вправо 40"/>
          <p:cNvSpPr/>
          <p:nvPr/>
        </p:nvSpPr>
        <p:spPr>
          <a:xfrm>
            <a:off x="8579921" y="5129952"/>
            <a:ext cx="749349" cy="448854"/>
          </a:xfrm>
          <a:prstGeom prst="rightArrow">
            <a:avLst>
              <a:gd name="adj1" fmla="val 70453"/>
              <a:gd name="adj2" fmla="val 500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80000"/>
              </a:lnSpc>
              <a:tabLst>
                <a:tab pos="177800" algn="l"/>
              </a:tabLst>
              <a:defRPr/>
            </a:pPr>
            <a:endParaRPr lang="ru-RU" sz="1200" dirty="0" smtClean="0">
              <a:solidFill>
                <a:srgbClr val="002060"/>
              </a:solidFill>
            </a:endParaRPr>
          </a:p>
        </p:txBody>
      </p:sp>
      <p:sp>
        <p:nvSpPr>
          <p:cNvPr id="43" name="Text Box 288"/>
          <p:cNvSpPr txBox="1">
            <a:spLocks noChangeArrowheads="1"/>
          </p:cNvSpPr>
          <p:nvPr/>
        </p:nvSpPr>
        <p:spPr bwMode="auto">
          <a:xfrm>
            <a:off x="9463735" y="5095840"/>
            <a:ext cx="2266205" cy="4413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Максимально возможная оценка (эталон)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2" name="Содержимое 4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157660" y="2559240"/>
            <a:ext cx="10382855" cy="504000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9019" y="1996935"/>
            <a:ext cx="10382855" cy="504000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4276" y="3105811"/>
            <a:ext cx="10382855" cy="1528845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367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итоговой 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оценки. Пример.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10604421" y="2002222"/>
            <a:ext cx="1333509" cy="2628000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16371" y="2042623"/>
            <a:ext cx="3428981" cy="42813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Проведение контрольно-надзорных мероприятий</a:t>
            </a:r>
            <a:endParaRPr lang="ru-RU" sz="1400" b="1" dirty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480254" y="1524208"/>
            <a:ext cx="5995050" cy="367391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Оцениваемый показатель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480254" y="3661253"/>
            <a:ext cx="5995050" cy="415254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Доля повторных обращений граждан по причине отсутствия ответа в установленный срок в общем объеме обоснованных обращений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480254" y="4145546"/>
            <a:ext cx="5995050" cy="415254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Доля проверок, проведенных инспектором с нарушениями требования законодательства Российской Федерации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16372" y="1484452"/>
            <a:ext cx="3429027" cy="367391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Оцениваемое направление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0699672" y="1524208"/>
            <a:ext cx="1143008" cy="367391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Результат оценки</a:t>
            </a:r>
          </a:p>
        </p:txBody>
      </p:sp>
      <p:sp>
        <p:nvSpPr>
          <p:cNvPr id="50" name="Стрелка вправо 49"/>
          <p:cNvSpPr/>
          <p:nvPr/>
        </p:nvSpPr>
        <p:spPr>
          <a:xfrm>
            <a:off x="4048028" y="5497216"/>
            <a:ext cx="6041903" cy="824755"/>
          </a:xfrm>
          <a:prstGeom prst="rightArrow">
            <a:avLst>
              <a:gd name="adj1" fmla="val 56074"/>
              <a:gd name="adj2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1+3+2+3+4 = 13 баллов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65735" y="5391806"/>
            <a:ext cx="3260334" cy="882869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Общая оценка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480254" y="2050711"/>
            <a:ext cx="5995050" cy="415254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Среднее количество проверок, проведенных в отношении одного юридического лица, индивидуального предпринимателя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480254" y="2598069"/>
            <a:ext cx="5995050" cy="415254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Доля проверок, по итогам которых по фактам выявленных нарушений наложены административные наказания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08420" y="2566537"/>
            <a:ext cx="3428981" cy="42813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Результативность контрольно-надзорных мероприятий</a:t>
            </a:r>
            <a:endParaRPr lang="ru-RU" sz="1400" b="1" dirty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480254" y="3176959"/>
            <a:ext cx="5995050" cy="415254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Своевременность исполнения документов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0399" y="3169007"/>
            <a:ext cx="3428981" cy="138886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Исполнительская дисциплина</a:t>
            </a:r>
            <a:endParaRPr lang="ru-RU" sz="1400" b="1" dirty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0683928" y="3661248"/>
            <a:ext cx="1143008" cy="415254"/>
          </a:xfrm>
          <a:prstGeom prst="roundRect">
            <a:avLst>
              <a:gd name="adj" fmla="val 8576"/>
            </a:avLst>
          </a:prstGeom>
          <a:gradFill>
            <a:gsLst>
              <a:gs pos="0">
                <a:srgbClr val="FFFF00"/>
              </a:gs>
              <a:gs pos="100000">
                <a:srgbClr val="F5E405"/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3 балла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0699701" y="4145542"/>
            <a:ext cx="1143008" cy="415254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4 балла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0683927" y="2050711"/>
            <a:ext cx="1143008" cy="415254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 балл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0699896" y="2613833"/>
            <a:ext cx="1143008" cy="415254"/>
          </a:xfrm>
          <a:prstGeom prst="roundRect">
            <a:avLst>
              <a:gd name="adj" fmla="val 8576"/>
            </a:avLst>
          </a:prstGeom>
          <a:gradFill>
            <a:gsLst>
              <a:gs pos="0">
                <a:srgbClr val="FFFF00"/>
              </a:gs>
              <a:gs pos="100000">
                <a:srgbClr val="F5E405"/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3 балла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0691918" y="3176954"/>
            <a:ext cx="1143008" cy="415254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 балла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64424" y="4700776"/>
            <a:ext cx="2683859" cy="44392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сумма по всем направлениям</a:t>
            </a:r>
          </a:p>
        </p:txBody>
      </p:sp>
      <p:sp>
        <p:nvSpPr>
          <p:cNvPr id="71" name="Правая фигурная скобка 70"/>
          <p:cNvSpPr/>
          <p:nvPr/>
        </p:nvSpPr>
        <p:spPr>
          <a:xfrm rot="5400000">
            <a:off x="7331946" y="2491932"/>
            <a:ext cx="202990" cy="5502165"/>
          </a:xfrm>
          <a:prstGeom prst="rightBrace">
            <a:avLst>
              <a:gd name="adj1" fmla="val 56704"/>
              <a:gd name="adj2" fmla="val 50000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 Box 288"/>
          <p:cNvSpPr txBox="1">
            <a:spLocks noChangeArrowheads="1"/>
          </p:cNvSpPr>
          <p:nvPr/>
        </p:nvSpPr>
        <p:spPr bwMode="auto">
          <a:xfrm>
            <a:off x="10460330" y="5237598"/>
            <a:ext cx="1619960" cy="11910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65,0% </a:t>
            </a: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(от максимально возможной оценки 20 баллов)</a:t>
            </a:r>
            <a:endParaRPr lang="ru-RU" sz="1400" dirty="0" smtClean="0">
              <a:solidFill>
                <a:schemeClr val="tx2"/>
              </a:solidFill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рейтинга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1793631" y="4076310"/>
            <a:ext cx="8171380" cy="2500330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93631" y="1392444"/>
            <a:ext cx="8171380" cy="1948634"/>
          </a:xfrm>
          <a:prstGeom prst="roundRect">
            <a:avLst>
              <a:gd name="adj" fmla="val 583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250499" y="3433368"/>
            <a:ext cx="1785950" cy="500066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i="1" dirty="0" smtClean="0">
                <a:solidFill>
                  <a:schemeClr val="tx2"/>
                </a:solidFill>
              </a:rPr>
              <a:t>повышающий коэффициент </a:t>
            </a:r>
            <a:br>
              <a:rPr lang="ru-RU" sz="1200" i="1" dirty="0" smtClean="0">
                <a:solidFill>
                  <a:schemeClr val="tx2"/>
                </a:solidFill>
              </a:rPr>
            </a:br>
            <a:r>
              <a:rPr lang="ru-RU" sz="1200" i="1" dirty="0" smtClean="0">
                <a:solidFill>
                  <a:schemeClr val="tx2"/>
                </a:solidFill>
              </a:rPr>
              <a:t>места в рейтинге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250499" y="4004872"/>
            <a:ext cx="1785950" cy="500066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i="1" dirty="0" smtClean="0">
                <a:solidFill>
                  <a:schemeClr val="tx2"/>
                </a:solidFill>
              </a:rPr>
              <a:t>понижающий коэффициент </a:t>
            </a:r>
            <a:br>
              <a:rPr lang="ru-RU" sz="1200" i="1" dirty="0" smtClean="0">
                <a:solidFill>
                  <a:schemeClr val="tx2"/>
                </a:solidFill>
              </a:rPr>
            </a:br>
            <a:r>
              <a:rPr lang="ru-RU" sz="1200" i="1" dirty="0" smtClean="0">
                <a:solidFill>
                  <a:schemeClr val="tx2"/>
                </a:solidFill>
              </a:rPr>
              <a:t>места в рейтинге</a:t>
            </a:r>
          </a:p>
        </p:txBody>
      </p:sp>
      <p:grpSp>
        <p:nvGrpSpPr>
          <p:cNvPr id="35" name="Группа 46"/>
          <p:cNvGrpSpPr/>
          <p:nvPr/>
        </p:nvGrpSpPr>
        <p:grpSpPr>
          <a:xfrm>
            <a:off x="2225919" y="1806794"/>
            <a:ext cx="7046913" cy="1443038"/>
            <a:chOff x="1047750" y="2057400"/>
            <a:chExt cx="7046913" cy="1728790"/>
          </a:xfrm>
        </p:grpSpPr>
        <p:grpSp>
          <p:nvGrpSpPr>
            <p:cNvPr id="36" name="Группа 41"/>
            <p:cNvGrpSpPr/>
            <p:nvPr/>
          </p:nvGrpSpPr>
          <p:grpSpPr>
            <a:xfrm>
              <a:off x="1047750" y="2057400"/>
              <a:ext cx="7046913" cy="1728790"/>
              <a:chOff x="1047750" y="2057400"/>
              <a:chExt cx="7046913" cy="1728790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47750" y="2057400"/>
                <a:ext cx="7046913" cy="1728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4857752" y="3317474"/>
                <a:ext cx="42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…</a:t>
                </a:r>
                <a:endParaRPr lang="ru-RU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857752" y="300037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…</a:t>
              </a:r>
              <a:endParaRPr lang="ru-RU" dirty="0"/>
            </a:p>
          </p:txBody>
        </p:sp>
      </p:grpSp>
      <p:sp>
        <p:nvSpPr>
          <p:cNvPr id="40" name="Скругленный прямоугольник 39"/>
          <p:cNvSpPr/>
          <p:nvPr/>
        </p:nvSpPr>
        <p:spPr>
          <a:xfrm>
            <a:off x="2050778" y="2659644"/>
            <a:ext cx="1357322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Первое место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 рейтинге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93655" y="1606758"/>
            <a:ext cx="1357322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Наибольшая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итоговая оценка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393375" y="2392576"/>
            <a:ext cx="1357322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Последнее место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 рейтинге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893309" y="1535320"/>
            <a:ext cx="1357322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Наименьшая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итоговая оценка</a:t>
            </a:r>
          </a:p>
        </p:txBody>
      </p:sp>
      <p:sp>
        <p:nvSpPr>
          <p:cNvPr id="53" name="Стрелка вправо 52"/>
          <p:cNvSpPr/>
          <p:nvPr/>
        </p:nvSpPr>
        <p:spPr>
          <a:xfrm>
            <a:off x="7607557" y="3433368"/>
            <a:ext cx="714380" cy="50006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7607557" y="4004872"/>
            <a:ext cx="714380" cy="50006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535855" y="3433368"/>
            <a:ext cx="2286016" cy="500066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i="1" dirty="0" smtClean="0">
                <a:solidFill>
                  <a:schemeClr val="tx2"/>
                </a:solidFill>
              </a:rPr>
              <a:t>Место в рейтинге выше, </a:t>
            </a:r>
            <a:br>
              <a:rPr lang="ru-RU" sz="1200" i="1" dirty="0" smtClean="0">
                <a:solidFill>
                  <a:schemeClr val="tx2"/>
                </a:solidFill>
              </a:rPr>
            </a:br>
            <a:r>
              <a:rPr lang="ru-RU" sz="1200" i="1" dirty="0" smtClean="0">
                <a:solidFill>
                  <a:schemeClr val="tx2"/>
                </a:solidFill>
              </a:rPr>
              <a:t>чем в прошлом периоде?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535855" y="4004872"/>
            <a:ext cx="2286016" cy="500066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i="1" dirty="0" smtClean="0">
                <a:solidFill>
                  <a:schemeClr val="tx2"/>
                </a:solidFill>
              </a:rPr>
              <a:t>Место в рейтинге ниже, </a:t>
            </a:r>
            <a:br>
              <a:rPr lang="ru-RU" sz="1200" i="1" dirty="0" smtClean="0">
                <a:solidFill>
                  <a:schemeClr val="tx2"/>
                </a:solidFill>
              </a:rPr>
            </a:br>
            <a:r>
              <a:rPr lang="ru-RU" sz="1200" i="1" dirty="0" smtClean="0">
                <a:solidFill>
                  <a:schemeClr val="tx2"/>
                </a:solidFill>
              </a:rPr>
              <a:t>чем в прошлом периоде?</a:t>
            </a:r>
          </a:p>
        </p:txBody>
      </p:sp>
      <p:grpSp>
        <p:nvGrpSpPr>
          <p:cNvPr id="57" name="Группа 63"/>
          <p:cNvGrpSpPr/>
          <p:nvPr/>
        </p:nvGrpSpPr>
        <p:grpSpPr>
          <a:xfrm>
            <a:off x="2418032" y="4647814"/>
            <a:ext cx="7046913" cy="1928802"/>
            <a:chOff x="1239863" y="4857760"/>
            <a:chExt cx="7046913" cy="1928802"/>
          </a:xfrm>
        </p:grpSpPr>
        <p:pic>
          <p:nvPicPr>
            <p:cNvPr id="5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9863" y="4857760"/>
              <a:ext cx="7046913" cy="192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9" name="TextBox 68"/>
            <p:cNvSpPr txBox="1"/>
            <p:nvPr/>
          </p:nvSpPr>
          <p:spPr>
            <a:xfrm>
              <a:off x="5072066" y="6304931"/>
              <a:ext cx="428628" cy="308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…</a:t>
              </a:r>
              <a:endParaRPr lang="ru-RU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72066" y="5898836"/>
              <a:ext cx="428628" cy="308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…</a:t>
              </a:r>
              <a:endParaRPr lang="ru-RU" dirty="0"/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1889218" y="5684215"/>
            <a:ext cx="1357322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Первое место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 рейтинге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889219" y="4205999"/>
            <a:ext cx="2286016" cy="57150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Наибольшая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итоговая оценка с учетом поправочного коэффициента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321937" y="5505070"/>
            <a:ext cx="1357322" cy="42862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Последнее место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 рейтинге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393243" y="4647814"/>
            <a:ext cx="2286016" cy="57150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Наименьшая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итоговая оценка с учетом поправочного коэффициента</a:t>
            </a:r>
          </a:p>
        </p:txBody>
      </p:sp>
      <p:sp>
        <p:nvSpPr>
          <p:cNvPr id="42" name="Содержимое 4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Ожидаемый эффект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Прямоугольник 271"/>
          <p:cNvSpPr/>
          <p:nvPr/>
        </p:nvSpPr>
        <p:spPr>
          <a:xfrm>
            <a:off x="7398326" y="1451867"/>
            <a:ext cx="3740791" cy="252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73" name="Прямоугольник 272"/>
          <p:cNvSpPr/>
          <p:nvPr/>
        </p:nvSpPr>
        <p:spPr>
          <a:xfrm>
            <a:off x="1246910" y="1451866"/>
            <a:ext cx="3976254" cy="252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74" name="TextBox 273"/>
          <p:cNvSpPr txBox="1"/>
          <p:nvPr/>
        </p:nvSpPr>
        <p:spPr>
          <a:xfrm>
            <a:off x="1317296" y="1933910"/>
            <a:ext cx="3856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Из разрозненной деятельности территориальных органов создать эффективную команду, ориентированную на результат </a:t>
            </a:r>
            <a:br>
              <a:rPr lang="ru-RU" sz="1600" dirty="0" smtClean="0"/>
            </a:br>
            <a:r>
              <a:rPr lang="ru-RU" sz="1600" dirty="0" smtClean="0"/>
              <a:t>и достижение целей, поставленных перед органом государственного контроля (надзора)</a:t>
            </a:r>
            <a:endParaRPr lang="ru-RU" sz="1600" dirty="0"/>
          </a:p>
        </p:txBody>
      </p:sp>
      <p:sp>
        <p:nvSpPr>
          <p:cNvPr id="275" name="Стрелка вправо 274"/>
          <p:cNvSpPr/>
          <p:nvPr/>
        </p:nvSpPr>
        <p:spPr>
          <a:xfrm>
            <a:off x="6057900" y="4434059"/>
            <a:ext cx="651164" cy="119149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Прямоугольник 275"/>
          <p:cNvSpPr/>
          <p:nvPr/>
        </p:nvSpPr>
        <p:spPr>
          <a:xfrm>
            <a:off x="7624515" y="1804832"/>
            <a:ext cx="3292867" cy="360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itchFamily="34" charset="0"/>
                <a:cs typeface="Arial" pitchFamily="34" charset="0"/>
              </a:rPr>
              <a:t>повышение производительности труда</a:t>
            </a:r>
            <a:endParaRPr lang="ru-RU" sz="1400" b="0" dirty="0">
              <a:solidFill>
                <a:schemeClr val="tx2">
                  <a:lumMod val="50000"/>
                </a:schemeClr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7638370" y="2235474"/>
            <a:ext cx="3292867" cy="360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itchFamily="34" charset="0"/>
                <a:cs typeface="Arial" pitchFamily="34" charset="0"/>
              </a:rPr>
              <a:t>повышение качества исполнения функций</a:t>
            </a:r>
            <a:endParaRPr lang="ru-RU" sz="1400" b="0" dirty="0">
              <a:solidFill>
                <a:schemeClr val="tx2">
                  <a:lumMod val="50000"/>
                </a:schemeClr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278" name="Прямоугольник 277"/>
          <p:cNvSpPr/>
          <p:nvPr/>
        </p:nvSpPr>
        <p:spPr>
          <a:xfrm>
            <a:off x="7638377" y="2677657"/>
            <a:ext cx="3292867" cy="360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itchFamily="34" charset="0"/>
                <a:cs typeface="Arial" pitchFamily="34" charset="0"/>
              </a:rPr>
              <a:t>снижение затрат</a:t>
            </a:r>
            <a:endParaRPr lang="ru-RU" sz="1400" b="0" dirty="0">
              <a:solidFill>
                <a:schemeClr val="tx2">
                  <a:lumMod val="50000"/>
                </a:schemeClr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279" name="Прямоугольник 278"/>
          <p:cNvSpPr/>
          <p:nvPr/>
        </p:nvSpPr>
        <p:spPr>
          <a:xfrm>
            <a:off x="7639525" y="3107158"/>
            <a:ext cx="3292867" cy="360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itchFamily="34" charset="0"/>
                <a:cs typeface="Arial" pitchFamily="34" charset="0"/>
              </a:rPr>
              <a:t>адекватность и справедливость принимаемых решений</a:t>
            </a:r>
            <a:endParaRPr lang="ru-RU" sz="1400" b="0" dirty="0">
              <a:solidFill>
                <a:schemeClr val="tx2">
                  <a:lumMod val="50000"/>
                </a:schemeClr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7640678" y="3548193"/>
            <a:ext cx="3292867" cy="360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a typeface="Tahoma" pitchFamily="34" charset="0"/>
                <a:cs typeface="Arial" pitchFamily="34" charset="0"/>
              </a:rPr>
              <a:t>повышение уровня исполнительской дисциплины</a:t>
            </a:r>
            <a:endParaRPr lang="ru-RU" sz="1400" b="0" dirty="0">
              <a:solidFill>
                <a:schemeClr val="tx2">
                  <a:lumMod val="50000"/>
                </a:schemeClr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2797464" y="1547690"/>
            <a:ext cx="1039091" cy="34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Задача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8866909" y="1493427"/>
            <a:ext cx="1039091" cy="34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Эффект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83" name="Стрелка вправо 282"/>
          <p:cNvSpPr/>
          <p:nvPr/>
        </p:nvSpPr>
        <p:spPr>
          <a:xfrm>
            <a:off x="6054436" y="2172305"/>
            <a:ext cx="651164" cy="119149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5" name="Picture 4" descr="http://s1.hostingkartinok.com/uploads/images/2012/02/2b629811e77370db4b48334760789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200" y="3974121"/>
            <a:ext cx="3644900" cy="227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" name="Picture 2" descr="C:\Users\gerasimenko\Pictures\ef8b4f58175a113f41adf6539b5278b7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273" y="4068384"/>
            <a:ext cx="3556000" cy="2374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Содержимое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528408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364827" y="3177667"/>
            <a:ext cx="9844456" cy="64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0850"/>
            <a:r>
              <a:rPr lang="ru-RU" sz="1500" dirty="0">
                <a:solidFill>
                  <a:schemeClr val="bg1"/>
                </a:solidFill>
                <a:cs typeface="Arial" pitchFamily="34" charset="0"/>
              </a:rPr>
              <a:t>Обеспечение принципа единства </a:t>
            </a:r>
            <a:r>
              <a:rPr lang="ru-RU" sz="1500" dirty="0" smtClean="0">
                <a:solidFill>
                  <a:schemeClr val="bg1"/>
                </a:solidFill>
                <a:cs typeface="Arial" pitchFamily="34" charset="0"/>
              </a:rPr>
              <a:t>правовых и организационных </a:t>
            </a:r>
            <a:r>
              <a:rPr lang="ru-RU" sz="1500" dirty="0">
                <a:solidFill>
                  <a:schemeClr val="bg1"/>
                </a:solidFill>
                <a:cs typeface="Arial" pitchFamily="34" charset="0"/>
              </a:rPr>
              <a:t>основ </a:t>
            </a:r>
            <a:r>
              <a:rPr lang="ru-RU" sz="1500" dirty="0" smtClean="0">
                <a:solidFill>
                  <a:schemeClr val="bg1"/>
                </a:solidFill>
                <a:cs typeface="Arial" pitchFamily="34" charset="0"/>
              </a:rPr>
              <a:t>оценки результатов деятельности гражданских служащих органов государственного контроля (надзора) и применяемых по ее итогам кадровых решений</a:t>
            </a:r>
            <a:endParaRPr lang="ru-RU" sz="15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71579" y="3931487"/>
            <a:ext cx="9844456" cy="64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0850"/>
            <a:r>
              <a:rPr lang="ru-RU" sz="1500" dirty="0">
                <a:solidFill>
                  <a:schemeClr val="bg1"/>
                </a:solidFill>
                <a:cs typeface="Arial" pitchFamily="34" charset="0"/>
              </a:rPr>
              <a:t>Повышение качества </a:t>
            </a:r>
            <a:r>
              <a:rPr lang="ru-RU" sz="1500" dirty="0" smtClean="0">
                <a:solidFill>
                  <a:schemeClr val="bg1"/>
                </a:solidFill>
                <a:cs typeface="Arial" pitchFamily="34" charset="0"/>
              </a:rPr>
              <a:t>исполнения гражданскими служащими должностных </a:t>
            </a:r>
            <a:r>
              <a:rPr lang="ru-RU" sz="1500" dirty="0">
                <a:solidFill>
                  <a:schemeClr val="bg1"/>
                </a:solidFill>
                <a:cs typeface="Arial" pitchFamily="34" charset="0"/>
              </a:rPr>
              <a:t>обязанностей </a:t>
            </a:r>
            <a:r>
              <a:rPr lang="ru-RU" sz="1500" dirty="0" smtClean="0">
                <a:solidFill>
                  <a:schemeClr val="bg1"/>
                </a:solidFill>
                <a:cs typeface="Arial" pitchFamily="34" charset="0"/>
              </a:rPr>
              <a:t>путем </a:t>
            </a:r>
            <a:r>
              <a:rPr lang="ru-RU" sz="1500" dirty="0">
                <a:solidFill>
                  <a:schemeClr val="bg1"/>
                </a:solidFill>
                <a:cs typeface="Arial" pitchFamily="34" charset="0"/>
              </a:rPr>
              <a:t>установления персональной ответственности за достижение конкретных измеримых </a:t>
            </a:r>
            <a:r>
              <a:rPr lang="ru-RU" sz="1500" dirty="0" smtClean="0">
                <a:solidFill>
                  <a:schemeClr val="bg1"/>
                </a:solidFill>
                <a:cs typeface="Arial" pitchFamily="34" charset="0"/>
              </a:rPr>
              <a:t>показателей эффективности и результативности</a:t>
            </a:r>
            <a:endParaRPr lang="ru-RU" sz="15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01859" y="4709925"/>
            <a:ext cx="9812341" cy="64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0850"/>
            <a:r>
              <a:rPr lang="ru-RU" sz="1500" dirty="0">
                <a:solidFill>
                  <a:schemeClr val="bg1"/>
                </a:solidFill>
                <a:cs typeface="Arial" pitchFamily="34" charset="0"/>
              </a:rPr>
              <a:t>Объективное материальное стимулирование </a:t>
            </a:r>
            <a:r>
              <a:rPr lang="ru-RU" sz="1500" dirty="0" smtClean="0">
                <a:solidFill>
                  <a:schemeClr val="bg1"/>
                </a:solidFill>
                <a:cs typeface="Arial" pitchFamily="34" charset="0"/>
              </a:rPr>
              <a:t>гражданских </a:t>
            </a:r>
            <a:r>
              <a:rPr lang="ru-RU" sz="1500" dirty="0">
                <a:solidFill>
                  <a:schemeClr val="bg1"/>
                </a:solidFill>
                <a:cs typeface="Arial" pitchFamily="34" charset="0"/>
              </a:rPr>
              <a:t>служащих в зависимости от результативности и эффективности исполнения ими должностных обязанностей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367093" y="2405396"/>
            <a:ext cx="9844456" cy="64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0850"/>
            <a:r>
              <a:rPr lang="ru-RU" sz="1500" dirty="0" smtClean="0">
                <a:solidFill>
                  <a:schemeClr val="bg1"/>
                </a:solidFill>
                <a:cs typeface="Arial" pitchFamily="34" charset="0"/>
              </a:rPr>
              <a:t>Эффективное управление кадровым составом на основе объективных решений </a:t>
            </a:r>
            <a:endParaRPr lang="ru-RU" sz="15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96727" y="5469162"/>
            <a:ext cx="9819040" cy="64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0850"/>
            <a:r>
              <a:rPr lang="ru-RU" sz="1500" dirty="0">
                <a:solidFill>
                  <a:schemeClr val="bg1"/>
                </a:solidFill>
                <a:cs typeface="Arial" pitchFamily="34" charset="0"/>
              </a:rPr>
              <a:t>Повышение эффективности работы кадровых служб </a:t>
            </a:r>
            <a:r>
              <a:rPr lang="ru-RU" sz="1500" dirty="0" smtClean="0">
                <a:solidFill>
                  <a:schemeClr val="bg1"/>
                </a:solidFill>
                <a:cs typeface="Arial" pitchFamily="34" charset="0"/>
              </a:rPr>
              <a:t>органов государственного контроля (надзора) за </a:t>
            </a:r>
            <a:r>
              <a:rPr lang="ru-RU" sz="1500" dirty="0">
                <a:solidFill>
                  <a:schemeClr val="bg1"/>
                </a:solidFill>
                <a:cs typeface="Arial" pitchFamily="34" charset="0"/>
              </a:rPr>
              <a:t>счет внедрения унифицированных процедур оценки</a:t>
            </a:r>
          </a:p>
        </p:txBody>
      </p:sp>
      <p:pic>
        <p:nvPicPr>
          <p:cNvPr id="31" name="Picture 2" descr="C:\Users\ASUS\AppData\Local\Microsoft\Windows\Temporary Internet Files\Content.IE5\QDME78DU\04231536-photo-microsoft-safety-scanner-mss-logo-mikekl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71" y="2351108"/>
            <a:ext cx="801900" cy="748146"/>
          </a:xfrm>
          <a:prstGeom prst="rect">
            <a:avLst/>
          </a:prstGeom>
          <a:noFill/>
        </p:spPr>
      </p:pic>
      <p:pic>
        <p:nvPicPr>
          <p:cNvPr id="32" name="Picture 2" descr="C:\Users\ASUS\AppData\Local\Microsoft\Windows\Temporary Internet Files\Content.IE5\QDME78DU\04231536-photo-microsoft-safety-scanner-mss-logo-mikekl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62" y="3126963"/>
            <a:ext cx="801900" cy="748146"/>
          </a:xfrm>
          <a:prstGeom prst="rect">
            <a:avLst/>
          </a:prstGeom>
          <a:noFill/>
        </p:spPr>
      </p:pic>
      <p:pic>
        <p:nvPicPr>
          <p:cNvPr id="34" name="Picture 2" descr="C:\Users\ASUS\AppData\Local\Microsoft\Windows\Temporary Internet Files\Content.IE5\QDME78DU\04231536-photo-microsoft-safety-scanner-mss-logo-mikekl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07" y="4678671"/>
            <a:ext cx="801900" cy="748146"/>
          </a:xfrm>
          <a:prstGeom prst="rect">
            <a:avLst/>
          </a:prstGeom>
          <a:noFill/>
        </p:spPr>
      </p:pic>
      <p:pic>
        <p:nvPicPr>
          <p:cNvPr id="35" name="Picture 2" descr="C:\Users\ASUS\AppData\Local\Microsoft\Windows\Temporary Internet Files\Content.IE5\QDME78DU\04231536-photo-microsoft-safety-scanner-mss-logo-mikekl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927" y="3856421"/>
            <a:ext cx="801900" cy="748146"/>
          </a:xfrm>
          <a:prstGeom prst="rect">
            <a:avLst/>
          </a:prstGeom>
          <a:noFill/>
        </p:spPr>
      </p:pic>
      <p:pic>
        <p:nvPicPr>
          <p:cNvPr id="36" name="Picture 2" descr="C:\Users\ASUS\AppData\Local\Microsoft\Windows\Temporary Internet Files\Content.IE5\QDME78DU\04231536-photo-microsoft-safety-scanner-mss-logo-mikekl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603" y="5429717"/>
            <a:ext cx="801900" cy="748146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1372970" y="1615364"/>
            <a:ext cx="9844456" cy="64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0850"/>
            <a:r>
              <a:rPr lang="ru-RU" sz="1500" dirty="0" smtClean="0">
                <a:solidFill>
                  <a:schemeClr val="bg1"/>
                </a:solidFill>
                <a:cs typeface="Arial" pitchFamily="34" charset="0"/>
              </a:rPr>
              <a:t>Повышение эффективности государственного контроля (надзора)</a:t>
            </a:r>
            <a:endParaRPr lang="ru-RU" sz="15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8" name="Picture 2" descr="C:\Users\ASUS\AppData\Local\Microsoft\Windows\Temporary Internet Files\Content.IE5\QDME78DU\04231536-photo-microsoft-safety-scanner-mss-logo-mikekl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600" y="1589108"/>
            <a:ext cx="801900" cy="748146"/>
          </a:xfrm>
          <a:prstGeom prst="rect">
            <a:avLst/>
          </a:prstGeom>
          <a:noFill/>
        </p:spPr>
      </p:pic>
      <p:sp>
        <p:nvSpPr>
          <p:cNvPr id="20" name="Содержимое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размера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материального стимулирования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88"/>
          <p:cNvSpPr txBox="1">
            <a:spLocks noChangeArrowheads="1"/>
          </p:cNvSpPr>
          <p:nvPr/>
        </p:nvSpPr>
        <p:spPr bwMode="auto">
          <a:xfrm>
            <a:off x="4421058" y="4641116"/>
            <a:ext cx="2097592" cy="695575"/>
          </a:xfrm>
          <a:prstGeom prst="rect">
            <a:avLst/>
          </a:prstGeom>
          <a:pattFill prst="dotGrid">
            <a:fgClr>
              <a:srgbClr val="D7E0E9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endParaRPr lang="ru-RU" sz="700" dirty="0" smtClean="0">
              <a:solidFill>
                <a:schemeClr val="tx2"/>
              </a:solidFill>
            </a:endParaRP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700" dirty="0" smtClean="0">
                <a:solidFill>
                  <a:schemeClr val="tx2"/>
                </a:solidFill>
              </a:rPr>
              <a:t>				</a:t>
            </a: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endParaRPr lang="ru-RU" sz="700" dirty="0" smtClean="0">
              <a:solidFill>
                <a:schemeClr val="tx2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285523" y="252646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ИО</a:t>
            </a:r>
            <a:r>
              <a:rPr lang="en-US" sz="1050" b="1" baseline="-25000" dirty="0" smtClean="0">
                <a:solidFill>
                  <a:schemeClr val="bg1"/>
                </a:solidFill>
              </a:rPr>
              <a:t>1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1710068" y="2512716"/>
            <a:ext cx="535462" cy="393470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43409" y="2542878"/>
            <a:ext cx="1062421" cy="34494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сотрудник 1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285523" y="2935450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ИО</a:t>
            </a:r>
            <a:r>
              <a:rPr lang="en-US" sz="1050" b="1" baseline="-25000" dirty="0" smtClean="0">
                <a:solidFill>
                  <a:schemeClr val="bg1"/>
                </a:solidFill>
              </a:rPr>
              <a:t>2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43408" y="2922296"/>
            <a:ext cx="1062421" cy="34494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сотрудник 2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285523" y="3330370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ИО</a:t>
            </a:r>
            <a:r>
              <a:rPr lang="en-US" sz="1050" b="1" baseline="-25000" dirty="0" smtClean="0">
                <a:solidFill>
                  <a:schemeClr val="bg1"/>
                </a:solidFill>
              </a:rPr>
              <a:t>3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43408" y="3301714"/>
            <a:ext cx="1062421" cy="34494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сотрудник 3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1529862" y="243965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1710068" y="2900066"/>
            <a:ext cx="535462" cy="393470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1710068" y="3287416"/>
            <a:ext cx="535462" cy="393470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285523" y="4120210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ИО</a:t>
            </a:r>
            <a:r>
              <a:rPr lang="en-US" sz="1050" b="1" baseline="-25000" dirty="0" smtClean="0">
                <a:solidFill>
                  <a:schemeClr val="bg1"/>
                </a:solidFill>
              </a:rPr>
              <a:t>k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59" name="Стрелка вправо 58"/>
          <p:cNvSpPr/>
          <p:nvPr/>
        </p:nvSpPr>
        <p:spPr>
          <a:xfrm>
            <a:off x="1697368" y="4061912"/>
            <a:ext cx="535462" cy="393470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85523" y="3725290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61" name="Стрелка вправо 60"/>
          <p:cNvSpPr/>
          <p:nvPr/>
        </p:nvSpPr>
        <p:spPr>
          <a:xfrm>
            <a:off x="1708700" y="3688732"/>
            <a:ext cx="535462" cy="393470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41060" y="3693688"/>
            <a:ext cx="1062421" cy="34494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…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41060" y="4073106"/>
            <a:ext cx="1062421" cy="34494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сотрудник </a:t>
            </a:r>
            <a:r>
              <a:rPr lang="en-US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k</a:t>
            </a:r>
            <a:endParaRPr lang="ru-RU" sz="12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988838" y="252646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 smtClean="0">
                <a:solidFill>
                  <a:schemeClr val="bg1"/>
                </a:solidFill>
              </a:rPr>
              <a:t>O</a:t>
            </a:r>
            <a:r>
              <a:rPr lang="en-US" sz="1050" b="1" baseline="-25000" dirty="0" smtClean="0">
                <a:solidFill>
                  <a:schemeClr val="bg1"/>
                </a:solidFill>
              </a:rPr>
              <a:t>1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endParaRPr lang="ru-RU" sz="1050" b="1" dirty="0" smtClean="0">
              <a:solidFill>
                <a:schemeClr val="bg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988838" y="292431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 smtClean="0">
                <a:solidFill>
                  <a:schemeClr val="bg1"/>
                </a:solidFill>
              </a:rPr>
              <a:t>O</a:t>
            </a:r>
            <a:r>
              <a:rPr lang="en-US" sz="105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endParaRPr lang="ru-RU" sz="1050" b="1" dirty="0" smtClean="0">
              <a:solidFill>
                <a:schemeClr val="bg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988838" y="332216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 smtClean="0">
                <a:solidFill>
                  <a:schemeClr val="bg1"/>
                </a:solidFill>
              </a:rPr>
              <a:t>O</a:t>
            </a:r>
            <a:r>
              <a:rPr lang="en-US" sz="105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endParaRPr lang="ru-RU" sz="1050" b="1" dirty="0" smtClean="0">
              <a:solidFill>
                <a:schemeClr val="bg1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988838" y="411786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 smtClean="0">
                <a:solidFill>
                  <a:schemeClr val="bg1"/>
                </a:solidFill>
              </a:rPr>
              <a:t>O</a:t>
            </a:r>
            <a:r>
              <a:rPr lang="en-US" sz="1050" b="1" baseline="-25000" dirty="0" smtClean="0">
                <a:solidFill>
                  <a:schemeClr val="bg1"/>
                </a:solidFill>
              </a:rPr>
              <a:t>k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endParaRPr lang="ru-RU" sz="1050" b="1" dirty="0" smtClean="0">
              <a:solidFill>
                <a:schemeClr val="bg1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988838" y="372001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688999" y="252646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К</a:t>
            </a:r>
            <a:r>
              <a:rPr lang="ru-RU" sz="1050" b="1" baseline="-25000" dirty="0" smtClean="0">
                <a:solidFill>
                  <a:schemeClr val="bg1"/>
                </a:solidFill>
              </a:rPr>
              <a:t>Д1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688999" y="292431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К</a:t>
            </a:r>
            <a:r>
              <a:rPr lang="ru-RU" sz="1050" b="1" baseline="-25000" dirty="0" smtClean="0">
                <a:solidFill>
                  <a:schemeClr val="bg1"/>
                </a:solidFill>
              </a:rPr>
              <a:t>Д2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688999" y="332216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К</a:t>
            </a:r>
            <a:r>
              <a:rPr lang="ru-RU" sz="1050" b="1" baseline="-25000" dirty="0" smtClean="0">
                <a:solidFill>
                  <a:schemeClr val="bg1"/>
                </a:solidFill>
              </a:rPr>
              <a:t>Д3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688999" y="411786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К</a:t>
            </a:r>
            <a:r>
              <a:rPr lang="ru-RU" sz="1050" b="1" baseline="-25000" dirty="0" smtClean="0">
                <a:solidFill>
                  <a:schemeClr val="bg1"/>
                </a:solidFill>
              </a:rPr>
              <a:t>Д</a:t>
            </a:r>
            <a:r>
              <a:rPr lang="en-US" sz="1050" b="1" baseline="-25000" dirty="0" smtClean="0">
                <a:solidFill>
                  <a:schemeClr val="bg1"/>
                </a:solidFill>
              </a:rPr>
              <a:t>k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688999" y="372001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382631" y="252646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П</a:t>
            </a:r>
            <a:r>
              <a:rPr lang="ru-RU" sz="1050" b="1" baseline="-25000" dirty="0" smtClean="0">
                <a:solidFill>
                  <a:schemeClr val="bg1"/>
                </a:solidFill>
              </a:rPr>
              <a:t>1Д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7382631" y="292431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П</a:t>
            </a:r>
            <a:r>
              <a:rPr lang="ru-RU" sz="1050" b="1" baseline="-25000" dirty="0" smtClean="0">
                <a:solidFill>
                  <a:schemeClr val="bg1"/>
                </a:solidFill>
              </a:rPr>
              <a:t>2Д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7382631" y="332216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П</a:t>
            </a:r>
            <a:r>
              <a:rPr lang="ru-RU" sz="1050" b="1" baseline="-25000" dirty="0" smtClean="0">
                <a:solidFill>
                  <a:schemeClr val="bg1"/>
                </a:solidFill>
              </a:rPr>
              <a:t>3Д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382631" y="411786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П</a:t>
            </a:r>
            <a:r>
              <a:rPr lang="en-US" sz="1050" b="1" baseline="-25000" dirty="0" smtClean="0">
                <a:solidFill>
                  <a:schemeClr val="bg1"/>
                </a:solidFill>
              </a:rPr>
              <a:t>k</a:t>
            </a:r>
            <a:r>
              <a:rPr lang="ru-RU" sz="1050" b="1" baseline="-25000" dirty="0" smtClean="0">
                <a:solidFill>
                  <a:schemeClr val="bg1"/>
                </a:solidFill>
              </a:rPr>
              <a:t>Д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7382631" y="372001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9098783" y="252646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err="1" smtClean="0">
                <a:solidFill>
                  <a:schemeClr val="bg1"/>
                </a:solidFill>
              </a:rPr>
              <a:t>К</a:t>
            </a:r>
            <a:r>
              <a:rPr lang="ru-RU" sz="1050" b="1" baseline="-25000" dirty="0" err="1" smtClean="0">
                <a:solidFill>
                  <a:schemeClr val="bg1"/>
                </a:solidFill>
              </a:rPr>
              <a:t>корр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9098783" y="2920795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err="1" smtClean="0">
                <a:solidFill>
                  <a:schemeClr val="bg1"/>
                </a:solidFill>
              </a:rPr>
              <a:t>К</a:t>
            </a:r>
            <a:r>
              <a:rPr lang="ru-RU" sz="1050" b="1" baseline="-25000" dirty="0" err="1" smtClean="0">
                <a:solidFill>
                  <a:schemeClr val="bg1"/>
                </a:solidFill>
              </a:rPr>
              <a:t>корр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9098783" y="3315128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err="1" smtClean="0">
                <a:solidFill>
                  <a:schemeClr val="bg1"/>
                </a:solidFill>
              </a:rPr>
              <a:t>К</a:t>
            </a:r>
            <a:r>
              <a:rPr lang="ru-RU" sz="1050" b="1" baseline="-25000" dirty="0" err="1" smtClean="0">
                <a:solidFill>
                  <a:schemeClr val="bg1"/>
                </a:solidFill>
              </a:rPr>
              <a:t>корр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9098783" y="4103794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err="1" smtClean="0">
                <a:solidFill>
                  <a:schemeClr val="bg1"/>
                </a:solidFill>
              </a:rPr>
              <a:t>К</a:t>
            </a:r>
            <a:r>
              <a:rPr lang="ru-RU" sz="1050" b="1" baseline="-25000" dirty="0" err="1" smtClean="0">
                <a:solidFill>
                  <a:schemeClr val="bg1"/>
                </a:solidFill>
              </a:rPr>
              <a:t>корр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9098783" y="3709461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90" name="Равно 89"/>
          <p:cNvSpPr/>
          <p:nvPr/>
        </p:nvSpPr>
        <p:spPr>
          <a:xfrm>
            <a:off x="6978650" y="2934710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1" name="Умножение 90"/>
          <p:cNvSpPr/>
          <p:nvPr/>
        </p:nvSpPr>
        <p:spPr>
          <a:xfrm>
            <a:off x="3590925" y="2937885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2" name="Умножение 91"/>
          <p:cNvSpPr/>
          <p:nvPr/>
        </p:nvSpPr>
        <p:spPr>
          <a:xfrm>
            <a:off x="3590925" y="2541010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3" name="Умножение 92"/>
          <p:cNvSpPr/>
          <p:nvPr/>
        </p:nvSpPr>
        <p:spPr>
          <a:xfrm>
            <a:off x="3590925" y="3334760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4" name="Умножение 93"/>
          <p:cNvSpPr/>
          <p:nvPr/>
        </p:nvSpPr>
        <p:spPr>
          <a:xfrm>
            <a:off x="3590925" y="3731635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5" name="Умножение 94"/>
          <p:cNvSpPr/>
          <p:nvPr/>
        </p:nvSpPr>
        <p:spPr>
          <a:xfrm>
            <a:off x="3590925" y="4128510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6" name="Умножение 95"/>
          <p:cNvSpPr/>
          <p:nvPr/>
        </p:nvSpPr>
        <p:spPr>
          <a:xfrm>
            <a:off x="5305425" y="2937885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7" name="Умножение 96"/>
          <p:cNvSpPr/>
          <p:nvPr/>
        </p:nvSpPr>
        <p:spPr>
          <a:xfrm>
            <a:off x="5305425" y="2541010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8" name="Умножение 97"/>
          <p:cNvSpPr/>
          <p:nvPr/>
        </p:nvSpPr>
        <p:spPr>
          <a:xfrm>
            <a:off x="5305425" y="3334760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9" name="Умножение 98"/>
          <p:cNvSpPr/>
          <p:nvPr/>
        </p:nvSpPr>
        <p:spPr>
          <a:xfrm>
            <a:off x="5305425" y="3731635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Умножение 99"/>
          <p:cNvSpPr/>
          <p:nvPr/>
        </p:nvSpPr>
        <p:spPr>
          <a:xfrm>
            <a:off x="5305425" y="4128510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Равно 100"/>
          <p:cNvSpPr/>
          <p:nvPr/>
        </p:nvSpPr>
        <p:spPr>
          <a:xfrm>
            <a:off x="6978650" y="2541010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Равно 101"/>
          <p:cNvSpPr/>
          <p:nvPr/>
        </p:nvSpPr>
        <p:spPr>
          <a:xfrm>
            <a:off x="6978650" y="3328410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Равно 102"/>
          <p:cNvSpPr/>
          <p:nvPr/>
        </p:nvSpPr>
        <p:spPr>
          <a:xfrm>
            <a:off x="6978650" y="3722110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4" name="Равно 103"/>
          <p:cNvSpPr/>
          <p:nvPr/>
        </p:nvSpPr>
        <p:spPr>
          <a:xfrm>
            <a:off x="6978650" y="4115810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5" name="Умножение 104"/>
          <p:cNvSpPr/>
          <p:nvPr/>
        </p:nvSpPr>
        <p:spPr>
          <a:xfrm>
            <a:off x="8718550" y="2937885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Умножение 105"/>
          <p:cNvSpPr/>
          <p:nvPr/>
        </p:nvSpPr>
        <p:spPr>
          <a:xfrm>
            <a:off x="8718550" y="2541010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7" name="Умножение 106"/>
          <p:cNvSpPr/>
          <p:nvPr/>
        </p:nvSpPr>
        <p:spPr>
          <a:xfrm>
            <a:off x="8718550" y="3334760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8" name="Умножение 107"/>
          <p:cNvSpPr/>
          <p:nvPr/>
        </p:nvSpPr>
        <p:spPr>
          <a:xfrm>
            <a:off x="8718550" y="3731635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Умножение 108"/>
          <p:cNvSpPr/>
          <p:nvPr/>
        </p:nvSpPr>
        <p:spPr>
          <a:xfrm>
            <a:off x="8718550" y="4128510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0803464" y="252646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П</a:t>
            </a:r>
            <a:r>
              <a:rPr lang="ru-RU" sz="1050" b="1" baseline="-25000" dirty="0" smtClean="0">
                <a:solidFill>
                  <a:schemeClr val="bg1"/>
                </a:solidFill>
              </a:rPr>
              <a:t>1итог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10803464" y="2920795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П</a:t>
            </a:r>
            <a:r>
              <a:rPr lang="en-US" sz="1050" b="1" baseline="-25000" dirty="0" smtClean="0">
                <a:solidFill>
                  <a:schemeClr val="bg1"/>
                </a:solidFill>
              </a:rPr>
              <a:t>2</a:t>
            </a:r>
            <a:r>
              <a:rPr lang="ru-RU" sz="1050" b="1" baseline="-25000" dirty="0" smtClean="0">
                <a:solidFill>
                  <a:schemeClr val="bg1"/>
                </a:solidFill>
              </a:rPr>
              <a:t>итог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10803464" y="3315128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П</a:t>
            </a:r>
            <a:r>
              <a:rPr lang="en-US" sz="1050" b="1" baseline="-25000" dirty="0" smtClean="0">
                <a:solidFill>
                  <a:schemeClr val="bg1"/>
                </a:solidFill>
              </a:rPr>
              <a:t>3</a:t>
            </a:r>
            <a:r>
              <a:rPr lang="ru-RU" sz="1050" b="1" baseline="-25000" dirty="0" smtClean="0">
                <a:solidFill>
                  <a:schemeClr val="bg1"/>
                </a:solidFill>
              </a:rPr>
              <a:t>итог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10803464" y="4103794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П</a:t>
            </a:r>
            <a:r>
              <a:rPr lang="en-US" sz="1050" b="1" baseline="-25000" dirty="0" smtClean="0">
                <a:solidFill>
                  <a:schemeClr val="bg1"/>
                </a:solidFill>
              </a:rPr>
              <a:t>k</a:t>
            </a:r>
            <a:r>
              <a:rPr lang="ru-RU" sz="1050" b="1" baseline="-25000" dirty="0" smtClean="0">
                <a:solidFill>
                  <a:schemeClr val="bg1"/>
                </a:solidFill>
              </a:rPr>
              <a:t>итог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10803464" y="3709461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15" name="Равно 114"/>
          <p:cNvSpPr/>
          <p:nvPr/>
        </p:nvSpPr>
        <p:spPr>
          <a:xfrm>
            <a:off x="10398125" y="2934710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6" name="Равно 115"/>
          <p:cNvSpPr/>
          <p:nvPr/>
        </p:nvSpPr>
        <p:spPr>
          <a:xfrm>
            <a:off x="10398125" y="2541010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7" name="Равно 116"/>
          <p:cNvSpPr/>
          <p:nvPr/>
        </p:nvSpPr>
        <p:spPr>
          <a:xfrm>
            <a:off x="10398125" y="3328410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Равно 117"/>
          <p:cNvSpPr/>
          <p:nvPr/>
        </p:nvSpPr>
        <p:spPr>
          <a:xfrm>
            <a:off x="10398125" y="3722110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9" name="Равно 118"/>
          <p:cNvSpPr/>
          <p:nvPr/>
        </p:nvSpPr>
        <p:spPr>
          <a:xfrm>
            <a:off x="10398125" y="4115810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0" name="Правая фигурная скобка 119"/>
          <p:cNvSpPr/>
          <p:nvPr/>
        </p:nvSpPr>
        <p:spPr>
          <a:xfrm rot="5400000">
            <a:off x="5402777" y="1376075"/>
            <a:ext cx="95787" cy="6399684"/>
          </a:xfrm>
          <a:prstGeom prst="rightBrace">
            <a:avLst>
              <a:gd name="adj1" fmla="val 56704"/>
              <a:gd name="adj2" fmla="val 50000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авая фигурная скобка 120"/>
          <p:cNvSpPr/>
          <p:nvPr/>
        </p:nvSpPr>
        <p:spPr>
          <a:xfrm rot="5400000">
            <a:off x="9676042" y="3937400"/>
            <a:ext cx="112981" cy="1294228"/>
          </a:xfrm>
          <a:prstGeom prst="rightBrace">
            <a:avLst>
              <a:gd name="adj1" fmla="val 56704"/>
              <a:gd name="adj2" fmla="val 50000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3" cstate="print"/>
          <a:srcRect r="67718" b="35616"/>
          <a:stretch>
            <a:fillRect/>
          </a:stretch>
        </p:blipFill>
        <p:spPr bwMode="auto">
          <a:xfrm>
            <a:off x="4514380" y="4841978"/>
            <a:ext cx="19177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" name="Text Box 288"/>
          <p:cNvSpPr txBox="1">
            <a:spLocks noChangeArrowheads="1"/>
          </p:cNvSpPr>
          <p:nvPr/>
        </p:nvSpPr>
        <p:spPr bwMode="auto">
          <a:xfrm>
            <a:off x="9085943" y="4677401"/>
            <a:ext cx="1364344" cy="574453"/>
          </a:xfrm>
          <a:prstGeom prst="rect">
            <a:avLst/>
          </a:prstGeom>
          <a:pattFill prst="dotGrid">
            <a:fgClr>
              <a:srgbClr val="D7E0E9"/>
            </a:fgClr>
            <a:bgClr>
              <a:schemeClr val="bg1"/>
            </a:bgClr>
          </a:patt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endParaRPr lang="ru-RU" sz="400" dirty="0" smtClean="0">
              <a:solidFill>
                <a:schemeClr val="tx2"/>
              </a:solidFill>
            </a:endParaRP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ru-RU" sz="400" dirty="0" smtClean="0">
                <a:solidFill>
                  <a:schemeClr val="tx2"/>
                </a:solidFill>
              </a:rPr>
              <a:t>				</a:t>
            </a: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endParaRPr lang="ru-RU" sz="400" dirty="0" smtClean="0">
              <a:solidFill>
                <a:schemeClr val="tx2"/>
              </a:solidFill>
            </a:endParaRPr>
          </a:p>
        </p:txBody>
      </p:sp>
      <p:pic>
        <p:nvPicPr>
          <p:cNvPr id="124" name="Picture 3"/>
          <p:cNvPicPr>
            <a:picLocks noChangeAspect="1" noChangeArrowheads="1"/>
          </p:cNvPicPr>
          <p:nvPr/>
        </p:nvPicPr>
        <p:blipFill>
          <a:blip r:embed="rId4" cstate="print"/>
          <a:srcRect l="33630" t="-4835" r="33630" b="11011"/>
          <a:stretch>
            <a:fillRect/>
          </a:stretch>
        </p:blipFill>
        <p:spPr bwMode="auto">
          <a:xfrm>
            <a:off x="9094903" y="4725410"/>
            <a:ext cx="1282815" cy="44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5" cstate="print"/>
          <a:srcRect r="67347" b="20156"/>
          <a:stretch>
            <a:fillRect/>
          </a:stretch>
        </p:blipFill>
        <p:spPr bwMode="auto">
          <a:xfrm>
            <a:off x="6159326" y="6097005"/>
            <a:ext cx="1939698" cy="37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" name="Правая фигурная скобка 125"/>
          <p:cNvSpPr/>
          <p:nvPr/>
        </p:nvSpPr>
        <p:spPr>
          <a:xfrm rot="5400000">
            <a:off x="6539242" y="509571"/>
            <a:ext cx="1161143" cy="9737971"/>
          </a:xfrm>
          <a:prstGeom prst="rightBrace">
            <a:avLst>
              <a:gd name="adj1" fmla="val 47954"/>
              <a:gd name="adj2" fmla="val 50000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2143151" y="1358542"/>
            <a:ext cx="1480456" cy="101814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Итоговая оценка (ИО)</a:t>
            </a: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7252274" y="1358542"/>
            <a:ext cx="1480456" cy="101814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Сумма премии             с учетом итоговой оценки и уровня замещаемой должности (</a:t>
            </a:r>
            <a:r>
              <a:rPr lang="ru-RU" sz="1200" b="1" dirty="0" err="1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</a:t>
            </a:r>
            <a:r>
              <a:rPr lang="ru-RU" sz="1200" b="1" baseline="-25000" dirty="0" err="1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д</a:t>
            </a: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) </a:t>
            </a: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8955315" y="1358542"/>
            <a:ext cx="1480456" cy="101814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Корректирующий коэффициент</a:t>
            </a:r>
            <a:r>
              <a:rPr lang="en-US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(</a:t>
            </a:r>
            <a:r>
              <a:rPr lang="ru-RU" sz="1200" b="1" dirty="0" err="1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</a:t>
            </a:r>
            <a:r>
              <a:rPr lang="ru-RU" sz="1200" b="1" baseline="-25000" dirty="0" err="1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корр</a:t>
            </a: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10658355" y="1358542"/>
            <a:ext cx="1480456" cy="101814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Итоговая сумма премиальной выплаты (</a:t>
            </a:r>
            <a:r>
              <a:rPr lang="ru-RU" sz="1200" b="1" dirty="0" err="1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</a:t>
            </a:r>
            <a:r>
              <a:rPr lang="ru-RU" sz="1200" b="1" baseline="-25000" dirty="0" err="1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итог</a:t>
            </a: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3846192" y="1351284"/>
            <a:ext cx="1480456" cy="1025405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Оклад (</a:t>
            </a:r>
            <a:r>
              <a:rPr lang="en-US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O)</a:t>
            </a:r>
            <a:endParaRPr lang="ru-RU" sz="12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549233" y="1351284"/>
            <a:ext cx="1480456" cy="1025405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Коэффициент для группы должностей (К</a:t>
            </a:r>
            <a:r>
              <a:rPr lang="ru-RU" sz="1200" b="1" baseline="-25000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Д</a:t>
            </a: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133" name="Содержимое 1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размера 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материального 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стимулирования. Пример.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Скругленный прямоугольник 132"/>
          <p:cNvSpPr/>
          <p:nvPr/>
        </p:nvSpPr>
        <p:spPr>
          <a:xfrm>
            <a:off x="2062886" y="24885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88%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134" name="Стрелка вправо 133"/>
          <p:cNvSpPr/>
          <p:nvPr/>
        </p:nvSpPr>
        <p:spPr>
          <a:xfrm>
            <a:off x="1487431" y="2474790"/>
            <a:ext cx="535462" cy="393470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220772" y="2504952"/>
            <a:ext cx="1062421" cy="34494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5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Иванов С.М.</a:t>
            </a: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2062886" y="2897524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56%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220771" y="2884370"/>
            <a:ext cx="1062421" cy="34494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5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Макаров  А.И.</a:t>
            </a: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2062886" y="3292444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69%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220771" y="3263788"/>
            <a:ext cx="1062421" cy="34494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5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Петров Б.Д.</a:t>
            </a:r>
          </a:p>
        </p:txBody>
      </p:sp>
      <p:sp>
        <p:nvSpPr>
          <p:cNvPr id="140" name="Rectangle 11"/>
          <p:cNvSpPr>
            <a:spLocks noChangeArrowheads="1"/>
          </p:cNvSpPr>
          <p:nvPr/>
        </p:nvSpPr>
        <p:spPr bwMode="auto">
          <a:xfrm>
            <a:off x="1307225" y="240172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Стрелка вправо 140"/>
          <p:cNvSpPr/>
          <p:nvPr/>
        </p:nvSpPr>
        <p:spPr>
          <a:xfrm>
            <a:off x="1487431" y="2862140"/>
            <a:ext cx="535462" cy="393470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2" name="Стрелка вправо 141"/>
          <p:cNvSpPr/>
          <p:nvPr/>
        </p:nvSpPr>
        <p:spPr>
          <a:xfrm>
            <a:off x="1487431" y="3249490"/>
            <a:ext cx="535462" cy="393470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2062886" y="4082284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51%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144" name="Стрелка вправо 143"/>
          <p:cNvSpPr/>
          <p:nvPr/>
        </p:nvSpPr>
        <p:spPr>
          <a:xfrm>
            <a:off x="1474731" y="4023986"/>
            <a:ext cx="535462" cy="393470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2062886" y="3687364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76%</a:t>
            </a:r>
          </a:p>
        </p:txBody>
      </p:sp>
      <p:sp>
        <p:nvSpPr>
          <p:cNvPr id="146" name="Стрелка вправо 145"/>
          <p:cNvSpPr/>
          <p:nvPr/>
        </p:nvSpPr>
        <p:spPr>
          <a:xfrm>
            <a:off x="1486063" y="3650806"/>
            <a:ext cx="535462" cy="393470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218423" y="3655762"/>
            <a:ext cx="1062421" cy="34494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5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Лукьянов П.М.</a:t>
            </a: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218423" y="4035180"/>
            <a:ext cx="1062421" cy="34494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5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Леонтьев Е.В.</a:t>
            </a: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1920514" y="1334684"/>
            <a:ext cx="1480456" cy="101814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Итоговая оценка</a:t>
            </a: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3766201" y="24885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3766201" y="28863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3766201" y="32842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3766201" y="40799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3766201" y="36820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3623555" y="1327426"/>
            <a:ext cx="1480456" cy="1025405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Оклад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(тыс. руб.)</a:t>
            </a: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5466362" y="24885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1,7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5466362" y="28863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1,2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5466362" y="32842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1,2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5466362" y="40799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0,8</a:t>
            </a:r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5466362" y="36820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0,8</a:t>
            </a: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5326596" y="1327426"/>
            <a:ext cx="1480456" cy="1025405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Коэффициент для группы должностей (К</a:t>
            </a:r>
            <a:r>
              <a:rPr lang="ru-RU" sz="1200" b="1" baseline="-25000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Д</a:t>
            </a: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7159994" y="24885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119,68</a:t>
            </a: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7159994" y="28863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47,04</a:t>
            </a: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7159994" y="32842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57,96</a:t>
            </a: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7159994" y="40799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18,36</a:t>
            </a: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7159994" y="36820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30,4</a:t>
            </a:r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7029637" y="1334684"/>
            <a:ext cx="1480456" cy="101814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Сумма премии             с учетом итоговой оценки и уровня замещаемой должности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(тыс. руб.)</a:t>
            </a:r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8876146" y="24885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0,28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169" name="Скругленный прямоугольник 168"/>
          <p:cNvSpPr/>
          <p:nvPr/>
        </p:nvSpPr>
        <p:spPr>
          <a:xfrm>
            <a:off x="8876146" y="2882869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0,28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170" name="Скругленный прямоугольник 169"/>
          <p:cNvSpPr/>
          <p:nvPr/>
        </p:nvSpPr>
        <p:spPr>
          <a:xfrm>
            <a:off x="8876146" y="327720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0,28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8876146" y="4065868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0,28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8876146" y="3671535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0,28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8732678" y="1334684"/>
            <a:ext cx="1480456" cy="101814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Корректирующий коэффициент</a:t>
            </a:r>
          </a:p>
        </p:txBody>
      </p:sp>
      <p:sp>
        <p:nvSpPr>
          <p:cNvPr id="174" name="Равно 173"/>
          <p:cNvSpPr/>
          <p:nvPr/>
        </p:nvSpPr>
        <p:spPr>
          <a:xfrm>
            <a:off x="6756013" y="289678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75" name="Умножение 174"/>
          <p:cNvSpPr/>
          <p:nvPr/>
        </p:nvSpPr>
        <p:spPr>
          <a:xfrm>
            <a:off x="3368288" y="2899959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76" name="Умножение 175"/>
          <p:cNvSpPr/>
          <p:nvPr/>
        </p:nvSpPr>
        <p:spPr>
          <a:xfrm>
            <a:off x="3368288" y="250308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77" name="Умножение 176"/>
          <p:cNvSpPr/>
          <p:nvPr/>
        </p:nvSpPr>
        <p:spPr>
          <a:xfrm>
            <a:off x="3368288" y="329683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78" name="Умножение 177"/>
          <p:cNvSpPr/>
          <p:nvPr/>
        </p:nvSpPr>
        <p:spPr>
          <a:xfrm>
            <a:off x="3368288" y="3693709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79" name="Умножение 178"/>
          <p:cNvSpPr/>
          <p:nvPr/>
        </p:nvSpPr>
        <p:spPr>
          <a:xfrm>
            <a:off x="3368288" y="409058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0" name="Умножение 179"/>
          <p:cNvSpPr/>
          <p:nvPr/>
        </p:nvSpPr>
        <p:spPr>
          <a:xfrm>
            <a:off x="5082788" y="2899959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1" name="Умножение 180"/>
          <p:cNvSpPr/>
          <p:nvPr/>
        </p:nvSpPr>
        <p:spPr>
          <a:xfrm>
            <a:off x="5082788" y="250308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2" name="Умножение 181"/>
          <p:cNvSpPr/>
          <p:nvPr/>
        </p:nvSpPr>
        <p:spPr>
          <a:xfrm>
            <a:off x="5082788" y="329683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3" name="Умножение 182"/>
          <p:cNvSpPr/>
          <p:nvPr/>
        </p:nvSpPr>
        <p:spPr>
          <a:xfrm>
            <a:off x="5082788" y="3693709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4" name="Умножение 183"/>
          <p:cNvSpPr/>
          <p:nvPr/>
        </p:nvSpPr>
        <p:spPr>
          <a:xfrm>
            <a:off x="5082788" y="409058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5" name="Равно 184"/>
          <p:cNvSpPr/>
          <p:nvPr/>
        </p:nvSpPr>
        <p:spPr>
          <a:xfrm>
            <a:off x="6756013" y="250308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6" name="Равно 185"/>
          <p:cNvSpPr/>
          <p:nvPr/>
        </p:nvSpPr>
        <p:spPr>
          <a:xfrm>
            <a:off x="6756013" y="329048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7" name="Равно 186"/>
          <p:cNvSpPr/>
          <p:nvPr/>
        </p:nvSpPr>
        <p:spPr>
          <a:xfrm>
            <a:off x="6756013" y="368418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8" name="Равно 187"/>
          <p:cNvSpPr/>
          <p:nvPr/>
        </p:nvSpPr>
        <p:spPr>
          <a:xfrm>
            <a:off x="6756013" y="407788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9" name="Умножение 188"/>
          <p:cNvSpPr/>
          <p:nvPr/>
        </p:nvSpPr>
        <p:spPr>
          <a:xfrm>
            <a:off x="8495913" y="2899959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0" name="Умножение 189"/>
          <p:cNvSpPr/>
          <p:nvPr/>
        </p:nvSpPr>
        <p:spPr>
          <a:xfrm>
            <a:off x="8495913" y="250308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1" name="Умножение 190"/>
          <p:cNvSpPr/>
          <p:nvPr/>
        </p:nvSpPr>
        <p:spPr>
          <a:xfrm>
            <a:off x="8495913" y="329683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2" name="Умножение 191"/>
          <p:cNvSpPr/>
          <p:nvPr/>
        </p:nvSpPr>
        <p:spPr>
          <a:xfrm>
            <a:off x="8495913" y="3693709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3" name="Умножение 192"/>
          <p:cNvSpPr/>
          <p:nvPr/>
        </p:nvSpPr>
        <p:spPr>
          <a:xfrm>
            <a:off x="8495913" y="409058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4" name="Скругленный прямоугольник 193"/>
          <p:cNvSpPr/>
          <p:nvPr/>
        </p:nvSpPr>
        <p:spPr>
          <a:xfrm>
            <a:off x="10580827" y="24885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 smtClean="0">
                <a:solidFill>
                  <a:schemeClr val="bg1"/>
                </a:solidFill>
              </a:rPr>
              <a:t>33</a:t>
            </a:r>
            <a:r>
              <a:rPr lang="ru-RU" sz="1050" b="1" dirty="0" smtClean="0">
                <a:solidFill>
                  <a:schemeClr val="bg1"/>
                </a:solidFill>
              </a:rPr>
              <a:t>,43</a:t>
            </a:r>
          </a:p>
        </p:txBody>
      </p:sp>
      <p:sp>
        <p:nvSpPr>
          <p:cNvPr id="195" name="Скругленный прямоугольник 194"/>
          <p:cNvSpPr/>
          <p:nvPr/>
        </p:nvSpPr>
        <p:spPr>
          <a:xfrm>
            <a:off x="10580827" y="2882869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13,14</a:t>
            </a:r>
          </a:p>
        </p:txBody>
      </p:sp>
      <p:sp>
        <p:nvSpPr>
          <p:cNvPr id="196" name="Скругленный прямоугольник 195"/>
          <p:cNvSpPr/>
          <p:nvPr/>
        </p:nvSpPr>
        <p:spPr>
          <a:xfrm>
            <a:off x="10580827" y="327720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16,19</a:t>
            </a:r>
          </a:p>
        </p:txBody>
      </p:sp>
      <p:sp>
        <p:nvSpPr>
          <p:cNvPr id="197" name="Скругленный прямоугольник 196"/>
          <p:cNvSpPr/>
          <p:nvPr/>
        </p:nvSpPr>
        <p:spPr>
          <a:xfrm>
            <a:off x="10580827" y="4065868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5,13</a:t>
            </a:r>
          </a:p>
        </p:txBody>
      </p:sp>
      <p:sp>
        <p:nvSpPr>
          <p:cNvPr id="198" name="Скругленный прямоугольник 197"/>
          <p:cNvSpPr/>
          <p:nvPr/>
        </p:nvSpPr>
        <p:spPr>
          <a:xfrm>
            <a:off x="10580827" y="3671535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8,49</a:t>
            </a:r>
          </a:p>
        </p:txBody>
      </p:sp>
      <p:sp>
        <p:nvSpPr>
          <p:cNvPr id="199" name="Скругленный прямоугольник 198"/>
          <p:cNvSpPr/>
          <p:nvPr/>
        </p:nvSpPr>
        <p:spPr>
          <a:xfrm>
            <a:off x="10435718" y="1334684"/>
            <a:ext cx="1480456" cy="1018148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Итоговая сумма премиальной выплаты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(тыс. руб.)</a:t>
            </a:r>
          </a:p>
        </p:txBody>
      </p:sp>
      <p:sp>
        <p:nvSpPr>
          <p:cNvPr id="200" name="Равно 199"/>
          <p:cNvSpPr/>
          <p:nvPr/>
        </p:nvSpPr>
        <p:spPr>
          <a:xfrm>
            <a:off x="10175488" y="289678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01" name="Равно 200"/>
          <p:cNvSpPr/>
          <p:nvPr/>
        </p:nvSpPr>
        <p:spPr>
          <a:xfrm>
            <a:off x="10175488" y="250308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02" name="Равно 201"/>
          <p:cNvSpPr/>
          <p:nvPr/>
        </p:nvSpPr>
        <p:spPr>
          <a:xfrm>
            <a:off x="10175488" y="329048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03" name="Равно 202"/>
          <p:cNvSpPr/>
          <p:nvPr/>
        </p:nvSpPr>
        <p:spPr>
          <a:xfrm>
            <a:off x="10175488" y="368418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04" name="Равно 203"/>
          <p:cNvSpPr/>
          <p:nvPr/>
        </p:nvSpPr>
        <p:spPr>
          <a:xfrm>
            <a:off x="10175488" y="407788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05" name="Скругленный прямоугольник 204"/>
          <p:cNvSpPr/>
          <p:nvPr/>
        </p:nvSpPr>
        <p:spPr>
          <a:xfrm>
            <a:off x="2055632" y="44551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32%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206" name="Стрелка вправо 205"/>
          <p:cNvSpPr/>
          <p:nvPr/>
        </p:nvSpPr>
        <p:spPr>
          <a:xfrm>
            <a:off x="1480177" y="4426926"/>
            <a:ext cx="535462" cy="393470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213518" y="4457088"/>
            <a:ext cx="1062421" cy="34494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5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Терехов Д.М.</a:t>
            </a: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2055632" y="4864174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79%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213517" y="4836506"/>
            <a:ext cx="1062421" cy="34494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5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Николаев О.А.</a:t>
            </a: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2055632" y="5259094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82%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213517" y="5215924"/>
            <a:ext cx="1062421" cy="34494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5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Смирнов К.С.</a:t>
            </a:r>
          </a:p>
        </p:txBody>
      </p:sp>
      <p:sp>
        <p:nvSpPr>
          <p:cNvPr id="212" name="Rectangle 11"/>
          <p:cNvSpPr>
            <a:spLocks noChangeArrowheads="1"/>
          </p:cNvSpPr>
          <p:nvPr/>
        </p:nvSpPr>
        <p:spPr bwMode="auto">
          <a:xfrm>
            <a:off x="1299971" y="435386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Стрелка вправо 212"/>
          <p:cNvSpPr/>
          <p:nvPr/>
        </p:nvSpPr>
        <p:spPr>
          <a:xfrm>
            <a:off x="1480177" y="4814276"/>
            <a:ext cx="535462" cy="393470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14" name="Стрелка вправо 213"/>
          <p:cNvSpPr/>
          <p:nvPr/>
        </p:nvSpPr>
        <p:spPr>
          <a:xfrm>
            <a:off x="1480177" y="5201626"/>
            <a:ext cx="535462" cy="393470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2055632" y="6048934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92%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216" name="Стрелка вправо 215"/>
          <p:cNvSpPr/>
          <p:nvPr/>
        </p:nvSpPr>
        <p:spPr>
          <a:xfrm>
            <a:off x="1467477" y="5976122"/>
            <a:ext cx="535462" cy="393470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2055632" y="5654014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27%</a:t>
            </a:r>
          </a:p>
        </p:txBody>
      </p:sp>
      <p:sp>
        <p:nvSpPr>
          <p:cNvPr id="218" name="Стрелка вправо 217"/>
          <p:cNvSpPr/>
          <p:nvPr/>
        </p:nvSpPr>
        <p:spPr>
          <a:xfrm>
            <a:off x="1478809" y="5602942"/>
            <a:ext cx="535462" cy="393470"/>
          </a:xfrm>
          <a:prstGeom prst="rightArrow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11169" y="5607898"/>
            <a:ext cx="1062421" cy="34494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5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Шолохов В.П.</a:t>
            </a:r>
          </a:p>
        </p:txBody>
      </p:sp>
      <p:sp>
        <p:nvSpPr>
          <p:cNvPr id="220" name="Скругленный прямоугольник 219"/>
          <p:cNvSpPr/>
          <p:nvPr/>
        </p:nvSpPr>
        <p:spPr>
          <a:xfrm>
            <a:off x="211169" y="5987316"/>
            <a:ext cx="1062421" cy="344944"/>
          </a:xfrm>
          <a:prstGeom prst="roundRect">
            <a:avLst>
              <a:gd name="adj" fmla="val 857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50" b="1" dirty="0" smtClean="0">
                <a:ln w="0"/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Павлов К.М.</a:t>
            </a:r>
          </a:p>
        </p:txBody>
      </p:sp>
      <p:sp>
        <p:nvSpPr>
          <p:cNvPr id="221" name="Скругленный прямоугольник 220"/>
          <p:cNvSpPr/>
          <p:nvPr/>
        </p:nvSpPr>
        <p:spPr>
          <a:xfrm>
            <a:off x="3758947" y="44551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3758947" y="48530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3758947" y="52508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3758947" y="60465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25" name="Скругленный прямоугольник 224"/>
          <p:cNvSpPr/>
          <p:nvPr/>
        </p:nvSpPr>
        <p:spPr>
          <a:xfrm>
            <a:off x="3758947" y="56487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226" name="Скругленный прямоугольник 225"/>
          <p:cNvSpPr/>
          <p:nvPr/>
        </p:nvSpPr>
        <p:spPr>
          <a:xfrm>
            <a:off x="5459108" y="44551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0,8</a:t>
            </a:r>
          </a:p>
        </p:txBody>
      </p:sp>
      <p:sp>
        <p:nvSpPr>
          <p:cNvPr id="227" name="Скругленный прямоугольник 226"/>
          <p:cNvSpPr/>
          <p:nvPr/>
        </p:nvSpPr>
        <p:spPr>
          <a:xfrm>
            <a:off x="5459108" y="48530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0,8</a:t>
            </a:r>
          </a:p>
        </p:txBody>
      </p:sp>
      <p:sp>
        <p:nvSpPr>
          <p:cNvPr id="228" name="Скругленный прямоугольник 227"/>
          <p:cNvSpPr/>
          <p:nvPr/>
        </p:nvSpPr>
        <p:spPr>
          <a:xfrm>
            <a:off x="5459108" y="52508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0,8</a:t>
            </a:r>
          </a:p>
        </p:txBody>
      </p:sp>
      <p:sp>
        <p:nvSpPr>
          <p:cNvPr id="229" name="Скругленный прямоугольник 228"/>
          <p:cNvSpPr/>
          <p:nvPr/>
        </p:nvSpPr>
        <p:spPr>
          <a:xfrm>
            <a:off x="5459108" y="60465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0,8</a:t>
            </a:r>
          </a:p>
        </p:txBody>
      </p:sp>
      <p:sp>
        <p:nvSpPr>
          <p:cNvPr id="230" name="Скругленный прямоугольник 229"/>
          <p:cNvSpPr/>
          <p:nvPr/>
        </p:nvSpPr>
        <p:spPr>
          <a:xfrm>
            <a:off x="5459108" y="56487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0,8</a:t>
            </a:r>
          </a:p>
        </p:txBody>
      </p:sp>
      <p:sp>
        <p:nvSpPr>
          <p:cNvPr id="231" name="Скругленный прямоугольник 230"/>
          <p:cNvSpPr/>
          <p:nvPr/>
        </p:nvSpPr>
        <p:spPr>
          <a:xfrm>
            <a:off x="7152740" y="44551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11,52</a:t>
            </a: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7152740" y="48530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28,44</a:t>
            </a:r>
          </a:p>
        </p:txBody>
      </p:sp>
      <p:sp>
        <p:nvSpPr>
          <p:cNvPr id="233" name="Скругленный прямоугольник 232"/>
          <p:cNvSpPr/>
          <p:nvPr/>
        </p:nvSpPr>
        <p:spPr>
          <a:xfrm>
            <a:off x="7152740" y="52508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19,68</a:t>
            </a:r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7152740" y="60465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18,4</a:t>
            </a:r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7152740" y="564873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6,48</a:t>
            </a:r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8868892" y="44551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0,28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8868892" y="4849519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0,28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8868892" y="524385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0,28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8868892" y="6032518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0,28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8868892" y="5638185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0,28</a:t>
            </a:r>
            <a:endParaRPr lang="ru-RU" sz="105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241" name="Равно 240"/>
          <p:cNvSpPr/>
          <p:nvPr/>
        </p:nvSpPr>
        <p:spPr>
          <a:xfrm>
            <a:off x="6748759" y="486343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42" name="Умножение 241"/>
          <p:cNvSpPr/>
          <p:nvPr/>
        </p:nvSpPr>
        <p:spPr>
          <a:xfrm>
            <a:off x="3361034" y="4866609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43" name="Умножение 242"/>
          <p:cNvSpPr/>
          <p:nvPr/>
        </p:nvSpPr>
        <p:spPr>
          <a:xfrm>
            <a:off x="3361034" y="446973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44" name="Умножение 243"/>
          <p:cNvSpPr/>
          <p:nvPr/>
        </p:nvSpPr>
        <p:spPr>
          <a:xfrm>
            <a:off x="3361034" y="526348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45" name="Умножение 244"/>
          <p:cNvSpPr/>
          <p:nvPr/>
        </p:nvSpPr>
        <p:spPr>
          <a:xfrm>
            <a:off x="3361034" y="5660359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46" name="Умножение 245"/>
          <p:cNvSpPr/>
          <p:nvPr/>
        </p:nvSpPr>
        <p:spPr>
          <a:xfrm>
            <a:off x="3361034" y="605723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47" name="Умножение 246"/>
          <p:cNvSpPr/>
          <p:nvPr/>
        </p:nvSpPr>
        <p:spPr>
          <a:xfrm>
            <a:off x="5075534" y="4866609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48" name="Умножение 247"/>
          <p:cNvSpPr/>
          <p:nvPr/>
        </p:nvSpPr>
        <p:spPr>
          <a:xfrm>
            <a:off x="5075534" y="446973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49" name="Умножение 248"/>
          <p:cNvSpPr/>
          <p:nvPr/>
        </p:nvSpPr>
        <p:spPr>
          <a:xfrm>
            <a:off x="5075534" y="526348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0" name="Умножение 249"/>
          <p:cNvSpPr/>
          <p:nvPr/>
        </p:nvSpPr>
        <p:spPr>
          <a:xfrm>
            <a:off x="5075534" y="5660359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1" name="Умножение 250"/>
          <p:cNvSpPr/>
          <p:nvPr/>
        </p:nvSpPr>
        <p:spPr>
          <a:xfrm>
            <a:off x="5075534" y="605723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2" name="Равно 251"/>
          <p:cNvSpPr/>
          <p:nvPr/>
        </p:nvSpPr>
        <p:spPr>
          <a:xfrm>
            <a:off x="6748759" y="446973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3" name="Равно 252"/>
          <p:cNvSpPr/>
          <p:nvPr/>
        </p:nvSpPr>
        <p:spPr>
          <a:xfrm>
            <a:off x="6748759" y="525713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4" name="Равно 253"/>
          <p:cNvSpPr/>
          <p:nvPr/>
        </p:nvSpPr>
        <p:spPr>
          <a:xfrm>
            <a:off x="6748759" y="565083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5" name="Равно 254"/>
          <p:cNvSpPr/>
          <p:nvPr/>
        </p:nvSpPr>
        <p:spPr>
          <a:xfrm>
            <a:off x="6748759" y="604453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6" name="Умножение 255"/>
          <p:cNvSpPr/>
          <p:nvPr/>
        </p:nvSpPr>
        <p:spPr>
          <a:xfrm>
            <a:off x="8488659" y="4866609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7" name="Умножение 256"/>
          <p:cNvSpPr/>
          <p:nvPr/>
        </p:nvSpPr>
        <p:spPr>
          <a:xfrm>
            <a:off x="8488659" y="446973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8" name="Умножение 257"/>
          <p:cNvSpPr/>
          <p:nvPr/>
        </p:nvSpPr>
        <p:spPr>
          <a:xfrm>
            <a:off x="8488659" y="526348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9" name="Умножение 258"/>
          <p:cNvSpPr/>
          <p:nvPr/>
        </p:nvSpPr>
        <p:spPr>
          <a:xfrm>
            <a:off x="8488659" y="5660359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60" name="Умножение 259"/>
          <p:cNvSpPr/>
          <p:nvPr/>
        </p:nvSpPr>
        <p:spPr>
          <a:xfrm>
            <a:off x="8488659" y="6057234"/>
            <a:ext cx="292100" cy="279400"/>
          </a:xfrm>
          <a:prstGeom prst="mathMultiply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10573573" y="4455186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3,22</a:t>
            </a:r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10573573" y="4849519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7,95</a:t>
            </a:r>
          </a:p>
        </p:txBody>
      </p:sp>
      <p:sp>
        <p:nvSpPr>
          <p:cNvPr id="263" name="Скругленный прямоугольник 262"/>
          <p:cNvSpPr/>
          <p:nvPr/>
        </p:nvSpPr>
        <p:spPr>
          <a:xfrm>
            <a:off x="10573573" y="5243852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5,50</a:t>
            </a:r>
          </a:p>
        </p:txBody>
      </p:sp>
      <p:sp>
        <p:nvSpPr>
          <p:cNvPr id="264" name="Скругленный прямоугольник 263"/>
          <p:cNvSpPr/>
          <p:nvPr/>
        </p:nvSpPr>
        <p:spPr>
          <a:xfrm>
            <a:off x="10573573" y="6032518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5,14</a:t>
            </a:r>
          </a:p>
        </p:txBody>
      </p:sp>
      <p:sp>
        <p:nvSpPr>
          <p:cNvPr id="265" name="Скругленный прямоугольник 264"/>
          <p:cNvSpPr/>
          <p:nvPr/>
        </p:nvSpPr>
        <p:spPr>
          <a:xfrm>
            <a:off x="10573573" y="5638185"/>
            <a:ext cx="1214446" cy="2902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1,81</a:t>
            </a:r>
          </a:p>
        </p:txBody>
      </p:sp>
      <p:sp>
        <p:nvSpPr>
          <p:cNvPr id="266" name="Равно 265"/>
          <p:cNvSpPr/>
          <p:nvPr/>
        </p:nvSpPr>
        <p:spPr>
          <a:xfrm>
            <a:off x="10168234" y="486343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67" name="Равно 266"/>
          <p:cNvSpPr/>
          <p:nvPr/>
        </p:nvSpPr>
        <p:spPr>
          <a:xfrm>
            <a:off x="10168234" y="446973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68" name="Равно 267"/>
          <p:cNvSpPr/>
          <p:nvPr/>
        </p:nvSpPr>
        <p:spPr>
          <a:xfrm>
            <a:off x="10168234" y="525713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69" name="Равно 268"/>
          <p:cNvSpPr/>
          <p:nvPr/>
        </p:nvSpPr>
        <p:spPr>
          <a:xfrm>
            <a:off x="10168234" y="565083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70" name="Равно 269"/>
          <p:cNvSpPr/>
          <p:nvPr/>
        </p:nvSpPr>
        <p:spPr>
          <a:xfrm>
            <a:off x="10168234" y="6044534"/>
            <a:ext cx="355600" cy="266700"/>
          </a:xfrm>
          <a:prstGeom prst="mathEqual">
            <a:avLst/>
          </a:prstGeom>
          <a:gradFill flip="none" rotWithShape="1">
            <a:gsLst>
              <a:gs pos="30000">
                <a:schemeClr val="bg1">
                  <a:lumMod val="85000"/>
                </a:schemeClr>
              </a:gs>
              <a:gs pos="50000">
                <a:srgbClr val="B1DAE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ru-RU" sz="1400" b="1" dirty="0" smtClean="0">
              <a:ln w="0"/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71" name="Содержимое 27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системы 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оценки на практике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orldartsme.com/images/thursday-office-clipar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20" y="1529798"/>
            <a:ext cx="2144112" cy="1868951"/>
          </a:xfrm>
          <a:prstGeom prst="rect">
            <a:avLst/>
          </a:prstGeom>
          <a:noFill/>
        </p:spPr>
      </p:pic>
      <p:pic>
        <p:nvPicPr>
          <p:cNvPr id="2051" name="Picture 3" descr="C:\Users\gerasimenko\AppData\Local\Microsoft\Windows\Temporary Internet Files\Content.IE5\6QLTSVPG\Calc-Standar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2992" y="1503635"/>
            <a:ext cx="1485133" cy="2024139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t="3448" r="16636" b="6250"/>
          <a:stretch>
            <a:fillRect/>
          </a:stretch>
        </p:blipFill>
        <p:spPr bwMode="auto">
          <a:xfrm>
            <a:off x="5183206" y="1623848"/>
            <a:ext cx="2936035" cy="178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6" cstate="print"/>
          <a:srcRect t="3726" b="5227"/>
          <a:stretch>
            <a:fillRect/>
          </a:stretch>
        </p:blipFill>
        <p:spPr bwMode="auto">
          <a:xfrm>
            <a:off x="756744" y="4130565"/>
            <a:ext cx="2948152" cy="214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farm4.static.flickr.com/3542/3833177345_b73e8074a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5238" y="4000500"/>
            <a:ext cx="3116317" cy="2337238"/>
          </a:xfrm>
          <a:prstGeom prst="rect">
            <a:avLst/>
          </a:prstGeom>
          <a:noFill/>
        </p:spPr>
      </p:pic>
      <p:grpSp>
        <p:nvGrpSpPr>
          <p:cNvPr id="28" name="Группа 46"/>
          <p:cNvGrpSpPr/>
          <p:nvPr/>
        </p:nvGrpSpPr>
        <p:grpSpPr>
          <a:xfrm>
            <a:off x="8679271" y="1806794"/>
            <a:ext cx="2708688" cy="1440903"/>
            <a:chOff x="1047750" y="2057400"/>
            <a:chExt cx="7046913" cy="1728790"/>
          </a:xfrm>
        </p:grpSpPr>
        <p:grpSp>
          <p:nvGrpSpPr>
            <p:cNvPr id="29" name="Группа 41"/>
            <p:cNvGrpSpPr/>
            <p:nvPr/>
          </p:nvGrpSpPr>
          <p:grpSpPr>
            <a:xfrm>
              <a:off x="1047750" y="2057400"/>
              <a:ext cx="7046913" cy="1728790"/>
              <a:chOff x="1047750" y="2057400"/>
              <a:chExt cx="7046913" cy="1728790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047750" y="2057400"/>
                <a:ext cx="7046913" cy="1728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4857752" y="3317474"/>
                <a:ext cx="42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…</a:t>
                </a:r>
                <a:endParaRPr lang="ru-RU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857752" y="300037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…</a:t>
              </a:r>
              <a:endParaRPr lang="ru-RU" dirty="0"/>
            </a:p>
          </p:txBody>
        </p:sp>
      </p:grpSp>
      <p:pic>
        <p:nvPicPr>
          <p:cNvPr id="33" name="Picture 2" descr="D:\Документы\Минтруд\конференция\Роструд3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2940" y="4083269"/>
            <a:ext cx="4428343" cy="2178354"/>
          </a:xfrm>
          <a:prstGeom prst="rect">
            <a:avLst/>
          </a:prstGeom>
          <a:noFill/>
        </p:spPr>
      </p:pic>
      <p:sp>
        <p:nvSpPr>
          <p:cNvPr id="34" name="Стрелка вправо 33"/>
          <p:cNvSpPr/>
          <p:nvPr/>
        </p:nvSpPr>
        <p:spPr>
          <a:xfrm>
            <a:off x="2900855" y="2065283"/>
            <a:ext cx="268014" cy="6779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4787462" y="2186152"/>
            <a:ext cx="268014" cy="6779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8287407" y="2154621"/>
            <a:ext cx="268014" cy="6779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1519338" y="2264979"/>
            <a:ext cx="268014" cy="6779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325821" y="4834759"/>
            <a:ext cx="268014" cy="6779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3794234" y="4818993"/>
            <a:ext cx="268014" cy="6779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7231118" y="4803228"/>
            <a:ext cx="304800" cy="6779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42"/>
          <p:cNvSpPr>
            <a:spLocks noGrp="1"/>
          </p:cNvSpPr>
          <p:nvPr>
            <p:ph type="title"/>
          </p:nvPr>
        </p:nvSpPr>
        <p:spPr>
          <a:xfrm>
            <a:off x="1362985" y="2726662"/>
            <a:ext cx="10515600" cy="1325563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8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 роль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528408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Схема 19"/>
          <p:cNvGraphicFramePr/>
          <p:nvPr/>
        </p:nvGraphicFramePr>
        <p:xfrm>
          <a:off x="923028" y="1104449"/>
          <a:ext cx="885828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3066168" y="2404186"/>
          <a:ext cx="4786346" cy="331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2" name="Picture 2" descr="C:\Users\gerasimenko\Pictures\liste_dacha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569672" y="3759200"/>
            <a:ext cx="2622328" cy="2628900"/>
          </a:xfrm>
          <a:prstGeom prst="rect">
            <a:avLst/>
          </a:prstGeom>
          <a:noFill/>
        </p:spPr>
      </p:pic>
      <p:sp>
        <p:nvSpPr>
          <p:cNvPr id="25" name="Скругленный прямоугольник 24"/>
          <p:cNvSpPr/>
          <p:nvPr/>
        </p:nvSpPr>
        <p:spPr>
          <a:xfrm>
            <a:off x="4245996" y="5883965"/>
            <a:ext cx="2719347" cy="833783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Методика оценки эффективности </a:t>
            </a:r>
            <a:br>
              <a:rPr lang="ru-RU" sz="1000" b="1" dirty="0" smtClean="0">
                <a:solidFill>
                  <a:schemeClr val="tx1"/>
                </a:solidFill>
              </a:rPr>
            </a:br>
            <a:r>
              <a:rPr lang="ru-RU" sz="1000" b="1" dirty="0" smtClean="0">
                <a:solidFill>
                  <a:schemeClr val="tx1"/>
                </a:solidFill>
              </a:rPr>
              <a:t>и результативности профессиональной служебной деятельности государственных гражданских служащих, реализующих контрольные (надзорные) функции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69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528408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33"/>
          <p:cNvSpPr>
            <a:spLocks noChangeShapeType="1"/>
          </p:cNvSpPr>
          <p:nvPr/>
        </p:nvSpPr>
        <p:spPr bwMode="auto">
          <a:xfrm flipH="1">
            <a:off x="747423" y="1741487"/>
            <a:ext cx="20924" cy="3927794"/>
          </a:xfrm>
          <a:prstGeom prst="line">
            <a:avLst/>
          </a:prstGeom>
          <a:noFill/>
          <a:ln w="3365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36000" tIns="36000" rIns="36000" bIns="36000" anchor="ctr"/>
          <a:lstStyle/>
          <a:p>
            <a:endParaRPr lang="ru-RU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>
            <a:off x="784251" y="4760292"/>
            <a:ext cx="422275" cy="1588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>
            <a:off x="776302" y="3230134"/>
            <a:ext cx="422275" cy="1588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38"/>
          <p:cNvSpPr>
            <a:spLocks noChangeShapeType="1"/>
          </p:cNvSpPr>
          <p:nvPr/>
        </p:nvSpPr>
        <p:spPr bwMode="auto">
          <a:xfrm>
            <a:off x="768350" y="2076450"/>
            <a:ext cx="422275" cy="1588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230243" y="3735430"/>
            <a:ext cx="8828157" cy="63161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9 этапов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214338" y="4514035"/>
            <a:ext cx="8812531" cy="813339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Участие в системе оценки эффективности и результативности представителей </a:t>
            </a:r>
            <a:b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нескольких структурных подразделений органа государственного контроля (надзора)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1230243" y="2973788"/>
            <a:ext cx="8875453" cy="604984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Управленческая целесообразность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1222293" y="1606163"/>
            <a:ext cx="8883404" cy="117679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lIns="3600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Определение показателей оценки эффективности и результативности на основе 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каскадированных целей и задач, начиная с целей и задач органа государственного контроля (надзора), включая цели и задачи структурных подразделений, и до целей и задач гражданских служащих, обусловленных их должностными обязанностями</a:t>
            </a:r>
            <a:endParaRPr lang="ru-RU" altLang="ru-RU" sz="1600" b="1" dirty="0" smtClean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784251" y="3847475"/>
            <a:ext cx="422275" cy="1588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731457" y="5649825"/>
            <a:ext cx="422275" cy="1587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1195753" y="5491111"/>
            <a:ext cx="8846881" cy="60685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Определение размера материального стимулирования по итогам оценки эффективности </a:t>
            </a:r>
            <a:b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и результативности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9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528408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18051" y="1416326"/>
            <a:ext cx="11585051" cy="5294575"/>
          </a:xfrm>
          <a:prstGeom prst="roundRect">
            <a:avLst>
              <a:gd name="adj" fmla="val 85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2"/>
                </a:solidFill>
              </a:rPr>
              <a:t> </a:t>
            </a:r>
            <a:endParaRPr lang="ru-RU" sz="1200" i="1" dirty="0">
              <a:solidFill>
                <a:schemeClr val="tx2"/>
              </a:solidFill>
            </a:endParaRPr>
          </a:p>
        </p:txBody>
      </p:sp>
      <p:sp>
        <p:nvSpPr>
          <p:cNvPr id="22" name="Заголовок 20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25282" y="1519222"/>
            <a:ext cx="2124000" cy="1474876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Определение перечня направлений оценивания¹</a:t>
            </a:r>
            <a:endParaRPr lang="ru-RU" sz="800" b="1" dirty="0" smtClean="0">
              <a:solidFill>
                <a:schemeClr val="tx2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63041" y="1519222"/>
            <a:ext cx="2124000" cy="1474876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Определение перечня показателей по каждому направлению оценивания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210465" y="1519222"/>
            <a:ext cx="2124000" cy="1474876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Расчет средних значений показателей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282286" y="4701503"/>
            <a:ext cx="1800000" cy="1476000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Определение итоговой оценки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488019" y="4716018"/>
            <a:ext cx="1800000" cy="1476000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Формирование рейтинга гражданских служащих в зависимости от итоговой оценки</a:t>
            </a:r>
          </a:p>
        </p:txBody>
      </p:sp>
      <p:cxnSp>
        <p:nvCxnSpPr>
          <p:cNvPr id="40" name="Shape 39"/>
          <p:cNvCxnSpPr>
            <a:endCxn id="44" idx="1"/>
          </p:cNvCxnSpPr>
          <p:nvPr/>
        </p:nvCxnSpPr>
        <p:spPr>
          <a:xfrm rot="16200000" flipH="1">
            <a:off x="1961128" y="3122466"/>
            <a:ext cx="663756" cy="428627"/>
          </a:xfrm>
          <a:prstGeom prst="bentConnector2">
            <a:avLst/>
          </a:prstGeom>
          <a:ln w="6350">
            <a:solidFill>
              <a:schemeClr val="accent1">
                <a:lumMod val="50000"/>
              </a:schemeClr>
            </a:solidFill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endCxn id="43" idx="1"/>
          </p:cNvCxnSpPr>
          <p:nvPr/>
        </p:nvCxnSpPr>
        <p:spPr>
          <a:xfrm rot="16200000" flipH="1">
            <a:off x="4859923" y="3122466"/>
            <a:ext cx="663756" cy="428627"/>
          </a:xfrm>
          <a:prstGeom prst="bentConnector2">
            <a:avLst/>
          </a:prstGeom>
          <a:ln w="6350">
            <a:solidFill>
              <a:schemeClr val="accent1">
                <a:lumMod val="50000"/>
              </a:schemeClr>
            </a:solidFill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hape 29"/>
          <p:cNvCxnSpPr/>
          <p:nvPr/>
        </p:nvCxnSpPr>
        <p:spPr>
          <a:xfrm rot="5400000" flipH="1" flipV="1">
            <a:off x="6330497" y="3290661"/>
            <a:ext cx="1" cy="1"/>
          </a:xfrm>
          <a:prstGeom prst="bentConnector3">
            <a:avLst>
              <a:gd name="adj1" fmla="val 50000"/>
            </a:avLst>
          </a:prstGeom>
          <a:ln w="9525"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406115" y="3290658"/>
            <a:ext cx="2196000" cy="756000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Справочник </a:t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(открытый перечень)</a:t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показателей оценки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07320" y="3290658"/>
            <a:ext cx="2196000" cy="756000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Перечень </a:t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>7 </a:t>
            </a:r>
            <a:r>
              <a:rPr lang="ru-RU" sz="1400" b="1" dirty="0" smtClean="0">
                <a:solidFill>
                  <a:schemeClr val="tx2"/>
                </a:solidFill>
              </a:rPr>
              <a:t>типовых направлений оценивания</a:t>
            </a:r>
          </a:p>
        </p:txBody>
      </p:sp>
      <p:cxnSp>
        <p:nvCxnSpPr>
          <p:cNvPr id="45" name="Прямая со стрелкой 44"/>
          <p:cNvCxnSpPr>
            <a:stCxn id="24" idx="3"/>
            <a:endCxn id="25" idx="1"/>
          </p:cNvCxnSpPr>
          <p:nvPr/>
        </p:nvCxnSpPr>
        <p:spPr>
          <a:xfrm>
            <a:off x="3249282" y="2256660"/>
            <a:ext cx="513759" cy="1588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5" idx="3"/>
            <a:endCxn id="49" idx="1"/>
          </p:cNvCxnSpPr>
          <p:nvPr/>
        </p:nvCxnSpPr>
        <p:spPr>
          <a:xfrm>
            <a:off x="5887041" y="2256660"/>
            <a:ext cx="514892" cy="1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9692616" y="4716019"/>
            <a:ext cx="2092984" cy="1474876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Определение размера материального стимулирования гражданских служащих по результатам итоговой оценки и принятие кадровых решений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401933" y="1519223"/>
            <a:ext cx="2306637" cy="1474876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Определение целевых (нормативных) значений показателей, максимально (минимально) возможных значений или значений показателей за предшествующий период</a:t>
            </a:r>
          </a:p>
        </p:txBody>
      </p:sp>
      <p:cxnSp>
        <p:nvCxnSpPr>
          <p:cNvPr id="50" name="Прямая со стрелкой 49"/>
          <p:cNvCxnSpPr>
            <a:stCxn id="49" idx="3"/>
            <a:endCxn id="27" idx="1"/>
          </p:cNvCxnSpPr>
          <p:nvPr/>
        </p:nvCxnSpPr>
        <p:spPr>
          <a:xfrm flipV="1">
            <a:off x="8708570" y="2256660"/>
            <a:ext cx="501895" cy="1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908701" y="4672475"/>
            <a:ext cx="1800000" cy="1474876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Определение фактических (достигнутых) значений показателей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07145" y="4672475"/>
            <a:ext cx="1800000" cy="1474876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Определение оценки по каждому показателю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(направлению оценивания)</a:t>
            </a:r>
          </a:p>
        </p:txBody>
      </p:sp>
      <p:cxnSp>
        <p:nvCxnSpPr>
          <p:cNvPr id="53" name="Прямая со стрелкой 52"/>
          <p:cNvCxnSpPr>
            <a:stCxn id="51" idx="3"/>
            <a:endCxn id="52" idx="1"/>
          </p:cNvCxnSpPr>
          <p:nvPr/>
        </p:nvCxnSpPr>
        <p:spPr>
          <a:xfrm>
            <a:off x="2708701" y="5409913"/>
            <a:ext cx="398444" cy="1588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hape 53"/>
          <p:cNvCxnSpPr>
            <a:stCxn id="27" idx="3"/>
            <a:endCxn id="51" idx="1"/>
          </p:cNvCxnSpPr>
          <p:nvPr/>
        </p:nvCxnSpPr>
        <p:spPr>
          <a:xfrm flipH="1">
            <a:off x="908701" y="2256660"/>
            <a:ext cx="10425764" cy="3153253"/>
          </a:xfrm>
          <a:prstGeom prst="bentConnector5">
            <a:avLst>
              <a:gd name="adj1" fmla="val -2193"/>
              <a:gd name="adj2" fmla="val 62428"/>
              <a:gd name="adj3" fmla="val 102193"/>
            </a:avLst>
          </a:prstGeom>
          <a:ln w="6350">
            <a:solidFill>
              <a:schemeClr val="accent1">
                <a:lumMod val="50000"/>
              </a:schemeClr>
            </a:solidFill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893101" y="5388142"/>
            <a:ext cx="398444" cy="1588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7070244" y="5417170"/>
            <a:ext cx="398444" cy="1588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9290930" y="5446199"/>
            <a:ext cx="398444" cy="1588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tailEnd type="stealt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73711" y="6353092"/>
            <a:ext cx="1135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 smtClean="0">
                <a:cs typeface="Times New Roman" pitchFamily="18" charset="0"/>
              </a:rPr>
              <a:t>¹ С учетом перечней направлений профессиональной служебной деятельности, в соответствии с которыми государственные гражданские служащие исполняют должностные обязанности и специализаций по указанным направлениям профессиональной служебной деятельности, опубликованных на официальном сайте Минтруда России </a:t>
            </a:r>
            <a:endParaRPr lang="ru-RU" sz="900" dirty="0">
              <a:cs typeface="Times New Roman" pitchFamily="18" charset="0"/>
            </a:endParaRPr>
          </a:p>
        </p:txBody>
      </p:sp>
      <p:sp>
        <p:nvSpPr>
          <p:cNvPr id="34" name="Содержимое 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Методики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528408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31876" y="1785259"/>
            <a:ext cx="1800000" cy="56605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200" b="1" dirty="0" smtClean="0">
                <a:solidFill>
                  <a:schemeClr val="bg1"/>
                </a:solidFill>
                <a:ea typeface="Calibri"/>
                <a:cs typeface="Times New Roman" pitchFamily="18" charset="0"/>
              </a:rPr>
              <a:t>Определение перечня направлений</a:t>
            </a:r>
            <a:endParaRPr lang="ru-RU" sz="1200" dirty="0">
              <a:solidFill>
                <a:schemeClr val="bg1"/>
              </a:solidFill>
              <a:ea typeface="Calibri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4238" y="2409931"/>
            <a:ext cx="1800000" cy="79772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200" b="1" dirty="0" smtClean="0">
                <a:solidFill>
                  <a:schemeClr val="bg1"/>
                </a:solidFill>
                <a:ea typeface="Calibri"/>
                <a:cs typeface="Times New Roman" pitchFamily="18" charset="0"/>
              </a:rPr>
              <a:t>Определение перечня показателей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5451" y="3250567"/>
            <a:ext cx="1800000" cy="62474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200" b="1" dirty="0" smtClean="0">
                <a:solidFill>
                  <a:schemeClr val="bg1"/>
                </a:solidFill>
                <a:ea typeface="Calibri"/>
                <a:cs typeface="Times New Roman" pitchFamily="18" charset="0"/>
              </a:rPr>
              <a:t>Оценка фактических значений показателей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4006" y="3889970"/>
            <a:ext cx="1800000" cy="98683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ea typeface="Calibri"/>
                <a:cs typeface="Times New Roman" pitchFamily="18" charset="0"/>
              </a:rPr>
              <a:t>Итоговая оценка 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138902" y="1823293"/>
          <a:ext cx="9730714" cy="472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785"/>
                <a:gridCol w="4045929"/>
              </a:tblGrid>
              <a:tr h="545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Перечень типовых направлений оценивания (п. 2.2 Методики)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Выбор конкретных направлений оценивания </a:t>
                      </a:r>
                      <a:b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(из числа типовых)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0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Справочник (открытый перечень) типовых показателей эффективности и результативности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Общие правила выбора показателей для направлений оценивания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(Приложение № 4)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Выбор конкретных показателей </a:t>
                      </a:r>
                      <a:b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для каждого направления оценивания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Возможность использования специальных ведомственных показателей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64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Единые правила перевода фактических значений показателей в балльные оценки (раздел</a:t>
                      </a:r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 4 Методики</a:t>
                      </a: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----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36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Порядок расчета итоговой оценки эффективности и результативности деятельности государственного служащего (раздел 5 Методики)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Определение необходимости</a:t>
                      </a:r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 использования</a:t>
                      </a: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b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коэффициентов значимости показателей </a:t>
                      </a:r>
                      <a:b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(и/ или направлений оценивания)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Необходимость оценки по направлению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0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Порядок формирования рейтинга гражданских служащих  (Приложение № 6)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---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71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Принципы</a:t>
                      </a:r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 учета итоговой оценки и уровня замещаемой должности (раздел 6 Методики)</a:t>
                      </a:r>
                      <a:endParaRPr lang="ru-RU" sz="12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---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Скругленный прямоугольник 32"/>
          <p:cNvSpPr/>
          <p:nvPr/>
        </p:nvSpPr>
        <p:spPr>
          <a:xfrm>
            <a:off x="375213" y="4934857"/>
            <a:ext cx="1723931" cy="65314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ea typeface="Calibri"/>
                <a:cs typeface="Times New Roman" pitchFamily="18" charset="0"/>
              </a:rPr>
              <a:t>Формирование рейтинга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075290" y="1351722"/>
            <a:ext cx="5767448" cy="44190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Обязательные элементы методологии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46720" y="1359673"/>
            <a:ext cx="3787726" cy="41637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chemeClr val="tx2"/>
                </a:solidFill>
                <a:cs typeface="Times New Roman" pitchFamily="18" charset="0"/>
              </a:rPr>
              <a:t>Элементы методологии, </a:t>
            </a:r>
            <a:br>
              <a:rPr lang="ru-RU" sz="12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/>
                </a:solidFill>
                <a:cs typeface="Times New Roman" pitchFamily="18" charset="0"/>
              </a:rPr>
              <a:t>определяемые на уровне органа государственного контроля (надзора)</a:t>
            </a:r>
            <a:endParaRPr lang="ru-RU" sz="12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38927" y="5646057"/>
            <a:ext cx="1800000" cy="88537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ea typeface="Calibri"/>
                <a:cs typeface="Times New Roman" pitchFamily="18" charset="0"/>
              </a:rPr>
              <a:t>Определение размера материального стимулирования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                           направлений оценивания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528408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8292633" y="1871652"/>
            <a:ext cx="1428760" cy="3551248"/>
          </a:xfrm>
          <a:prstGeom prst="roundRect">
            <a:avLst>
              <a:gd name="adj" fmla="val 8576"/>
            </a:avLst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98057" y="2093416"/>
            <a:ext cx="5473281" cy="40848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/>
              <a:t>Эффект воздействия на поднадзорную сферу или определенную целевую группу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98057" y="2641850"/>
            <a:ext cx="5473281" cy="30636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/>
              <a:t>Проведение контрольно-надзорных мероприятий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98057" y="3088164"/>
            <a:ext cx="5473281" cy="30636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/>
              <a:t>Результативность контрольно-надзорных мероприятий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98057" y="3534478"/>
            <a:ext cx="5473281" cy="510606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/>
              <a:t>Планирование деятельности, программно-целевое планирование, в том числе с учетом внедрения риск-ориентированной модели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98057" y="4185034"/>
            <a:ext cx="5473281" cy="30636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/>
              <a:t>Информирование, взаимодействие с гражданами и организациями и обеспечение публичности результатов деятельности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98057" y="4631348"/>
            <a:ext cx="5473281" cy="30636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/>
              <a:t>Осуществление обеспечивающих технологических процессов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98057" y="5077660"/>
            <a:ext cx="5473281" cy="30636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ru-RU" sz="1200" dirty="0" smtClean="0"/>
              <a:t>Исполнительская дисциплина</a:t>
            </a:r>
            <a:endParaRPr lang="ru-RU" sz="12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08111" y="1247962"/>
            <a:ext cx="7336471" cy="57150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Рекомендации по выбору направлений оценивания для оценки: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886917" y="1280732"/>
            <a:ext cx="1728120" cy="357190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/>
              <a:t>руководители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179872" y="1269149"/>
            <a:ext cx="1577848" cy="357190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/>
              <a:t>инспектора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59957" y="5639668"/>
            <a:ext cx="5473281" cy="288000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ru-RU" sz="1200" dirty="0" smtClean="0"/>
              <a:t>Интегральный индекс индивидуальных оценок всех инспекторов</a:t>
            </a:r>
            <a:endParaRPr lang="ru-RU" sz="12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547257" y="5988920"/>
            <a:ext cx="5473281" cy="288000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ru-RU" sz="1200" dirty="0" smtClean="0"/>
              <a:t>Индекс общественного мнения</a:t>
            </a:r>
            <a:endParaRPr lang="ru-RU" sz="12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6880" y="2000014"/>
            <a:ext cx="1699456" cy="3429024"/>
          </a:xfrm>
          <a:prstGeom prst="roundRect">
            <a:avLst>
              <a:gd name="adj" fmla="val 8576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7 типовых направлений оценивания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36880" y="5593024"/>
            <a:ext cx="1699456" cy="650631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Дополнительные направления оценивания</a:t>
            </a:r>
          </a:p>
        </p:txBody>
      </p:sp>
      <p:pic>
        <p:nvPicPr>
          <p:cNvPr id="42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2699" y="2565395"/>
            <a:ext cx="395261" cy="395261"/>
          </a:xfrm>
          <a:prstGeom prst="rect">
            <a:avLst/>
          </a:prstGeom>
          <a:noFill/>
        </p:spPr>
      </p:pic>
      <p:pic>
        <p:nvPicPr>
          <p:cNvPr id="44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2699" y="3024493"/>
            <a:ext cx="395261" cy="395261"/>
          </a:xfrm>
          <a:prstGeom prst="rect">
            <a:avLst/>
          </a:prstGeom>
          <a:noFill/>
        </p:spPr>
      </p:pic>
      <p:pic>
        <p:nvPicPr>
          <p:cNvPr id="45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5399" y="5032043"/>
            <a:ext cx="395261" cy="395261"/>
          </a:xfrm>
          <a:prstGeom prst="rect">
            <a:avLst/>
          </a:prstGeom>
          <a:noFill/>
        </p:spPr>
      </p:pic>
      <p:pic>
        <p:nvPicPr>
          <p:cNvPr id="46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0087" y="3871916"/>
            <a:ext cx="395261" cy="395261"/>
          </a:xfrm>
          <a:prstGeom prst="rect">
            <a:avLst/>
          </a:prstGeom>
          <a:noFill/>
        </p:spPr>
      </p:pic>
      <p:pic>
        <p:nvPicPr>
          <p:cNvPr id="47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0087" y="4514858"/>
            <a:ext cx="395261" cy="395261"/>
          </a:xfrm>
          <a:prstGeom prst="rect">
            <a:avLst/>
          </a:prstGeom>
          <a:noFill/>
        </p:spPr>
      </p:pic>
      <p:pic>
        <p:nvPicPr>
          <p:cNvPr id="48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0087" y="4872048"/>
            <a:ext cx="395261" cy="395261"/>
          </a:xfrm>
          <a:prstGeom prst="rect">
            <a:avLst/>
          </a:prstGeom>
          <a:noFill/>
        </p:spPr>
      </p:pic>
      <p:pic>
        <p:nvPicPr>
          <p:cNvPr id="49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7707" y="5919478"/>
            <a:ext cx="395261" cy="395261"/>
          </a:xfrm>
          <a:prstGeom prst="rect">
            <a:avLst/>
          </a:prstGeom>
          <a:noFill/>
        </p:spPr>
      </p:pic>
      <p:pic>
        <p:nvPicPr>
          <p:cNvPr id="50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2307" y="5628968"/>
            <a:ext cx="395261" cy="395261"/>
          </a:xfrm>
          <a:prstGeom prst="rect">
            <a:avLst/>
          </a:prstGeom>
          <a:noFill/>
        </p:spPr>
      </p:pic>
      <p:sp>
        <p:nvSpPr>
          <p:cNvPr id="51" name="Скругленный прямоугольник 50"/>
          <p:cNvSpPr/>
          <p:nvPr/>
        </p:nvSpPr>
        <p:spPr>
          <a:xfrm>
            <a:off x="10057933" y="1884352"/>
            <a:ext cx="1428760" cy="3576648"/>
          </a:xfrm>
          <a:prstGeom prst="roundRect">
            <a:avLst>
              <a:gd name="adj" fmla="val 8576"/>
            </a:avLst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200" i="1" dirty="0" smtClean="0">
              <a:solidFill>
                <a:schemeClr val="tx2"/>
              </a:solidFill>
            </a:endParaRPr>
          </a:p>
        </p:txBody>
      </p:sp>
      <p:pic>
        <p:nvPicPr>
          <p:cNvPr id="52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8799" y="2070095"/>
            <a:ext cx="395261" cy="395261"/>
          </a:xfrm>
          <a:prstGeom prst="rect">
            <a:avLst/>
          </a:prstGeom>
          <a:noFill/>
        </p:spPr>
      </p:pic>
      <p:pic>
        <p:nvPicPr>
          <p:cNvPr id="53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8799" y="3557893"/>
            <a:ext cx="395261" cy="395261"/>
          </a:xfrm>
          <a:prstGeom prst="rect">
            <a:avLst/>
          </a:prstGeom>
          <a:noFill/>
        </p:spPr>
      </p:pic>
      <p:pic>
        <p:nvPicPr>
          <p:cNvPr id="54" name="Picture 6" descr="Tick Symbol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1499" y="4066843"/>
            <a:ext cx="395261" cy="395261"/>
          </a:xfrm>
          <a:prstGeom prst="rect">
            <a:avLst/>
          </a:prstGeom>
          <a:noFill/>
        </p:spPr>
      </p:pic>
      <p:cxnSp>
        <p:nvCxnSpPr>
          <p:cNvPr id="55" name="Прямая соединительная линия 54"/>
          <p:cNvCxnSpPr/>
          <p:nvPr/>
        </p:nvCxnSpPr>
        <p:spPr>
          <a:xfrm flipV="1">
            <a:off x="8077200" y="2489200"/>
            <a:ext cx="3784600" cy="127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8051800" y="2959100"/>
            <a:ext cx="3784600" cy="127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8089900" y="3492500"/>
            <a:ext cx="3784600" cy="127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8089900" y="4025900"/>
            <a:ext cx="3784600" cy="127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8115300" y="4533900"/>
            <a:ext cx="3784600" cy="127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8089900" y="5016500"/>
            <a:ext cx="3784600" cy="127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8089900" y="5918200"/>
            <a:ext cx="3784600" cy="127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одержимое 4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показателей эффективности и результативности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528408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0800000">
            <a:off x="7684478" y="5537705"/>
            <a:ext cx="1240463" cy="360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endCxn id="95" idx="2"/>
          </p:cNvCxnSpPr>
          <p:nvPr/>
        </p:nvCxnSpPr>
        <p:spPr>
          <a:xfrm rot="10800000">
            <a:off x="3066671" y="5819770"/>
            <a:ext cx="5818022" cy="717508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кругленный прямоугольник 64"/>
          <p:cNvSpPr/>
          <p:nvPr/>
        </p:nvSpPr>
        <p:spPr>
          <a:xfrm>
            <a:off x="4852972" y="3786166"/>
            <a:ext cx="1071570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781534" y="3857604"/>
            <a:ext cx="1071570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281336" y="1357274"/>
            <a:ext cx="2214578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Определение перечня направлений оценивания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852972" y="1285836"/>
            <a:ext cx="785818" cy="357190"/>
          </a:xfrm>
          <a:prstGeom prst="roundRect">
            <a:avLst>
              <a:gd name="adj" fmla="val 8576"/>
            </a:avLst>
          </a:prstGeom>
          <a:noFill/>
          <a:ln>
            <a:noFill/>
            <a:prstDash val="sys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chemeClr val="tx2"/>
                </a:solidFill>
              </a:rPr>
              <a:t>Шаг 1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496178" y="1285836"/>
            <a:ext cx="785818" cy="357190"/>
          </a:xfrm>
          <a:prstGeom prst="roundRect">
            <a:avLst>
              <a:gd name="adj" fmla="val 8576"/>
            </a:avLst>
          </a:prstGeom>
          <a:noFill/>
          <a:ln>
            <a:noFill/>
            <a:prstDash val="sys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chemeClr val="tx2"/>
                </a:solidFill>
              </a:rPr>
              <a:t>Шаг 2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678562" y="2579672"/>
            <a:ext cx="2570669" cy="103817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Справочник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показателей эффективности и результативности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(открытый перечень)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endParaRPr lang="ru-RU" sz="1400" b="1" dirty="0" smtClean="0">
              <a:solidFill>
                <a:schemeClr val="bg1"/>
              </a:solidFill>
            </a:endParaRPr>
          </a:p>
        </p:txBody>
      </p:sp>
      <p:cxnSp>
        <p:nvCxnSpPr>
          <p:cNvPr id="71" name="Shape 12"/>
          <p:cNvCxnSpPr>
            <a:endCxn id="70" idx="0"/>
          </p:cNvCxnSpPr>
          <p:nvPr/>
        </p:nvCxnSpPr>
        <p:spPr>
          <a:xfrm>
            <a:off x="8035751" y="1793854"/>
            <a:ext cx="928146" cy="785818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3067022" y="1214398"/>
            <a:ext cx="2571768" cy="1571636"/>
          </a:xfrm>
          <a:prstGeom prst="roundRect">
            <a:avLst>
              <a:gd name="adj" fmla="val 981"/>
            </a:avLst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138336" y="3605192"/>
            <a:ext cx="1214446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Направление оценивания 1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995980" y="3929042"/>
            <a:ext cx="1214446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Направление оценивания </a:t>
            </a:r>
            <a:r>
              <a:rPr lang="en-US" sz="1200" b="1" dirty="0" smtClean="0">
                <a:solidFill>
                  <a:schemeClr val="tx2"/>
                </a:solidFill>
              </a:rPr>
              <a:t>N</a:t>
            </a:r>
            <a:endParaRPr lang="ru-RU" sz="1200" b="1" dirty="0" smtClean="0">
              <a:solidFill>
                <a:schemeClr val="tx2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710096" y="3929042"/>
            <a:ext cx="1071570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5495914" y="1857340"/>
            <a:ext cx="428628" cy="158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/>
          <p:cNvSpPr/>
          <p:nvPr/>
        </p:nvSpPr>
        <p:spPr>
          <a:xfrm>
            <a:off x="3995716" y="2571720"/>
            <a:ext cx="2214578" cy="928694"/>
          </a:xfrm>
          <a:prstGeom prst="roundRect">
            <a:avLst>
              <a:gd name="adj" fmla="val 8576"/>
            </a:avLst>
          </a:prstGeom>
          <a:gradFill flip="none" rotWithShape="1">
            <a:gsLst>
              <a:gs pos="22000">
                <a:schemeClr val="tx2">
                  <a:lumMod val="60000"/>
                  <a:lumOff val="40000"/>
                </a:schemeClr>
              </a:gs>
              <a:gs pos="61000">
                <a:srgbClr val="00B050"/>
              </a:gs>
              <a:gs pos="83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prstDash val="sysDot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00" h="25400" prst="coolSlan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ea typeface="+mj-ea"/>
                <a:cs typeface="Arial" pitchFamily="34" charset="0"/>
              </a:rPr>
              <a:t>Закрытый перечень </a:t>
            </a:r>
            <a:b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ea typeface="+mj-ea"/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accent1">
                    <a:lumMod val="50000"/>
                  </a:schemeClr>
                </a:solidFill>
                <a:ea typeface="+mj-ea"/>
                <a:cs typeface="Arial" pitchFamily="34" charset="0"/>
              </a:rPr>
              <a:t>7 типовых направлений оценивания</a:t>
            </a: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4995848" y="5572116"/>
            <a:ext cx="142876" cy="15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6067418" y="5572116"/>
            <a:ext cx="142876" cy="15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2209774" y="5248266"/>
            <a:ext cx="142876" cy="15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8913412" y="3603781"/>
            <a:ext cx="27430" cy="294014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10800000">
            <a:off x="8924938" y="4714860"/>
            <a:ext cx="428628" cy="159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Скругленный прямоугольник 82"/>
          <p:cNvSpPr/>
          <p:nvPr/>
        </p:nvSpPr>
        <p:spPr>
          <a:xfrm>
            <a:off x="9282128" y="4214794"/>
            <a:ext cx="2214578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Ведомственные показатели, отражающие особенности деятельности органа государственного контроля (надзора)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924542" y="1357274"/>
            <a:ext cx="2214578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Выбор </a:t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конкретного перечня показателей для каждого выбранного направления оценивания</a:t>
            </a:r>
          </a:p>
        </p:txBody>
      </p:sp>
      <p:cxnSp>
        <p:nvCxnSpPr>
          <p:cNvPr id="85" name="Shape 84"/>
          <p:cNvCxnSpPr/>
          <p:nvPr/>
        </p:nvCxnSpPr>
        <p:spPr>
          <a:xfrm rot="10800000">
            <a:off x="5369707" y="5829300"/>
            <a:ext cx="3536182" cy="485772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Скругленный прямоугольник 85"/>
          <p:cNvSpPr/>
          <p:nvPr/>
        </p:nvSpPr>
        <p:spPr>
          <a:xfrm>
            <a:off x="1828804" y="2551082"/>
            <a:ext cx="5657846" cy="2546546"/>
          </a:xfrm>
          <a:prstGeom prst="roundRect">
            <a:avLst>
              <a:gd name="adj" fmla="val 2003"/>
            </a:avLst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Shape 26"/>
          <p:cNvCxnSpPr/>
          <p:nvPr/>
        </p:nvCxnSpPr>
        <p:spPr>
          <a:xfrm rot="5400000" flipH="1" flipV="1">
            <a:off x="4031438" y="2464561"/>
            <a:ext cx="214313" cy="4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hape 87"/>
          <p:cNvCxnSpPr/>
          <p:nvPr/>
        </p:nvCxnSpPr>
        <p:spPr>
          <a:xfrm rot="16200000" flipH="1">
            <a:off x="3370634" y="2482422"/>
            <a:ext cx="678662" cy="428628"/>
          </a:xfrm>
          <a:prstGeom prst="bentConnector2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3276600" y="3500414"/>
            <a:ext cx="1147744" cy="252436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endCxn id="74" idx="0"/>
          </p:cNvCxnSpPr>
          <p:nvPr/>
        </p:nvCxnSpPr>
        <p:spPr>
          <a:xfrm>
            <a:off x="5781666" y="3500414"/>
            <a:ext cx="821537" cy="42862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rot="16200000" flipH="1">
            <a:off x="4799394" y="3696870"/>
            <a:ext cx="428626" cy="35717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rot="16200000" flipH="1">
            <a:off x="5161345" y="3594474"/>
            <a:ext cx="285754" cy="97634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rot="16200000" flipH="1">
            <a:off x="5000608" y="3648051"/>
            <a:ext cx="357190" cy="61915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5400000">
            <a:off x="1888303" y="4926795"/>
            <a:ext cx="64294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2352650" y="4819638"/>
            <a:ext cx="1428042" cy="1000132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Набор показателей направления  оценивания 1</a:t>
            </a:r>
            <a:endParaRPr lang="ru-RU" sz="1400" dirty="0">
              <a:solidFill>
                <a:schemeClr val="tx2"/>
              </a:solidFill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 rot="5400000">
            <a:off x="5797418" y="5304684"/>
            <a:ext cx="54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5400000">
            <a:off x="4707848" y="5308029"/>
            <a:ext cx="576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кругленный прямоугольник 97"/>
          <p:cNvSpPr/>
          <p:nvPr/>
        </p:nvSpPr>
        <p:spPr>
          <a:xfrm>
            <a:off x="5281600" y="5000612"/>
            <a:ext cx="500066" cy="714388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210162" y="5072050"/>
            <a:ext cx="500066" cy="757250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138724" y="5143488"/>
            <a:ext cx="500066" cy="66676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6210294" y="5143488"/>
            <a:ext cx="1491768" cy="1000132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Набор показателей направления  оценивания</a:t>
            </a:r>
            <a:r>
              <a:rPr lang="en-US" sz="1400" dirty="0" smtClean="0">
                <a:solidFill>
                  <a:schemeClr val="tx2"/>
                </a:solidFill>
              </a:rPr>
              <a:t> N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32769" name="Picture 1" descr="C:\Users\gerasimenko\AppData\Local\Microsoft\Windows\Temporary Internet Files\Content.IE5\6QLTSVPG\600px-Jigsaw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17" y="5129705"/>
            <a:ext cx="1710121" cy="1539109"/>
          </a:xfrm>
          <a:prstGeom prst="rect">
            <a:avLst/>
          </a:prstGeom>
          <a:noFill/>
        </p:spPr>
      </p:pic>
      <p:sp>
        <p:nvSpPr>
          <p:cNvPr id="47" name="Содержимое 4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показателей эффективности и результативности. Пример.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528408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2013825" y="2637112"/>
            <a:ext cx="5657846" cy="2546546"/>
          </a:xfrm>
          <a:prstGeom prst="roundRect">
            <a:avLst>
              <a:gd name="adj" fmla="val 2003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407245" y="5255940"/>
            <a:ext cx="196549" cy="253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07245" y="5613130"/>
            <a:ext cx="196549" cy="253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2819179" y="3532492"/>
            <a:ext cx="1071570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747741" y="3603930"/>
            <a:ext cx="1071570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70807" y="1353099"/>
            <a:ext cx="2214578" cy="7506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Определение перечня направлений оценивания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15621" y="1118861"/>
            <a:ext cx="785818" cy="357190"/>
          </a:xfrm>
          <a:prstGeom prst="roundRect">
            <a:avLst>
              <a:gd name="adj" fmla="val 8576"/>
            </a:avLst>
          </a:prstGeom>
          <a:noFill/>
          <a:ln>
            <a:noFill/>
            <a:prstDash val="sys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chemeClr val="tx2"/>
                </a:solidFill>
              </a:rPr>
              <a:t>Шаг 1</a:t>
            </a:r>
          </a:p>
        </p:txBody>
      </p:sp>
      <p:cxnSp>
        <p:nvCxnSpPr>
          <p:cNvPr id="56" name="Shape 12"/>
          <p:cNvCxnSpPr>
            <a:endCxn id="131" idx="0"/>
          </p:cNvCxnSpPr>
          <p:nvPr/>
        </p:nvCxnSpPr>
        <p:spPr>
          <a:xfrm rot="16200000" flipH="1">
            <a:off x="5810731" y="1550087"/>
            <a:ext cx="785818" cy="750099"/>
          </a:xfrm>
          <a:prstGeom prst="bentConnector3">
            <a:avLst>
              <a:gd name="adj1" fmla="val 1371"/>
            </a:avLst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3185385" y="1603666"/>
            <a:ext cx="428628" cy="158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>
            <a:off x="1685187" y="2318046"/>
            <a:ext cx="2214578" cy="928694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n w="0"/>
                <a:solidFill>
                  <a:schemeClr val="bg1"/>
                </a:solidFill>
                <a:ea typeface="+mj-ea"/>
                <a:cs typeface="Arial" pitchFamily="34" charset="0"/>
              </a:rPr>
              <a:t>Закрытый перечень </a:t>
            </a:r>
            <a:br>
              <a:rPr lang="ru-RU" sz="1200" b="1" dirty="0" smtClean="0">
                <a:ln w="0"/>
                <a:solidFill>
                  <a:schemeClr val="bg1"/>
                </a:solidFill>
                <a:ea typeface="+mj-ea"/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bg1"/>
                </a:solidFill>
                <a:ea typeface="+mj-ea"/>
                <a:cs typeface="Arial" pitchFamily="34" charset="0"/>
              </a:rPr>
              <a:t>7 типовых направлений оценивания</a:t>
            </a: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2954435" y="5310822"/>
            <a:ext cx="142876" cy="15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407245" y="4900338"/>
            <a:ext cx="196549" cy="253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>
            <a:off x="6614409" y="4461186"/>
            <a:ext cx="428628" cy="159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6971599" y="3961120"/>
            <a:ext cx="2214578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Ведомственные показатели, отражающие особенности деятельности органа государственного контроля (надзора)</a:t>
            </a:r>
          </a:p>
        </p:txBody>
      </p:sp>
      <p:cxnSp>
        <p:nvCxnSpPr>
          <p:cNvPr id="102" name="Shape 26"/>
          <p:cNvCxnSpPr/>
          <p:nvPr/>
        </p:nvCxnSpPr>
        <p:spPr>
          <a:xfrm rot="5400000" flipH="1" flipV="1">
            <a:off x="1720909" y="2210887"/>
            <a:ext cx="214313" cy="4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hape 102"/>
          <p:cNvCxnSpPr/>
          <p:nvPr/>
        </p:nvCxnSpPr>
        <p:spPr>
          <a:xfrm rot="16200000" flipH="1">
            <a:off x="1060105" y="2228748"/>
            <a:ext cx="678662" cy="428628"/>
          </a:xfrm>
          <a:prstGeom prst="bentConnector2">
            <a:avLst/>
          </a:prstGeom>
          <a:ln w="28575">
            <a:solidFill>
              <a:schemeClr val="bg1">
                <a:lumMod val="85000"/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10800000" flipV="1">
            <a:off x="1399435" y="3246740"/>
            <a:ext cx="714380" cy="42862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endCxn id="110" idx="0"/>
          </p:cNvCxnSpPr>
          <p:nvPr/>
        </p:nvCxnSpPr>
        <p:spPr>
          <a:xfrm>
            <a:off x="3892257" y="3246740"/>
            <a:ext cx="907700" cy="42862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rot="16200000" flipH="1">
            <a:off x="2488865" y="3443196"/>
            <a:ext cx="428626" cy="35717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endCxn id="111" idx="0"/>
          </p:cNvCxnSpPr>
          <p:nvPr/>
        </p:nvCxnSpPr>
        <p:spPr>
          <a:xfrm rot="16200000" flipH="1">
            <a:off x="2864168" y="3327448"/>
            <a:ext cx="428628" cy="267212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rot="16200000" flipH="1">
            <a:off x="2701357" y="3347002"/>
            <a:ext cx="405318" cy="204794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327865" y="3675368"/>
            <a:ext cx="1214446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Проведение контрольно-надзорных мероприятий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106571" y="3675368"/>
            <a:ext cx="1386772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Исполнительская дисциплина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676303" y="3675368"/>
            <a:ext cx="1071570" cy="1000132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rot="16200000" flipH="1">
            <a:off x="4913346" y="4947803"/>
            <a:ext cx="3412810" cy="1068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hape 112"/>
          <p:cNvCxnSpPr>
            <a:endCxn id="130" idx="2"/>
          </p:cNvCxnSpPr>
          <p:nvPr/>
        </p:nvCxnSpPr>
        <p:spPr>
          <a:xfrm rot="10800000">
            <a:off x="5329905" y="6191860"/>
            <a:ext cx="1299744" cy="306745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Скругленный прямоугольник 113"/>
          <p:cNvSpPr/>
          <p:nvPr/>
        </p:nvSpPr>
        <p:spPr>
          <a:xfrm>
            <a:off x="478683" y="4757462"/>
            <a:ext cx="2063760" cy="29845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Общее количество проверок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78683" y="5114652"/>
            <a:ext cx="2063760" cy="29845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Количество внеплановых проверок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64169" y="5497018"/>
            <a:ext cx="2063760" cy="4308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Среднее количество проверок, проведенных в отношении одного юридического лица</a:t>
            </a: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rot="16200000" flipH="1">
            <a:off x="-63007" y="5137810"/>
            <a:ext cx="932490" cy="787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Скругленный прямоугольник 117"/>
          <p:cNvSpPr/>
          <p:nvPr/>
        </p:nvSpPr>
        <p:spPr>
          <a:xfrm>
            <a:off x="3247807" y="4746938"/>
            <a:ext cx="500066" cy="100013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3176369" y="4818376"/>
            <a:ext cx="500066" cy="100013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3104931" y="4889814"/>
            <a:ext cx="500066" cy="1000132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…</a:t>
            </a: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 rot="5400000">
            <a:off x="2645092" y="4992463"/>
            <a:ext cx="642942" cy="901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4178009" y="4912674"/>
            <a:ext cx="142876" cy="15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5400000">
            <a:off x="3508190" y="5339853"/>
            <a:ext cx="1334173" cy="546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Скругленный прямоугольник 123"/>
          <p:cNvSpPr/>
          <p:nvPr/>
        </p:nvSpPr>
        <p:spPr>
          <a:xfrm>
            <a:off x="4298347" y="4757462"/>
            <a:ext cx="2063760" cy="29845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Выполнение плана проверок</a:t>
            </a:r>
          </a:p>
        </p:txBody>
      </p:sp>
      <p:cxnSp>
        <p:nvCxnSpPr>
          <p:cNvPr id="125" name="Shape 124"/>
          <p:cNvCxnSpPr>
            <a:endCxn id="116" idx="2"/>
          </p:cNvCxnSpPr>
          <p:nvPr/>
        </p:nvCxnSpPr>
        <p:spPr>
          <a:xfrm rot="10800000">
            <a:off x="1496049" y="5927823"/>
            <a:ext cx="5103846" cy="714379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hape 41"/>
          <p:cNvCxnSpPr>
            <a:endCxn id="120" idx="2"/>
          </p:cNvCxnSpPr>
          <p:nvPr/>
        </p:nvCxnSpPr>
        <p:spPr>
          <a:xfrm rot="10800000">
            <a:off x="3354965" y="5889947"/>
            <a:ext cx="3251827" cy="672473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4178009" y="6002342"/>
            <a:ext cx="142876" cy="15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stCxn id="129" idx="1"/>
          </p:cNvCxnSpPr>
          <p:nvPr/>
        </p:nvCxnSpPr>
        <p:spPr>
          <a:xfrm rot="10800000" flipV="1">
            <a:off x="4163838" y="5472020"/>
            <a:ext cx="150303" cy="643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Скругленный прямоугольник 128"/>
          <p:cNvSpPr/>
          <p:nvPr/>
        </p:nvSpPr>
        <p:spPr>
          <a:xfrm>
            <a:off x="4314140" y="5322794"/>
            <a:ext cx="2063760" cy="29845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tabLst>
                <a:tab pos="177800" algn="l"/>
              </a:tabLst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Своевременность исполнения документов</a:t>
            </a:r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4298025" y="5831744"/>
            <a:ext cx="2063760" cy="360115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Среднее количество обоснованных жалоб в расчете на одну проверку</a:t>
            </a: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471401" y="2318046"/>
            <a:ext cx="2214578" cy="928694"/>
          </a:xfrm>
          <a:prstGeom prst="roundRect">
            <a:avLst>
              <a:gd name="adj" fmla="val 857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n w="0"/>
                <a:solidFill>
                  <a:schemeClr val="bg1"/>
                </a:solidFill>
                <a:ea typeface="+mj-ea"/>
                <a:cs typeface="Arial" pitchFamily="34" charset="0"/>
              </a:rPr>
              <a:t>Справочник </a:t>
            </a:r>
            <a:br>
              <a:rPr lang="ru-RU" sz="1200" b="1" dirty="0" smtClean="0">
                <a:ln w="0"/>
                <a:solidFill>
                  <a:schemeClr val="bg1"/>
                </a:solidFill>
                <a:ea typeface="+mj-ea"/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bg1"/>
                </a:solidFill>
                <a:ea typeface="+mj-ea"/>
                <a:cs typeface="Arial" pitchFamily="34" charset="0"/>
              </a:rPr>
              <a:t>(открытый перечень)</a:t>
            </a:r>
            <a:br>
              <a:rPr lang="ru-RU" sz="1200" b="1" dirty="0" smtClean="0">
                <a:ln w="0"/>
                <a:solidFill>
                  <a:schemeClr val="bg1"/>
                </a:solidFill>
                <a:ea typeface="+mj-ea"/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bg1"/>
                </a:solidFill>
                <a:ea typeface="+mj-ea"/>
                <a:cs typeface="Arial" pitchFamily="34" charset="0"/>
              </a:rPr>
              <a:t>типовых показателей оценивания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3614013" y="1405852"/>
            <a:ext cx="2214578" cy="697879"/>
          </a:xfrm>
          <a:prstGeom prst="roundRect">
            <a:avLst>
              <a:gd name="adj" fmla="val 8576"/>
            </a:avLst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Выбор </a:t>
            </a:r>
            <a:br>
              <a:rPr lang="ru-RU" sz="1200" b="1" dirty="0" smtClean="0">
                <a:solidFill>
                  <a:schemeClr val="tx2"/>
                </a:solidFill>
              </a:rPr>
            </a:br>
            <a:r>
              <a:rPr lang="ru-RU" sz="1200" b="1" dirty="0" smtClean="0">
                <a:solidFill>
                  <a:schemeClr val="tx2"/>
                </a:solidFill>
              </a:rPr>
              <a:t>конкретного перечня показателей для каждого выбранного направления оценивания</a:t>
            </a: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5559819" y="1163664"/>
            <a:ext cx="785818" cy="357190"/>
          </a:xfrm>
          <a:prstGeom prst="roundRect">
            <a:avLst>
              <a:gd name="adj" fmla="val 8576"/>
            </a:avLst>
          </a:prstGeom>
          <a:noFill/>
          <a:ln>
            <a:noFill/>
            <a:prstDash val="sys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chemeClr val="tx2"/>
                </a:solidFill>
              </a:rPr>
              <a:t>Шаг 2</a:t>
            </a:r>
          </a:p>
        </p:txBody>
      </p:sp>
      <p:sp>
        <p:nvSpPr>
          <p:cNvPr id="63" name="Содержимое 6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1876</Words>
  <Application>Microsoft Office PowerPoint</Application>
  <PresentationFormat>Произвольный</PresentationFormat>
  <Paragraphs>531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 Методике оценки эффективности и результативности профессиональной служебной деятельности государственных гражданских служащих, реализующих контрольные (надзорные) функции  </vt:lpstr>
      <vt:lpstr>Цели</vt:lpstr>
      <vt:lpstr>Место и роль</vt:lpstr>
      <vt:lpstr>Принципы</vt:lpstr>
      <vt:lpstr>Этапы</vt:lpstr>
      <vt:lpstr>Содержание Методики</vt:lpstr>
      <vt:lpstr>Определение                            направлений оценивания</vt:lpstr>
      <vt:lpstr>Определение показателей эффективности и результативности</vt:lpstr>
      <vt:lpstr>Определение показателей эффективности и результативности. Пример.</vt:lpstr>
      <vt:lpstr>Определение базы для сравнения</vt:lpstr>
      <vt:lpstr>Определение базы  для сравнения. Пример.</vt:lpstr>
      <vt:lpstr>Оценка фактических  значений показателей</vt:lpstr>
      <vt:lpstr>Оценка фактических  значений показателей</vt:lpstr>
      <vt:lpstr>Определение итоговой  оценки. Пример.</vt:lpstr>
      <vt:lpstr>Определение итоговой  оценки</vt:lpstr>
      <vt:lpstr>Определение оценки  по направлению  оценивания. Пример.</vt:lpstr>
      <vt:lpstr>Определение итоговой  оценки. Пример.</vt:lpstr>
      <vt:lpstr>Формирование рейтинга</vt:lpstr>
      <vt:lpstr>Ожидаемый эффект</vt:lpstr>
      <vt:lpstr>Определение размера  материального стимулирования</vt:lpstr>
      <vt:lpstr>Определение размера  материального  стимулирования. Пример.</vt:lpstr>
      <vt:lpstr>Внедрение системы  оценки на практике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KokorevaEV</cp:lastModifiedBy>
  <cp:revision>83</cp:revision>
  <dcterms:created xsi:type="dcterms:W3CDTF">2015-10-24T19:54:13Z</dcterms:created>
  <dcterms:modified xsi:type="dcterms:W3CDTF">2016-03-10T12:31:49Z</dcterms:modified>
</cp:coreProperties>
</file>