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0" r:id="rId2"/>
    <p:sldId id="380" r:id="rId3"/>
    <p:sldId id="393" r:id="rId4"/>
    <p:sldId id="372" r:id="rId5"/>
    <p:sldId id="382" r:id="rId6"/>
    <p:sldId id="364" r:id="rId7"/>
    <p:sldId id="377" r:id="rId8"/>
    <p:sldId id="344" r:id="rId9"/>
    <p:sldId id="396" r:id="rId10"/>
    <p:sldId id="397" r:id="rId11"/>
    <p:sldId id="348" r:id="rId12"/>
    <p:sldId id="398" r:id="rId13"/>
    <p:sldId id="345" r:id="rId14"/>
    <p:sldId id="399" r:id="rId15"/>
    <p:sldId id="379" r:id="rId16"/>
    <p:sldId id="400" r:id="rId17"/>
    <p:sldId id="404" r:id="rId18"/>
    <p:sldId id="38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ina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1B6CD"/>
    <a:srgbClr val="CCD8E2"/>
    <a:srgbClr val="988DDB"/>
    <a:srgbClr val="7B93F7"/>
    <a:srgbClr val="7E7EF4"/>
    <a:srgbClr val="24DFE8"/>
    <a:srgbClr val="C9B4E2"/>
    <a:srgbClr val="DFD2EE"/>
    <a:srgbClr val="B292D6"/>
    <a:srgbClr val="E2DF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86667" autoAdjust="0"/>
  </p:normalViewPr>
  <p:slideViewPr>
    <p:cSldViewPr>
      <p:cViewPr varScale="1">
        <p:scale>
          <a:sx n="100" d="100"/>
          <a:sy n="100" d="100"/>
        </p:scale>
        <p:origin x="-19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46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F0AC5-D5B8-4B6A-B1CE-035B4E10DDF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6041ECD-DCB4-4A96-847A-CECBAEA7426A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sz="1600" b="1" dirty="0" smtClean="0"/>
        </a:p>
        <a:p>
          <a:endParaRPr lang="ru-RU" sz="1500" b="1" dirty="0" smtClean="0"/>
        </a:p>
        <a:p>
          <a:r>
            <a:rPr lang="ru-RU" sz="1500" b="1" dirty="0" smtClean="0"/>
            <a:t>ОЦЕНКА ДЕЯТЕЛЬ-     НОСТИ </a:t>
          </a:r>
          <a:br>
            <a:rPr lang="ru-RU" sz="1500" b="1" dirty="0" smtClean="0"/>
          </a:br>
          <a:r>
            <a:rPr lang="ru-RU" sz="1500" b="1" dirty="0" smtClean="0"/>
            <a:t>ФАС РОССИИ</a:t>
          </a:r>
          <a:endParaRPr lang="ru-RU" sz="1500" b="1" dirty="0"/>
        </a:p>
      </dgm:t>
    </dgm:pt>
    <dgm:pt modelId="{9047347E-D434-492F-980A-B2F7A470BFE9}" type="parTrans" cxnId="{007D01D0-3411-4261-A27E-4DFA6A47A484}">
      <dgm:prSet/>
      <dgm:spPr/>
      <dgm:t>
        <a:bodyPr/>
        <a:lstStyle/>
        <a:p>
          <a:endParaRPr lang="ru-RU"/>
        </a:p>
      </dgm:t>
    </dgm:pt>
    <dgm:pt modelId="{CEB165A4-2CC9-4564-AA12-6165C73A1416}" type="sibTrans" cxnId="{007D01D0-3411-4261-A27E-4DFA6A47A484}">
      <dgm:prSet/>
      <dgm:spPr/>
      <dgm:t>
        <a:bodyPr/>
        <a:lstStyle/>
        <a:p>
          <a:endParaRPr lang="ru-RU"/>
        </a:p>
      </dgm:t>
    </dgm:pt>
    <dgm:pt modelId="{BAAAD5EB-2532-4295-81B0-7D8EAC9527F6}">
      <dgm:prSet phldrT="[Текст]" custT="1"/>
      <dgm:spPr>
        <a:solidFill>
          <a:srgbClr val="61B6CD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/>
            <a:t>ОЦЕНКА ДЕЯТЕЛЬНОСТИ СОТРУДНИКОВ ТО</a:t>
          </a:r>
          <a:endParaRPr lang="ru-RU" sz="1600" b="1" dirty="0"/>
        </a:p>
      </dgm:t>
    </dgm:pt>
    <dgm:pt modelId="{D0B5687F-62C5-472E-8FCD-68BDA826B5DB}" type="parTrans" cxnId="{9A3B6751-CC67-4A40-9F14-7EA554857EDB}">
      <dgm:prSet/>
      <dgm:spPr/>
      <dgm:t>
        <a:bodyPr/>
        <a:lstStyle/>
        <a:p>
          <a:endParaRPr lang="ru-RU"/>
        </a:p>
      </dgm:t>
    </dgm:pt>
    <dgm:pt modelId="{350CB1B8-D9EB-4DDB-A664-E5BF61DD9D9E}" type="sibTrans" cxnId="{9A3B6751-CC67-4A40-9F14-7EA554857EDB}">
      <dgm:prSet/>
      <dgm:spPr/>
      <dgm:t>
        <a:bodyPr/>
        <a:lstStyle/>
        <a:p>
          <a:endParaRPr lang="ru-RU"/>
        </a:p>
      </dgm:t>
    </dgm:pt>
    <dgm:pt modelId="{25320A5B-3959-4A08-8BC7-250F5A416D7F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/>
            <a:t>ОЦЕНКА ДЕЯТЕЛЬНОСТИ СТРУКТУРНЫХ ПОРАДЕЛЕНИЙ ЦА </a:t>
          </a:r>
          <a:r>
            <a:rPr lang="en-US" sz="1600" b="1" dirty="0" smtClean="0"/>
            <a:t> </a:t>
          </a:r>
          <a:r>
            <a:rPr lang="ru-RU" sz="1600" b="1" dirty="0" smtClean="0"/>
            <a:t>и ТО</a:t>
          </a:r>
          <a:endParaRPr lang="ru-RU" sz="1600" b="1" dirty="0"/>
        </a:p>
      </dgm:t>
    </dgm:pt>
    <dgm:pt modelId="{6FB5F9D7-E0A9-479C-9C0D-0DEA338BDFA3}" type="sibTrans" cxnId="{162F54A9-16C7-4F75-A298-3B45A9B33CA8}">
      <dgm:prSet/>
      <dgm:spPr/>
      <dgm:t>
        <a:bodyPr/>
        <a:lstStyle/>
        <a:p>
          <a:endParaRPr lang="ru-RU"/>
        </a:p>
      </dgm:t>
    </dgm:pt>
    <dgm:pt modelId="{E816CD92-FB24-413C-8A83-58032B6250E7}" type="parTrans" cxnId="{162F54A9-16C7-4F75-A298-3B45A9B33CA8}">
      <dgm:prSet/>
      <dgm:spPr/>
      <dgm:t>
        <a:bodyPr/>
        <a:lstStyle/>
        <a:p>
          <a:endParaRPr lang="ru-RU"/>
        </a:p>
      </dgm:t>
    </dgm:pt>
    <dgm:pt modelId="{85FDBC36-D7F8-4BE4-B3D7-21127380BD7C}" type="pres">
      <dgm:prSet presAssocID="{695F0AC5-D5B8-4B6A-B1CE-035B4E10DDF3}" presName="Name0" presStyleCnt="0">
        <dgm:presLayoutVars>
          <dgm:dir/>
          <dgm:animLvl val="lvl"/>
          <dgm:resizeHandles val="exact"/>
        </dgm:presLayoutVars>
      </dgm:prSet>
      <dgm:spPr/>
    </dgm:pt>
    <dgm:pt modelId="{E3D44FCF-CBBD-477A-AB23-98F1F7F5D0E8}" type="pres">
      <dgm:prSet presAssocID="{06041ECD-DCB4-4A96-847A-CECBAEA7426A}" presName="Name8" presStyleCnt="0"/>
      <dgm:spPr/>
    </dgm:pt>
    <dgm:pt modelId="{BB704077-324C-48D4-8A77-352E0ADEFC76}" type="pres">
      <dgm:prSet presAssocID="{06041ECD-DCB4-4A96-847A-CECBAEA7426A}" presName="level" presStyleLbl="node1" presStyleIdx="0" presStyleCnt="3" custScaleX="102467" custScaleY="1699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445EC-60EF-4CCC-99C7-4CEC80EAC5A5}" type="pres">
      <dgm:prSet presAssocID="{06041ECD-DCB4-4A96-847A-CECBAEA742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9CBA7-C8AB-4FD2-8963-B3B7EE474A8C}" type="pres">
      <dgm:prSet presAssocID="{25320A5B-3959-4A08-8BC7-250F5A416D7F}" presName="Name8" presStyleCnt="0"/>
      <dgm:spPr/>
    </dgm:pt>
    <dgm:pt modelId="{1397DD68-A144-440C-BDEF-F0E2D15C2C77}" type="pres">
      <dgm:prSet presAssocID="{25320A5B-3959-4A08-8BC7-250F5A416D7F}" presName="level" presStyleLbl="node1" presStyleIdx="1" presStyleCnt="3" custScaleX="101412" custScaleY="1449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04260-BCD0-4D0E-A52F-F08205647794}" type="pres">
      <dgm:prSet presAssocID="{25320A5B-3959-4A08-8BC7-250F5A416D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CB813-2655-4B8A-9A48-ADC86F82339C}" type="pres">
      <dgm:prSet presAssocID="{BAAAD5EB-2532-4295-81B0-7D8EAC9527F6}" presName="Name8" presStyleCnt="0"/>
      <dgm:spPr/>
    </dgm:pt>
    <dgm:pt modelId="{80D4910D-4DE7-43FC-8237-3249D9066380}" type="pres">
      <dgm:prSet presAssocID="{BAAAD5EB-2532-4295-81B0-7D8EAC9527F6}" presName="level" presStyleLbl="node1" presStyleIdx="2" presStyleCnt="3" custScaleY="124327" custLinFactNeighborY="-4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2032E-FB81-4BDE-A7D1-EA711BB1B6E5}" type="pres">
      <dgm:prSet presAssocID="{BAAAD5EB-2532-4295-81B0-7D8EAC9527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7D01D0-3411-4261-A27E-4DFA6A47A484}" srcId="{695F0AC5-D5B8-4B6A-B1CE-035B4E10DDF3}" destId="{06041ECD-DCB4-4A96-847A-CECBAEA7426A}" srcOrd="0" destOrd="0" parTransId="{9047347E-D434-492F-980A-B2F7A470BFE9}" sibTransId="{CEB165A4-2CC9-4564-AA12-6165C73A1416}"/>
    <dgm:cxn modelId="{4CC2D0A0-D5EC-4CAA-8A3B-9F39CA705DFB}" type="presOf" srcId="{25320A5B-3959-4A08-8BC7-250F5A416D7F}" destId="{1397DD68-A144-440C-BDEF-F0E2D15C2C77}" srcOrd="0" destOrd="0" presId="urn:microsoft.com/office/officeart/2005/8/layout/pyramid1"/>
    <dgm:cxn modelId="{7D48772E-E509-4238-9C0A-65ACDEFD9AE5}" type="presOf" srcId="{BAAAD5EB-2532-4295-81B0-7D8EAC9527F6}" destId="{8D62032E-FB81-4BDE-A7D1-EA711BB1B6E5}" srcOrd="1" destOrd="0" presId="urn:microsoft.com/office/officeart/2005/8/layout/pyramid1"/>
    <dgm:cxn modelId="{8D0F4391-EF4D-4088-8865-B6024AF0FDB0}" type="presOf" srcId="{695F0AC5-D5B8-4B6A-B1CE-035B4E10DDF3}" destId="{85FDBC36-D7F8-4BE4-B3D7-21127380BD7C}" srcOrd="0" destOrd="0" presId="urn:microsoft.com/office/officeart/2005/8/layout/pyramid1"/>
    <dgm:cxn modelId="{162F54A9-16C7-4F75-A298-3B45A9B33CA8}" srcId="{695F0AC5-D5B8-4B6A-B1CE-035B4E10DDF3}" destId="{25320A5B-3959-4A08-8BC7-250F5A416D7F}" srcOrd="1" destOrd="0" parTransId="{E816CD92-FB24-413C-8A83-58032B6250E7}" sibTransId="{6FB5F9D7-E0A9-479C-9C0D-0DEA338BDFA3}"/>
    <dgm:cxn modelId="{2F5142BC-C3D2-45E7-98F4-A9F79124AA07}" type="presOf" srcId="{BAAAD5EB-2532-4295-81B0-7D8EAC9527F6}" destId="{80D4910D-4DE7-43FC-8237-3249D9066380}" srcOrd="0" destOrd="0" presId="urn:microsoft.com/office/officeart/2005/8/layout/pyramid1"/>
    <dgm:cxn modelId="{9A3B6751-CC67-4A40-9F14-7EA554857EDB}" srcId="{695F0AC5-D5B8-4B6A-B1CE-035B4E10DDF3}" destId="{BAAAD5EB-2532-4295-81B0-7D8EAC9527F6}" srcOrd="2" destOrd="0" parTransId="{D0B5687F-62C5-472E-8FCD-68BDA826B5DB}" sibTransId="{350CB1B8-D9EB-4DDB-A664-E5BF61DD9D9E}"/>
    <dgm:cxn modelId="{DB4A0CD4-3D53-45D8-8135-BB4A1F03939A}" type="presOf" srcId="{06041ECD-DCB4-4A96-847A-CECBAEA7426A}" destId="{506445EC-60EF-4CCC-99C7-4CEC80EAC5A5}" srcOrd="1" destOrd="0" presId="urn:microsoft.com/office/officeart/2005/8/layout/pyramid1"/>
    <dgm:cxn modelId="{26CFB9BA-9A01-4B14-8C39-4C139769B9CB}" type="presOf" srcId="{25320A5B-3959-4A08-8BC7-250F5A416D7F}" destId="{DF604260-BCD0-4D0E-A52F-F08205647794}" srcOrd="1" destOrd="0" presId="urn:microsoft.com/office/officeart/2005/8/layout/pyramid1"/>
    <dgm:cxn modelId="{8B4FA4AA-E589-41A0-81AD-FE703D2A34BC}" type="presOf" srcId="{06041ECD-DCB4-4A96-847A-CECBAEA7426A}" destId="{BB704077-324C-48D4-8A77-352E0ADEFC76}" srcOrd="0" destOrd="0" presId="urn:microsoft.com/office/officeart/2005/8/layout/pyramid1"/>
    <dgm:cxn modelId="{611A1385-F72C-4B7C-8774-0C1716C62D59}" type="presParOf" srcId="{85FDBC36-D7F8-4BE4-B3D7-21127380BD7C}" destId="{E3D44FCF-CBBD-477A-AB23-98F1F7F5D0E8}" srcOrd="0" destOrd="0" presId="urn:microsoft.com/office/officeart/2005/8/layout/pyramid1"/>
    <dgm:cxn modelId="{0A332D37-7058-4E3F-8E10-4E8AEEE6ED48}" type="presParOf" srcId="{E3D44FCF-CBBD-477A-AB23-98F1F7F5D0E8}" destId="{BB704077-324C-48D4-8A77-352E0ADEFC76}" srcOrd="0" destOrd="0" presId="urn:microsoft.com/office/officeart/2005/8/layout/pyramid1"/>
    <dgm:cxn modelId="{6DE4E259-8266-457D-853F-17A0E3FC2C59}" type="presParOf" srcId="{E3D44FCF-CBBD-477A-AB23-98F1F7F5D0E8}" destId="{506445EC-60EF-4CCC-99C7-4CEC80EAC5A5}" srcOrd="1" destOrd="0" presId="urn:microsoft.com/office/officeart/2005/8/layout/pyramid1"/>
    <dgm:cxn modelId="{15897015-7EE0-4BE6-B91B-41D5F2A01D4C}" type="presParOf" srcId="{85FDBC36-D7F8-4BE4-B3D7-21127380BD7C}" destId="{EEC9CBA7-C8AB-4FD2-8963-B3B7EE474A8C}" srcOrd="1" destOrd="0" presId="urn:microsoft.com/office/officeart/2005/8/layout/pyramid1"/>
    <dgm:cxn modelId="{5E88FE5B-2E89-4DCF-B480-0FCDC6E256B6}" type="presParOf" srcId="{EEC9CBA7-C8AB-4FD2-8963-B3B7EE474A8C}" destId="{1397DD68-A144-440C-BDEF-F0E2D15C2C77}" srcOrd="0" destOrd="0" presId="urn:microsoft.com/office/officeart/2005/8/layout/pyramid1"/>
    <dgm:cxn modelId="{2C273C45-26A8-43AA-8C3B-9D0CEA9FBA06}" type="presParOf" srcId="{EEC9CBA7-C8AB-4FD2-8963-B3B7EE474A8C}" destId="{DF604260-BCD0-4D0E-A52F-F08205647794}" srcOrd="1" destOrd="0" presId="urn:microsoft.com/office/officeart/2005/8/layout/pyramid1"/>
    <dgm:cxn modelId="{81D0C8D6-C584-4B76-93F1-D0E38586652A}" type="presParOf" srcId="{85FDBC36-D7F8-4BE4-B3D7-21127380BD7C}" destId="{56DCB813-2655-4B8A-9A48-ADC86F82339C}" srcOrd="2" destOrd="0" presId="urn:microsoft.com/office/officeart/2005/8/layout/pyramid1"/>
    <dgm:cxn modelId="{96645D97-3A39-4F82-8542-0D5DD4DE6FB8}" type="presParOf" srcId="{56DCB813-2655-4B8A-9A48-ADC86F82339C}" destId="{80D4910D-4DE7-43FC-8237-3249D9066380}" srcOrd="0" destOrd="0" presId="urn:microsoft.com/office/officeart/2005/8/layout/pyramid1"/>
    <dgm:cxn modelId="{B44427F5-499D-4B85-86A1-DA5675FF64B3}" type="presParOf" srcId="{56DCB813-2655-4B8A-9A48-ADC86F82339C}" destId="{8D62032E-FB81-4BDE-A7D1-EA711BB1B6E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13E9BF-B776-45AB-A9C4-D302C207AC52}" type="datetimeFigureOut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89B0EC-EFA3-4572-A8FE-8283C67EE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8804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2182E2-9350-4C7B-99B0-303C78CA4B73}" type="datetimeFigureOut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46677D-7009-4025-BF2D-67FB75544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45505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6677D-7009-4025-BF2D-67FB75544A0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210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6677D-7009-4025-BF2D-67FB75544A0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2107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6677D-7009-4025-BF2D-67FB75544A0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8809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15D331-EA84-41BB-A974-148678D425C2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89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15D331-EA84-41BB-A974-148678D425C2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8564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15D331-EA84-41BB-A974-148678D425C2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13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15D331-EA84-41BB-A974-148678D425C2}" type="slidenum">
              <a:rPr lang="ru-RU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028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6677D-7009-4025-BF2D-67FB75544A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413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6677D-7009-4025-BF2D-67FB75544A0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663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D314-CE1F-4FC2-8EEB-3D31873029B5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097D-675E-4926-9648-23322494A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4C70-D3DE-4C28-93D3-90692EE522E2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CDD9-3528-4FEA-8FC7-1216F3C10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1DEF-4225-4162-9AD0-3AA94031FB65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A690-F42D-47F8-82C0-F52C1B425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3FD4-F10D-44D2-B368-9C3F23FD1E05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6437-0089-4A35-8022-91511D24E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B23D-D66A-40A9-9A20-EB12D97EEC7D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0AB8-CC33-48DC-A132-A4E128D2E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27866-1637-44B2-94C8-315D74AF15C1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BF93A-4A1B-411E-9DA8-A0CB9AF16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19F3-F455-4E29-AB7F-0870C66ED825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D35AD-513E-436F-AB9B-E0AAEC3EE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5A42-FC2A-407F-8701-A3E693B19534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B513-9C7E-4580-83E3-57548CAB4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39FDE-E5E2-43B7-9256-783DBD75D962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A2586-C9EF-42DB-99B0-17FC3D1B0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79BE-B263-41C9-851F-28F3F365DEE0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FEF7-576E-47CD-8255-0BDDE30B7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4857-983E-4C20-A10F-A96C6A8A24F5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65E0E-FD1D-4B35-90B9-7ECF378B6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4F1E1B-B57B-4F3B-8C1A-6054F4C270A6}" type="datetime1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48C10E-CC87-4A71-89E3-3BB931729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08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5362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8713788" cy="2663825"/>
          </a:xfrm>
        </p:spPr>
        <p:txBody>
          <a:bodyPr/>
          <a:lstStyle/>
          <a:p>
            <a:pPr algn="r" eaLnBrk="1" hangingPunct="1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ОБ ОПЫТЕ ВНЕДРЕНИЯ ПОКАЗАТЕЛЕЙ РЕЗУЛЬТАТИВНОСТИ ДЕЯТЕЛЬНОСТИ ГОСУДАРСТВЕННЫХ ГРАЖДАНСКИХ СЛУЖАЩИХ И РАБОТНИКОВ В ТЕРРИТОРИАЛЬНЫХ ОРГАНАХ ФАС РОССИИ</a:t>
            </a:r>
            <a:endParaRPr lang="ru-RU" sz="2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r" eaLnBrk="1" hangingPunct="1"/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2411413" y="260350"/>
            <a:ext cx="6553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+mn-lt"/>
              </a:rPr>
              <a:t>ФЕДЕРАЛЬНАЯ АНТИМОНОПОЛЬНАЯ  СЛУЖБА </a:t>
            </a:r>
          </a:p>
          <a:p>
            <a:pPr algn="ctr"/>
            <a:endParaRPr lang="ru-RU" sz="2800" b="1" dirty="0"/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176028" y="4803939"/>
            <a:ext cx="676887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+mn-lt"/>
              </a:rPr>
              <a:t>Боброва Е.В.,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заместитель начальника Управления государственной службы</a:t>
            </a:r>
          </a:p>
          <a:p>
            <a:pPr algn="r"/>
            <a:r>
              <a:rPr lang="ru-RU" sz="2400" b="1" dirty="0" smtClean="0">
                <a:latin typeface="+mn-lt"/>
              </a:rPr>
              <a:t>  </a:t>
            </a:r>
          </a:p>
          <a:p>
            <a:pPr algn="r"/>
            <a:r>
              <a:rPr lang="ru-RU" sz="2400" b="1" dirty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март 2016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56692" y="102361"/>
            <a:ext cx="8568952" cy="555340"/>
          </a:xfrm>
        </p:spPr>
        <p:txBody>
          <a:bodyPr/>
          <a:lstStyle/>
          <a:p>
            <a:pPr lvl="0"/>
            <a:r>
              <a:rPr lang="ru-RU" sz="2200" b="1" dirty="0"/>
              <a:t>ОЦЕНКА НА ОСНОВАНИИ ИСО 9001:2008 ПО МОДУЛЮ </a:t>
            </a:r>
            <a:r>
              <a:rPr lang="ru-RU" sz="2200" b="1" dirty="0" smtClean="0"/>
              <a:t>1</a:t>
            </a:r>
            <a:endParaRPr lang="ru-RU" sz="1800" b="1" dirty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A967C-9495-49E0-AAC2-6D9A2DB26C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12" y="2853248"/>
            <a:ext cx="1238581" cy="1345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1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6048969"/>
            <a:ext cx="8291264" cy="672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ПЕРИОДИЧНОСТЬ ОЦЕНКИ – ЕЖЕГОДНО В КОНЦЕ ОТЧЕТНОГО ПЕРИОДА</a:t>
            </a:r>
            <a:b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РАЗ В ПОЛУГОДИЕ)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02791" y="1291306"/>
            <a:ext cx="2016224" cy="7332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управления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94389" y="3052419"/>
            <a:ext cx="201622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– н.о.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94389" y="2080124"/>
            <a:ext cx="2016224" cy="899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управления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76256" y="1315744"/>
            <a:ext cx="2125216" cy="14213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результативности деятельности руководителя</a:t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 России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76256" y="2825150"/>
            <a:ext cx="2114692" cy="14012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рейтинг результативности деятельности ТО</a:t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учетом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76256" y="4314517"/>
            <a:ext cx="2125216" cy="15582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Планируемая система оценки заместителей руководителя</a:t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 России</a:t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481290" y="2853248"/>
            <a:ext cx="1204576" cy="130218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27784" y="4106463"/>
            <a:ext cx="2328582" cy="17663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Обеспечивающий персонал: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ресс-секретарь;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ухгалтер;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тветственный за ведение кадровой работы;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секретарь и пр.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6738905" y="1334108"/>
            <a:ext cx="64023" cy="455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4894495" y="3157751"/>
            <a:ext cx="1771082" cy="948711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КОРРЕЛЯЦИЯ С </a:t>
            </a:r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9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1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8202" y="116632"/>
            <a:ext cx="9144000" cy="864096"/>
          </a:xfrm>
        </p:spPr>
        <p:txBody>
          <a:bodyPr/>
          <a:lstStyle/>
          <a:p>
            <a:r>
              <a:rPr lang="ru-RU" sz="2200" b="1" dirty="0"/>
              <a:t>ОЦЕНКА НА ОСНОВАНИИ </a:t>
            </a:r>
            <a:r>
              <a:rPr lang="ru-RU" sz="2200" b="1" dirty="0" smtClean="0"/>
              <a:t>КОЛИЧЕСТВЕННЫХ И КАЧЕСТВЕННЫХ ПОКАЗАТЕЛЕЙ ИСПОЛНЕНИЯ ФУНКЦИЙ ПО </a:t>
            </a:r>
            <a:r>
              <a:rPr lang="ru-RU" sz="2200" b="1" dirty="0"/>
              <a:t>МОДУЛЮ 2</a:t>
            </a:r>
            <a:r>
              <a:rPr lang="ru-RU" sz="2200" b="1" dirty="0" smtClean="0"/>
              <a:t>: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1800" b="1" dirty="0" smtClean="0"/>
              <a:t>ИСПОЛНЕНИЕ КОНТРОЛЬНО-НАДЗОРНЫХ ФУНКЦИЙ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65A03-57EE-4DFD-9EA5-1CABB3567F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" y="2060848"/>
            <a:ext cx="8663305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74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3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51520" y="137356"/>
            <a:ext cx="8568952" cy="555340"/>
          </a:xfrm>
        </p:spPr>
        <p:txBody>
          <a:bodyPr/>
          <a:lstStyle/>
          <a:p>
            <a:pPr lvl="0"/>
            <a:r>
              <a:rPr lang="ru-RU" sz="2000" b="1" dirty="0"/>
              <a:t>ОЦЕНКА НА ОСНОВАНИИ КОЛИЧЕСТВЕННЫХ И КАЧЕСТВЕННЫХ ПОКАЗАТЕЛЕЙ ИСПОЛНЕНИЯ ФУНКЦИЙ ПО МОДУЛЮ </a:t>
            </a:r>
            <a:r>
              <a:rPr lang="ru-RU" sz="2000" b="1" dirty="0" smtClean="0"/>
              <a:t>2</a:t>
            </a:r>
            <a:endParaRPr lang="ru-RU" sz="1600" b="1" dirty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A967C-9495-49E0-AAC2-6D9A2DB26C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519" y="2947719"/>
            <a:ext cx="1238581" cy="1345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2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6144330"/>
            <a:ext cx="8291264" cy="475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ПЕРИОДИЧНОСТЬ ОЦЕНКИ – В РЕЖИМЕ РЕАЛЬНОГО ВРЕМЕНИ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637461" y="2267035"/>
            <a:ext cx="1649035" cy="1488261"/>
          </a:xfrm>
          <a:prstGeom prst="rightArrow">
            <a:avLst>
              <a:gd name="adj1" fmla="val 4537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ДЛЯ РУКОВОДИТЕЛЯ</a:t>
            </a:r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10084" y="4790836"/>
            <a:ext cx="2448272" cy="5794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Прозрачность оценки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10084" y="5477766"/>
            <a:ext cx="2448272" cy="5293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Объективность оценки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17858" y="1284404"/>
            <a:ext cx="2448272" cy="9826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 исполнения функций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488835" y="2990599"/>
            <a:ext cx="1162597" cy="130218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14367" y="1334108"/>
            <a:ext cx="1785625" cy="4615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ВСЕХ СЛУЖАЩИХ ТО, ЗАМЕЩАЮЩИХ ДОЛЖНОСТИ НАЧАЛЬНИКА ОТДЕЛА И НИЖЕ, ЗАНЯТЫХ В ИСПОЛНЕНИИ КОНТРОЛЬНО-НАДЗОРНЫХ ФУНКЦИЙ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78245" y="1396924"/>
            <a:ext cx="45719" cy="3156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17858" y="3480774"/>
            <a:ext cx="2448272" cy="11752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для распределения материального стимулирования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17858" y="2422635"/>
            <a:ext cx="2448272" cy="893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и оптимизация нагрузки на служащих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6378243" y="4748372"/>
            <a:ext cx="45719" cy="1300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637460" y="4602173"/>
            <a:ext cx="1649035" cy="1488261"/>
          </a:xfrm>
          <a:prstGeom prst="rightArrow">
            <a:avLst>
              <a:gd name="adj1" fmla="val 4537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ДЛЯ СЛУЖАЩИХ</a:t>
            </a:r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1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20713"/>
          </a:xfrm>
        </p:spPr>
        <p:txBody>
          <a:bodyPr/>
          <a:lstStyle/>
          <a:p>
            <a:pPr eaLnBrk="1" hangingPunct="1"/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200" b="1" dirty="0" smtClean="0"/>
              <a:t>ОЦЕНКА НА ОСНОВЕ ДОПОЛНИТЕЛЬНОГО ВКЛАДА ПО МОДУЛЮ 3: </a:t>
            </a:r>
            <a:r>
              <a:rPr lang="ru-RU" sz="1800" b="1" dirty="0" smtClean="0"/>
              <a:t>ПРИМЕР РАСЧЕТА ОЦЕНКИ СОТРУДНИКА ТО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+mn-lt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65A03-57EE-4DFD-9EA5-1CABB3567F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484784"/>
          <a:ext cx="8352926" cy="4937616"/>
        </p:xfrm>
        <a:graphic>
          <a:graphicData uri="http://schemas.openxmlformats.org/drawingml/2006/table">
            <a:tbl>
              <a:tblPr/>
              <a:tblGrid>
                <a:gridCol w="487052"/>
                <a:gridCol w="2094319"/>
                <a:gridCol w="3494591"/>
                <a:gridCol w="1168923"/>
                <a:gridCol w="1108041"/>
              </a:tblGrid>
              <a:tr h="243660">
                <a:tc gridSpan="5">
                  <a:txBody>
                    <a:bodyPr/>
                    <a:lstStyle/>
                    <a:p>
                      <a:pPr marL="73025" marR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Оценка дополнительного вклада начальника отдела за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квартал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0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Результативное действие по внесению служащим дополнительного вклада в деятельность территориального органа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Указание конкретного мероприятия 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Оценка личного вклада служащим, от 1 – до 5 баллов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Итоговая оценка руководителя,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605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Прецедентные дела и достижения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Подготовка аналитической записки по включению дела № 44/02-13 в перечень прецедентных дел федерального значения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06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Специализация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Подготовка итогового отчета по теме специализации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804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Представление территориального органа в органах власти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Как член межведомственной  комиссии по реформированию ЖКХ 19.11.2014 г. направила предложения о внесении дополнений в дорожную карту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003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Организация мероприятий (конференций, семинаров, общественно-консультативных и экспертных советов и др.)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Подготовка доклада и участие в заседании ОСК по теме специализации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05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Исполнение обязанностей временно отсутствующих служащих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Исполняла обязанности руководителя  управления в период отпуска и командировки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latin typeface="+mn-lt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latin typeface="+mn-lt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877" marR="40877" marT="666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874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51520" y="137356"/>
            <a:ext cx="8568952" cy="555340"/>
          </a:xfrm>
        </p:spPr>
        <p:txBody>
          <a:bodyPr/>
          <a:lstStyle/>
          <a:p>
            <a:pPr lvl="0"/>
            <a:r>
              <a:rPr lang="ru-RU" sz="2200" b="1" dirty="0"/>
              <a:t>ОЦЕНКА НА ОСНОВЕ ДОПОЛНИТЕЛЬНОГО ВКЛАДА ПО МОДУЛЮ </a:t>
            </a:r>
            <a:r>
              <a:rPr lang="ru-RU" sz="2200" b="1" dirty="0" smtClean="0"/>
              <a:t>3</a:t>
            </a:r>
            <a:endParaRPr lang="ru-RU" sz="1800" b="1" dirty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A967C-9495-49E0-AAC2-6D9A2DB26C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2450" y="2683304"/>
            <a:ext cx="1238581" cy="1345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3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0364" y="5781761"/>
            <a:ext cx="8291264" cy="475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ПЕРИОДИЧНОСТЬ ОЦЕНКИ – В КОНЦЕ ОТЧЕТНОГО ПЕРИОДА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983838" y="2515247"/>
            <a:ext cx="1331397" cy="1734552"/>
          </a:xfrm>
          <a:prstGeom prst="rightArrow">
            <a:avLst>
              <a:gd name="adj1" fmla="val 38902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16796" y="1556792"/>
            <a:ext cx="2303676" cy="18258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 бонус для материального стимулирования и премирования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656695" y="2731428"/>
            <a:ext cx="1162597" cy="130218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15816" y="1556792"/>
            <a:ext cx="1996354" cy="3816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ВСЕХ СЛУЖАЩИХ ТО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6386903" y="1556792"/>
            <a:ext cx="45719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53200" y="3482213"/>
            <a:ext cx="2273751" cy="1904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служащих к дополнительному вкладу в деятельность ТО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2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51520" y="137356"/>
            <a:ext cx="8568952" cy="555340"/>
          </a:xfrm>
        </p:spPr>
        <p:txBody>
          <a:bodyPr/>
          <a:lstStyle/>
          <a:p>
            <a:pPr lvl="0"/>
            <a:r>
              <a:rPr lang="ru-RU" sz="2400" b="1" dirty="0" smtClean="0">
                <a:latin typeface="+mn-lt"/>
                <a:cs typeface="Arial" panose="020B0604020202020204" pitchFamily="34" charset="0"/>
              </a:rPr>
              <a:t>СООТНОШЕНИЕ МОДУЛЕЙ В ИТОГОВОЙ ОЦЕНКЕ</a:t>
            </a:r>
            <a:endParaRPr lang="ru-RU" sz="2400" b="1" dirty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A967C-9495-49E0-AAC2-6D9A2DB26C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7004979" y="1891440"/>
            <a:ext cx="406146" cy="1184853"/>
          </a:xfrm>
          <a:prstGeom prst="rightArrow">
            <a:avLst>
              <a:gd name="adj1" fmla="val 55149"/>
              <a:gd name="adj2" fmla="val 4695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67598" y="1603162"/>
            <a:ext cx="1822562" cy="18258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1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(весовое соотношение в итоговой оценке –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100 %)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36096" y="1572039"/>
            <a:ext cx="1455680" cy="18236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3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более</a:t>
            </a:r>
            <a:b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20 % от значения модуля 1)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24328" y="1572039"/>
            <a:ext cx="1223002" cy="18236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рест 2"/>
          <p:cNvSpPr/>
          <p:nvPr/>
        </p:nvSpPr>
        <p:spPr>
          <a:xfrm>
            <a:off x="4792420" y="4600780"/>
            <a:ext cx="502961" cy="504056"/>
          </a:xfrm>
          <a:prstGeom prst="plus">
            <a:avLst>
              <a:gd name="adj" fmla="val 4473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67598" y="3940980"/>
            <a:ext cx="1821294" cy="18258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2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(весовое соотношение в итоговой оценке –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100 %)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36096" y="3940980"/>
            <a:ext cx="1455680" cy="18236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3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более</a:t>
            </a:r>
            <a:b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20 % от значения модуля 2)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7004979" y="4252457"/>
            <a:ext cx="406146" cy="1184853"/>
          </a:xfrm>
          <a:prstGeom prst="rightArrow">
            <a:avLst>
              <a:gd name="adj1" fmla="val 55149"/>
              <a:gd name="adj2" fmla="val 46954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24328" y="3933056"/>
            <a:ext cx="1223002" cy="18236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Крест 23"/>
          <p:cNvSpPr/>
          <p:nvPr/>
        </p:nvSpPr>
        <p:spPr>
          <a:xfrm>
            <a:off x="4803363" y="2231838"/>
            <a:ext cx="502961" cy="504056"/>
          </a:xfrm>
          <a:prstGeom prst="plus">
            <a:avLst>
              <a:gd name="adj" fmla="val 4473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2936" y="1548417"/>
            <a:ext cx="1943411" cy="18708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управления, заместитель руководителя, обеспечивающие специалисты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316119" y="1923654"/>
            <a:ext cx="406146" cy="1184853"/>
          </a:xfrm>
          <a:prstGeom prst="rightArrow">
            <a:avLst>
              <a:gd name="adj1" fmla="val 55149"/>
              <a:gd name="adj2" fmla="val 4695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352788" y="4252456"/>
            <a:ext cx="406146" cy="1184853"/>
          </a:xfrm>
          <a:prstGeom prst="rightArrow">
            <a:avLst>
              <a:gd name="adj1" fmla="val 55149"/>
              <a:gd name="adj2" fmla="val 46954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4769" y="3940981"/>
            <a:ext cx="1785625" cy="1823656"/>
          </a:xfrm>
          <a:prstGeom prst="roundRect">
            <a:avLst>
              <a:gd name="adj" fmla="val 656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всех служащих то, замещающих должности начальника отдела и ниже, занятых в исполнении основных функций</a:t>
            </a:r>
          </a:p>
        </p:txBody>
      </p:sp>
    </p:spTree>
    <p:extLst>
      <p:ext uri="{BB962C8B-B14F-4D97-AF65-F5344CB8AC3E}">
        <p14:creationId xmlns="" xmlns:p14="http://schemas.microsoft.com/office/powerpoint/2010/main" val="14436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457200" y="22226"/>
            <a:ext cx="8229600" cy="655638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eaLnBrk="1" hangingPunct="1"/>
            <a:r>
              <a:rPr lang="ru-RU" sz="2400" b="1" dirty="0" smtClean="0">
                <a:latin typeface="+mn-lt"/>
                <a:cs typeface="Arial" panose="020B0604020202020204" pitchFamily="34" charset="0"/>
              </a:rPr>
              <a:t>ПОДВЕДЕНИЕ ИТОГОВ ОЦЕНКИ РЕЗУЛЬТАТИВНОСТИ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84514" y="6492875"/>
            <a:ext cx="2133600" cy="365125"/>
          </a:xfrm>
        </p:spPr>
        <p:txBody>
          <a:bodyPr/>
          <a:lstStyle/>
          <a:p>
            <a:pPr>
              <a:defRPr/>
            </a:pPr>
            <a:fld id="{1D0077EE-844F-441E-8EEF-8E39EA63CC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-61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430" name="Rectangle 261"/>
          <p:cNvSpPr>
            <a:spLocks noChangeArrowheads="1"/>
          </p:cNvSpPr>
          <p:nvPr/>
        </p:nvSpPr>
        <p:spPr bwMode="auto">
          <a:xfrm>
            <a:off x="1259633" y="963642"/>
            <a:ext cx="604867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980728"/>
            <a:ext cx="8630616" cy="5448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ru-RU" sz="1600" dirty="0" smtClean="0">
                <a:solidFill>
                  <a:schemeClr val="tx1"/>
                </a:solidFill>
              </a:rPr>
              <a:t>Руководители ТО  -  Управление государственной службы ФАС России.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657520"/>
            <a:ext cx="8630616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Заместители руководителя ТО - Комиссия ТО по оценке результативности деятельности сотрудников или руководитель ТО (данные направляются в Управление государственной службы ФАС России).</a:t>
            </a:r>
            <a:endParaRPr lang="ru-RU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3241036"/>
            <a:ext cx="8630616" cy="10328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ru-RU" sz="1600" dirty="0" smtClean="0">
                <a:solidFill>
                  <a:schemeClr val="tx1"/>
                </a:solidFill>
              </a:rPr>
              <a:t>При подведении итогов оценки деятельности сотрудника анализируется степень достижения целевых значений. В итоговом оценочном листе отражаются данные о степени достижения целевых значений показателей и выводы об оценке профессиональных качеств деятельности сотрудника. 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7417454"/>
              </p:ext>
            </p:extLst>
          </p:nvPr>
        </p:nvGraphicFramePr>
        <p:xfrm>
          <a:off x="1691680" y="4437112"/>
          <a:ext cx="6028055" cy="2044700"/>
        </p:xfrm>
        <a:graphic>
          <a:graphicData uri="http://schemas.openxmlformats.org/drawingml/2006/table">
            <a:tbl>
              <a:tblPr/>
              <a:tblGrid>
                <a:gridCol w="2427605"/>
                <a:gridCol w="36004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Итоговый показатель в оценочном листе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Итоговый вывод об оценке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результативности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деятельности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сотрудника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Достижение целевого значения показателя более, чем на 100%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Выше требований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Достижение целевого значения показателя на 100 – 80 %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Соответствует требованиям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Достижение целевого значения показателя  на 79 – 60 %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Требуется анализ причин и план повышения результативности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Достижение целевого значения показателя менее, чем на 60 %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Требуется принятие управленческих решений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51520" y="2535177"/>
            <a:ext cx="8630616" cy="5337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</a:rPr>
              <a:t>О</a:t>
            </a:r>
            <a:r>
              <a:rPr lang="ru-RU" sz="1600" dirty="0" smtClean="0">
                <a:solidFill>
                  <a:schemeClr val="tx1"/>
                </a:solidFill>
              </a:rPr>
              <a:t>стальные служащие - Комиссия ТО по оценке результативности деятельности сотрудников или руководитель ТО.</a:t>
            </a:r>
            <a:endParaRPr lang="ru-RU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9110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457200" y="22226"/>
            <a:ext cx="8229600" cy="655638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eaLnBrk="1" hangingPunct="1"/>
            <a:r>
              <a:rPr lang="ru-RU" sz="2400" b="1" dirty="0" smtClean="0">
                <a:latin typeface="+mn-lt"/>
                <a:cs typeface="Times New Roman" pitchFamily="18" charset="0"/>
              </a:rPr>
              <a:t>СИСТЕМА ОЦЕНКИ РЕЗУЛЬТАТИВНОСТИ ДЕЯТЕЛЬНОСТИ</a:t>
            </a:r>
            <a:br>
              <a:rPr lang="ru-RU" sz="2400" b="1" dirty="0" smtClean="0"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latin typeface="+mn-lt"/>
                <a:cs typeface="Times New Roman" pitchFamily="18" charset="0"/>
              </a:rPr>
              <a:t>ФАС РОССИИ </a:t>
            </a:r>
            <a:endParaRPr lang="ru-RU" sz="2400" b="1" dirty="0" smtClean="0">
              <a:latin typeface="+mn-lt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84514" y="6492875"/>
            <a:ext cx="2133600" cy="365125"/>
          </a:xfrm>
        </p:spPr>
        <p:txBody>
          <a:bodyPr/>
          <a:lstStyle/>
          <a:p>
            <a:pPr>
              <a:defRPr/>
            </a:pPr>
            <a:fld id="{1D0077EE-844F-441E-8EEF-8E39EA63CC55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-61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6430" name="Rectangle 261"/>
          <p:cNvSpPr>
            <a:spLocks noChangeArrowheads="1"/>
          </p:cNvSpPr>
          <p:nvPr/>
        </p:nvSpPr>
        <p:spPr bwMode="auto">
          <a:xfrm>
            <a:off x="1259633" y="963642"/>
            <a:ext cx="604867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1189599828"/>
              </p:ext>
            </p:extLst>
          </p:nvPr>
        </p:nvGraphicFramePr>
        <p:xfrm>
          <a:off x="179512" y="1196752"/>
          <a:ext cx="39604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203848" y="1196753"/>
            <a:ext cx="5760640" cy="14333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50" dirty="0" smtClean="0">
                <a:solidFill>
                  <a:srgbClr val="000000"/>
                </a:solidFill>
                <a:latin typeface="+mj-lt"/>
              </a:rPr>
              <a:t>  </a:t>
            </a:r>
            <a:r>
              <a:rPr lang="ru-RU" sz="1450" b="1" dirty="0" smtClean="0">
                <a:solidFill>
                  <a:srgbClr val="000000"/>
                </a:solidFill>
                <a:latin typeface="+mj-lt"/>
              </a:rPr>
              <a:t>П</a:t>
            </a:r>
            <a:r>
              <a:rPr lang="ru-RU" sz="1450" b="1" dirty="0" smtClean="0">
                <a:latin typeface="+mj-lt"/>
              </a:rPr>
              <a:t>оказатели оценки эффективности деятельности </a:t>
            </a:r>
          </a:p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50" b="1" dirty="0" smtClean="0">
                <a:latin typeface="+mj-lt"/>
              </a:rPr>
              <a:t>      руководителя ФАС России </a:t>
            </a:r>
            <a:r>
              <a:rPr lang="ru-RU" sz="1450" i="1" dirty="0" smtClean="0">
                <a:latin typeface="+mj-lt"/>
              </a:rPr>
              <a:t>(распоряжение Правительства</a:t>
            </a:r>
          </a:p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50" i="1" dirty="0" smtClean="0">
                <a:latin typeface="+mj-lt"/>
              </a:rPr>
              <a:t>      Российской Федерации от 10.04.2014 № 570-р</a:t>
            </a:r>
            <a:r>
              <a:rPr lang="ru-RU" sz="1450" dirty="0" smtClean="0">
                <a:solidFill>
                  <a:srgbClr val="000000"/>
                </a:solidFill>
                <a:latin typeface="+mj-lt"/>
              </a:rPr>
              <a:t>)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50" dirty="0" smtClean="0">
                <a:solidFill>
                  <a:srgbClr val="000000"/>
                </a:solidFill>
                <a:latin typeface="+mj-lt"/>
              </a:rPr>
              <a:t>   Оценка независимыми экспертами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50" dirty="0" smtClean="0">
                <a:latin typeface="+mj-lt"/>
              </a:rPr>
              <a:t>   Оценка </a:t>
            </a:r>
            <a:r>
              <a:rPr lang="ru-RU" sz="1450" dirty="0" err="1" smtClean="0">
                <a:latin typeface="+mj-lt"/>
              </a:rPr>
              <a:t>бизнес-сообществом</a:t>
            </a:r>
            <a:r>
              <a:rPr lang="ru-RU" sz="1450" dirty="0" smtClean="0">
                <a:latin typeface="+mj-lt"/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50" dirty="0" smtClean="0">
                <a:solidFill>
                  <a:srgbClr val="000000"/>
                </a:solidFill>
                <a:latin typeface="+mj-lt"/>
              </a:rPr>
              <a:t>   Оценка гражданами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427984" y="5132270"/>
            <a:ext cx="4536504" cy="16564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lvl="0"/>
            <a:r>
              <a:rPr lang="ru-RU" sz="1450" dirty="0" smtClean="0">
                <a:latin typeface="+mj-lt"/>
              </a:rPr>
              <a:t>    </a:t>
            </a:r>
            <a:r>
              <a:rPr lang="ru-RU" sz="1450" b="1" dirty="0" smtClean="0"/>
              <a:t>2315 штатные единицы </a:t>
            </a:r>
          </a:p>
          <a:p>
            <a:pPr lvl="0">
              <a:buFont typeface="Wingdings" pitchFamily="2" charset="2"/>
              <a:buChar char="Ø"/>
            </a:pPr>
            <a:r>
              <a:rPr lang="ru-RU" sz="1450" dirty="0" smtClean="0">
                <a:latin typeface="+mj-lt"/>
              </a:rPr>
              <a:t>  Руководитель ТО</a:t>
            </a:r>
          </a:p>
          <a:p>
            <a:pPr lvl="0">
              <a:buFont typeface="Wingdings" pitchFamily="2" charset="2"/>
              <a:buChar char="Ø"/>
            </a:pPr>
            <a:r>
              <a:rPr lang="ru-RU" sz="1450" dirty="0" smtClean="0">
                <a:latin typeface="+mj-lt"/>
              </a:rPr>
              <a:t>  Заместитель руководителя ТО</a:t>
            </a:r>
          </a:p>
          <a:p>
            <a:pPr lvl="0">
              <a:buFont typeface="Wingdings" pitchFamily="2" charset="2"/>
              <a:buChar char="Ø"/>
            </a:pPr>
            <a:r>
              <a:rPr lang="ru-RU" sz="1450" dirty="0" smtClean="0">
                <a:latin typeface="+mj-lt"/>
              </a:rPr>
              <a:t>  Служащие, исполняющие контрольно-</a:t>
            </a:r>
          </a:p>
          <a:p>
            <a:pPr lvl="0"/>
            <a:r>
              <a:rPr lang="ru-RU" sz="1450" dirty="0" smtClean="0">
                <a:latin typeface="+mj-lt"/>
              </a:rPr>
              <a:t>      надзорные функции, – 85%</a:t>
            </a:r>
          </a:p>
          <a:p>
            <a:pPr lvl="0">
              <a:buFont typeface="Wingdings" pitchFamily="2" charset="2"/>
              <a:buChar char="Ø"/>
            </a:pPr>
            <a:r>
              <a:rPr lang="ru-RU" sz="1450" dirty="0" smtClean="0">
                <a:latin typeface="+mj-lt"/>
              </a:rPr>
              <a:t>  Служащие, исполняющие обеспечивающие</a:t>
            </a:r>
          </a:p>
          <a:p>
            <a:pPr lvl="0"/>
            <a:r>
              <a:rPr lang="ru-RU" sz="1450" dirty="0" smtClean="0">
                <a:latin typeface="+mj-lt"/>
              </a:rPr>
              <a:t>      функции, – 15%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851920" y="2780929"/>
            <a:ext cx="5112568" cy="12102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50" dirty="0" smtClean="0">
                <a:solidFill>
                  <a:srgbClr val="000000"/>
                </a:solidFill>
                <a:latin typeface="+mj-lt"/>
              </a:rPr>
              <a:t>      </a:t>
            </a:r>
            <a:r>
              <a:rPr lang="ru-RU" sz="1450" b="1" dirty="0" smtClean="0">
                <a:solidFill>
                  <a:srgbClr val="000000"/>
                </a:solidFill>
                <a:latin typeface="+mj-lt"/>
              </a:rPr>
              <a:t>30 структурных подразделений ЦА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50" dirty="0" smtClean="0">
                <a:solidFill>
                  <a:srgbClr val="000000"/>
                </a:solidFill>
                <a:latin typeface="+mj-lt"/>
              </a:rPr>
              <a:t>   Ведомственная отчетность и рейтинг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50" dirty="0" smtClean="0">
                <a:solidFill>
                  <a:srgbClr val="000000"/>
                </a:solidFill>
                <a:latin typeface="+mj-lt"/>
              </a:rPr>
              <a:t>   Показатели системы менеджмента качества</a:t>
            </a:r>
          </a:p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50" dirty="0" smtClean="0">
                <a:solidFill>
                  <a:srgbClr val="000000"/>
                </a:solidFill>
                <a:latin typeface="+mj-lt"/>
              </a:rPr>
              <a:t>       ИСО 9001:2008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50" dirty="0" smtClean="0">
                <a:solidFill>
                  <a:srgbClr val="000000"/>
                </a:solidFill>
                <a:latin typeface="+mj-lt"/>
              </a:rPr>
              <a:t>   Лучшие дела и достижения</a:t>
            </a:r>
            <a:endParaRPr lang="ru-RU" sz="14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851920" y="4005064"/>
            <a:ext cx="5112568" cy="10178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50" b="1" dirty="0" smtClean="0">
                <a:solidFill>
                  <a:srgbClr val="000000"/>
                </a:solidFill>
                <a:latin typeface="+mj-lt"/>
              </a:rPr>
              <a:t>      84 территориальных органа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50" dirty="0" smtClean="0">
                <a:solidFill>
                  <a:srgbClr val="000000"/>
                </a:solidFill>
                <a:latin typeface="+mj-lt"/>
              </a:rPr>
              <a:t>  </a:t>
            </a:r>
            <a:r>
              <a:rPr lang="ru-RU" sz="1450" dirty="0" smtClean="0">
                <a:solidFill>
                  <a:srgbClr val="000000"/>
                </a:solidFill>
                <a:latin typeface="+mj-lt"/>
              </a:rPr>
              <a:t>Ведомственная отчетность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50" dirty="0" smtClean="0">
                <a:solidFill>
                  <a:srgbClr val="000000"/>
                </a:solidFill>
                <a:latin typeface="+mj-lt"/>
              </a:rPr>
              <a:t>  </a:t>
            </a:r>
            <a:r>
              <a:rPr lang="ru-RU" sz="1450" dirty="0" smtClean="0">
                <a:solidFill>
                  <a:srgbClr val="000000"/>
                </a:solidFill>
                <a:latin typeface="+mj-lt"/>
              </a:rPr>
              <a:t>Рейтинг на основе </a:t>
            </a:r>
            <a:r>
              <a:rPr lang="en-US" sz="1450" dirty="0" smtClean="0">
                <a:solidFill>
                  <a:srgbClr val="000000"/>
                </a:solidFill>
                <a:latin typeface="+mj-lt"/>
              </a:rPr>
              <a:t>KPI</a:t>
            </a:r>
            <a:endParaRPr lang="ru-RU" sz="1450" dirty="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50" dirty="0" smtClean="0">
                <a:solidFill>
                  <a:srgbClr val="000000"/>
                </a:solidFill>
                <a:latin typeface="+mj-lt"/>
              </a:rPr>
              <a:t>  Лучшие дела и достижения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2627784" y="1916832"/>
            <a:ext cx="504056" cy="360040"/>
          </a:xfrm>
          <a:prstGeom prst="rightArrow">
            <a:avLst>
              <a:gd name="adj1" fmla="val 50000"/>
              <a:gd name="adj2" fmla="val 47518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3347864" y="3789040"/>
            <a:ext cx="432048" cy="360040"/>
          </a:xfrm>
          <a:prstGeom prst="rightArrow">
            <a:avLst>
              <a:gd name="adj1" fmla="val 50000"/>
              <a:gd name="adj2" fmla="val 47518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3923928" y="5661248"/>
            <a:ext cx="432048" cy="360040"/>
          </a:xfrm>
          <a:prstGeom prst="rightArrow">
            <a:avLst>
              <a:gd name="adj1" fmla="val 50000"/>
              <a:gd name="adj2" fmla="val 47518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03548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133600" cy="365125"/>
          </a:xfrm>
        </p:spPr>
        <p:txBody>
          <a:bodyPr/>
          <a:lstStyle/>
          <a:p>
            <a:pPr>
              <a:defRPr/>
            </a:pPr>
            <a:fld id="{1016298C-FB01-4B8A-96E3-CCB6F8CDD875}" type="slidenum">
              <a:rPr lang="ru-RU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2786058"/>
          <a:ext cx="814393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932"/>
              </a:tblGrid>
              <a:tr h="25151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СПАСИБО</a:t>
                      </a:r>
                      <a:r>
                        <a:rPr lang="ru-RU" sz="36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ЗА ВНИМАНИЕ!</a:t>
                      </a:r>
                    </a:p>
                    <a:p>
                      <a:pPr algn="ctr"/>
                      <a:endParaRPr lang="ru-RU" sz="3600" b="1" baseline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ru-RU" sz="3600" b="1" baseline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ru-RU" sz="3600" b="1" baseline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Управление государственной службы ФАС России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8(499)755-23-23, 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доб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. 088-300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214282" y="188913"/>
            <a:ext cx="8786874" cy="2889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+mn-lt"/>
                <a:cs typeface="Arial" pitchFamily="34" charset="0"/>
              </a:rPr>
              <a:t>НОРМАТИВНАЯ БАЗА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077EE-844F-441E-8EEF-8E39EA63CC55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-61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6430" name="Rectangle 261"/>
          <p:cNvSpPr>
            <a:spLocks noChangeArrowheads="1"/>
          </p:cNvSpPr>
          <p:nvPr/>
        </p:nvSpPr>
        <p:spPr bwMode="auto">
          <a:xfrm>
            <a:off x="0" y="908050"/>
            <a:ext cx="8316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971600" y="1041285"/>
            <a:ext cx="7848872" cy="957909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500" dirty="0" smtClean="0">
                <a:solidFill>
                  <a:schemeClr val="tx1"/>
                </a:solidFill>
                <a:cs typeface="Arial" panose="020B0604020202020204" pitchFamily="34" charset="0"/>
              </a:rPr>
              <a:t>Повышение эффективности деятельности ФАС России, развитие кадрового потенциала в соответствии с пунктом </a:t>
            </a:r>
            <a:r>
              <a:rPr lang="ru-RU" sz="1500" dirty="0">
                <a:solidFill>
                  <a:schemeClr val="tx1"/>
                </a:solidFill>
                <a:cs typeface="Arial" panose="020B0604020202020204" pitchFamily="34" charset="0"/>
              </a:rPr>
              <a:t>6 Плана мероприятий («дорожная карта») «Развитие конкуренции и совершенствование антимонопольной политики», утвержденного распоряжением Правительства Российской Федерации от 28.12.2012 № 2579-р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977770" y="2093586"/>
            <a:ext cx="7848872" cy="525765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>
                <a:solidFill>
                  <a:schemeClr val="tx1"/>
                </a:solidFill>
                <a:cs typeface="Arial" panose="020B0604020202020204" pitchFamily="34" charset="0"/>
              </a:rPr>
              <a:t>Пункт 2.6.1 Плана мероприятий по реализации Стратегии развития конкуренции и антимонопольного </a:t>
            </a:r>
            <a:r>
              <a:rPr lang="ru-RU" sz="1500" dirty="0" smtClean="0">
                <a:solidFill>
                  <a:schemeClr val="tx1"/>
                </a:solidFill>
                <a:cs typeface="Arial" panose="020B0604020202020204" pitchFamily="34" charset="0"/>
              </a:rPr>
              <a:t>регулирования в </a:t>
            </a:r>
            <a:r>
              <a:rPr lang="ru-RU" sz="1500" dirty="0">
                <a:solidFill>
                  <a:schemeClr val="tx1"/>
                </a:solidFill>
                <a:cs typeface="Arial" panose="020B0604020202020204" pitchFamily="34" charset="0"/>
              </a:rPr>
              <a:t>Российской Федерации на период 2013-2024 гг.</a:t>
            </a: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1638502" y="3570692"/>
            <a:ext cx="7174016" cy="1210043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cs typeface="Arial" panose="020B0604020202020204" pitchFamily="34" charset="0"/>
              </a:rPr>
              <a:t>Рекомендации Минтруда </a:t>
            </a:r>
            <a:r>
              <a:rPr lang="ru-RU" sz="1500" dirty="0" smtClean="0">
                <a:solidFill>
                  <a:schemeClr val="tx1"/>
                </a:solidFill>
                <a:cs typeface="Arial" panose="020B0604020202020204" pitchFamily="34" charset="0"/>
              </a:rPr>
              <a:t>России по </a:t>
            </a:r>
            <a:r>
              <a:rPr lang="ru-RU" sz="1500" dirty="0">
                <a:solidFill>
                  <a:schemeClr val="tx1"/>
                </a:solidFill>
                <a:cs typeface="Arial" panose="020B0604020202020204" pitchFamily="34" charset="0"/>
              </a:rPr>
              <a:t>внедрению оценки результативности деятельности государственных </a:t>
            </a:r>
            <a:r>
              <a:rPr lang="ru-RU" sz="1500" dirty="0" smtClean="0">
                <a:solidFill>
                  <a:schemeClr val="tx1"/>
                </a:solidFill>
                <a:cs typeface="Arial" panose="020B0604020202020204" pitchFamily="34" charset="0"/>
              </a:rPr>
              <a:t>служащих;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Проект </a:t>
            </a:r>
            <a:r>
              <a:rPr lang="ru-RU" sz="1500" dirty="0">
                <a:solidFill>
                  <a:schemeClr val="tx1"/>
                </a:solidFill>
              </a:rPr>
              <a:t>Методики оценки эффективности и результативности профессиональной служебной деятельности государственных гражданских служащих, реализующих контрольные (надзорные) функции, Минтруда </a:t>
            </a:r>
            <a:r>
              <a:rPr lang="ru-RU" sz="1500" dirty="0" smtClean="0">
                <a:solidFill>
                  <a:schemeClr val="tx1"/>
                </a:solidFill>
              </a:rPr>
              <a:t>России</a:t>
            </a:r>
            <a:endParaRPr lang="ru-RU" sz="15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23528" y="1245289"/>
            <a:ext cx="484632" cy="484632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323528" y="2063500"/>
            <a:ext cx="484632" cy="484632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323528" y="3933397"/>
            <a:ext cx="484632" cy="484632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с одним скругленным углом 19"/>
          <p:cNvSpPr/>
          <p:nvPr/>
        </p:nvSpPr>
        <p:spPr>
          <a:xfrm>
            <a:off x="1652446" y="6173789"/>
            <a:ext cx="7174015" cy="547686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500" dirty="0" smtClean="0">
                <a:solidFill>
                  <a:schemeClr val="tx1"/>
                </a:solidFill>
                <a:cs typeface="Arial" panose="020B0604020202020204" pitchFamily="34" charset="0"/>
              </a:rPr>
              <a:t>Апробация автоматизированной системы оценки результативности деятельности служащих ТО, исполняющих контрольно-надзорные функции</a:t>
            </a:r>
            <a:endParaRPr lang="ru-RU" sz="15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323528" y="5234946"/>
            <a:ext cx="484632" cy="48463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323528" y="2725877"/>
            <a:ext cx="484632" cy="484632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с одним скругленным углом 22"/>
          <p:cNvSpPr/>
          <p:nvPr/>
        </p:nvSpPr>
        <p:spPr>
          <a:xfrm>
            <a:off x="988474" y="2718548"/>
            <a:ext cx="7847506" cy="747988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500" dirty="0" smtClean="0">
                <a:solidFill>
                  <a:schemeClr val="tx1"/>
                </a:solidFill>
              </a:rPr>
              <a:t>Разработка и утверждение показателей эффективности деятельности ТО ФОИВ в соответствии с </a:t>
            </a:r>
            <a:r>
              <a:rPr lang="ru-RU" sz="1500" dirty="0" err="1" smtClean="0">
                <a:solidFill>
                  <a:schemeClr val="tx1"/>
                </a:solidFill>
              </a:rPr>
              <a:t>пп</a:t>
            </a:r>
            <a:r>
              <a:rPr lang="ru-RU" sz="1500" dirty="0" smtClean="0">
                <a:solidFill>
                  <a:schemeClr val="tx1"/>
                </a:solidFill>
              </a:rPr>
              <a:t>. 2.2. пункта 2 Протокола совещания у Заместителя Председателя Правительства Российской Федерации Д.Н. Козака от 30.10.2015 № ДК –П16-187пр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с одним скругленным углом 16"/>
          <p:cNvSpPr/>
          <p:nvPr/>
        </p:nvSpPr>
        <p:spPr>
          <a:xfrm>
            <a:off x="1646457" y="4870549"/>
            <a:ext cx="7174015" cy="1213426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Приказы ФАС России о системе оценки результативности деятельности государственных гражданских служащих, замещающих должности руководителя ТО, заместителя руководителя ТО, заместителя руководителя ТО – </a:t>
            </a:r>
            <a:r>
              <a:rPr lang="ru-RU" sz="1600" dirty="0">
                <a:solidFill>
                  <a:schemeClr val="tx1"/>
                </a:solidFill>
              </a:rPr>
              <a:t>начальника </a:t>
            </a:r>
            <a:r>
              <a:rPr lang="ru-RU" sz="1600" dirty="0" smtClean="0">
                <a:solidFill>
                  <a:schemeClr val="tx1"/>
                </a:solidFill>
              </a:rPr>
              <a:t>отдела, </a:t>
            </a:r>
            <a:r>
              <a:rPr lang="ru-RU" sz="1600" dirty="0">
                <a:solidFill>
                  <a:schemeClr val="tx1"/>
                </a:solidFill>
              </a:rPr>
              <a:t>государственных гражданских </a:t>
            </a:r>
            <a:r>
              <a:rPr lang="ru-RU" sz="1600" dirty="0" smtClean="0">
                <a:solidFill>
                  <a:schemeClr val="tx1"/>
                </a:solidFill>
              </a:rPr>
              <a:t>служащих и работников ТО, занятых в исполнении обеспечивающих функций</a:t>
            </a:r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323528" y="6173789"/>
            <a:ext cx="484632" cy="48463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214282" y="188913"/>
            <a:ext cx="8786874" cy="2889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+mn-lt"/>
                <a:cs typeface="Arial" pitchFamily="34" charset="0"/>
              </a:rPr>
              <a:t>ПРЕДПОСЫЛКИ ВНЕДРЕНИЯ ПРОЕКТА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077EE-844F-441E-8EEF-8E39EA63CC55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-61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6430" name="Rectangle 261"/>
          <p:cNvSpPr>
            <a:spLocks noChangeArrowheads="1"/>
          </p:cNvSpPr>
          <p:nvPr/>
        </p:nvSpPr>
        <p:spPr bwMode="auto">
          <a:xfrm>
            <a:off x="0" y="908050"/>
            <a:ext cx="8316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467544" y="1017279"/>
            <a:ext cx="8219256" cy="1165534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Статистическая ведомственная отчетность и рейтинг ТО</a:t>
            </a:r>
            <a:b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с 2008 года</a:t>
            </a: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462372" y="2344188"/>
            <a:ext cx="8219256" cy="117009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Система менеджмента качества ИСО-9001 с 2011 года</a:t>
            </a: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462372" y="5081738"/>
            <a:ext cx="8219256" cy="124471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Практический опыт ряда ТО по оценке результативности сотрудников</a:t>
            </a: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462372" y="3675653"/>
            <a:ext cx="8219256" cy="124471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Оценка </a:t>
            </a:r>
            <a:r>
              <a:rPr lang="ru-RU" sz="2400" dirty="0">
                <a:solidFill>
                  <a:schemeClr val="tx1"/>
                </a:solidFill>
              </a:rPr>
              <a:t>результативности деятельности </a:t>
            </a:r>
            <a:r>
              <a:rPr lang="ru-RU" sz="2400" dirty="0" smtClean="0">
                <a:solidFill>
                  <a:schemeClr val="tx1"/>
                </a:solidFill>
              </a:rPr>
              <a:t>ТО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по ключевым показателям </a:t>
            </a:r>
            <a:r>
              <a:rPr lang="ru-RU" sz="2400" dirty="0">
                <a:solidFill>
                  <a:schemeClr val="tx1"/>
                </a:solidFill>
              </a:rPr>
              <a:t>эффективности (КПЭ</a:t>
            </a:r>
            <a:r>
              <a:rPr lang="ru-RU" sz="2400" dirty="0" smtClean="0">
                <a:solidFill>
                  <a:schemeClr val="tx1"/>
                </a:solidFill>
              </a:rPr>
              <a:t>) с 2016 года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457200" y="22226"/>
            <a:ext cx="8229600" cy="655638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eaLnBrk="1" hangingPunct="1"/>
            <a:r>
              <a:rPr lang="ru-RU" sz="2400" b="1" dirty="0" smtClean="0">
                <a:cs typeface="Arial" panose="020B0604020202020204" pitchFamily="34" charset="0"/>
              </a:rPr>
              <a:t>ЦЕЛЬ И ЗАДАЧИ ПРОЕКТА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84514" y="6492875"/>
            <a:ext cx="2133600" cy="365125"/>
          </a:xfrm>
        </p:spPr>
        <p:txBody>
          <a:bodyPr/>
          <a:lstStyle/>
          <a:p>
            <a:pPr>
              <a:defRPr/>
            </a:pPr>
            <a:fld id="{1D0077EE-844F-441E-8EEF-8E39EA63CC5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-61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6430" name="Rectangle 261"/>
          <p:cNvSpPr>
            <a:spLocks noChangeArrowheads="1"/>
          </p:cNvSpPr>
          <p:nvPr/>
        </p:nvSpPr>
        <p:spPr bwMode="auto">
          <a:xfrm>
            <a:off x="1259633" y="963642"/>
            <a:ext cx="604867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9643" y="2636912"/>
            <a:ext cx="8511027" cy="37119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Основные задачи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создание условий для прозрачной и объективной оценки результативности профессиональной деятельности сотрудников ТО ФАС России;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установление единых требований к процедурам оценки результативности деятельности сотрудников и обеспечение сопоставимости результатов;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беспечение методологической поддержки лиц, принимающих управленческие решения по итогам оценки результативности деятельности сотрудников.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9643" y="1028601"/>
            <a:ext cx="8511027" cy="13300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Цель </a:t>
            </a:r>
            <a:r>
              <a:rPr lang="ru-RU" sz="2000" dirty="0" smtClean="0">
                <a:solidFill>
                  <a:schemeClr val="tx1"/>
                </a:solidFill>
              </a:rPr>
              <a:t>– повышение качества деятельности ФАС России за счет увеличения эффективности работы сотрудников и оптимизации нагрузки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93500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457200" y="22226"/>
            <a:ext cx="8229600" cy="655638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eaLnBrk="1" hangingPunct="1"/>
            <a:r>
              <a:rPr lang="ru-RU" sz="2400" b="1" dirty="0" smtClean="0">
                <a:cs typeface="Arial" pitchFamily="34" charset="0"/>
              </a:rPr>
              <a:t>ОСНОВЫ ПРОВЕДЕНИЯ ОЦЕНКИ</a:t>
            </a:r>
            <a:endParaRPr lang="ru-RU" sz="2400" b="1" dirty="0" smtClean="0">
              <a:latin typeface="+mn-lt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84514" y="6492875"/>
            <a:ext cx="2133600" cy="365125"/>
          </a:xfrm>
        </p:spPr>
        <p:txBody>
          <a:bodyPr/>
          <a:lstStyle/>
          <a:p>
            <a:pPr>
              <a:defRPr/>
            </a:pPr>
            <a:fld id="{1D0077EE-844F-441E-8EEF-8E39EA63CC5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-61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6430" name="Rectangle 261"/>
          <p:cNvSpPr>
            <a:spLocks noChangeArrowheads="1"/>
          </p:cNvSpPr>
          <p:nvPr/>
        </p:nvSpPr>
        <p:spPr bwMode="auto">
          <a:xfrm>
            <a:off x="1259633" y="963642"/>
            <a:ext cx="604867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4128" y="1138414"/>
            <a:ext cx="8595744" cy="3260663"/>
          </a:xfrm>
          <a:prstGeom prst="roundRect">
            <a:avLst>
              <a:gd name="adj" fmla="val 238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оказатели оценки результативности деятельности сотрудника должны: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 smtClean="0">
              <a:solidFill>
                <a:schemeClr val="tx1"/>
              </a:solidFill>
            </a:endParaRP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отражать достижение </a:t>
            </a:r>
            <a:r>
              <a:rPr lang="ru-RU" sz="2000" dirty="0">
                <a:solidFill>
                  <a:schemeClr val="tx1"/>
                </a:solidFill>
              </a:rPr>
              <a:t>показателей оценки эффективности </a:t>
            </a:r>
            <a:r>
              <a:rPr lang="ru-RU" sz="2000" dirty="0" smtClean="0">
                <a:solidFill>
                  <a:schemeClr val="tx1"/>
                </a:solidFill>
              </a:rPr>
              <a:t>деятельности ФАС России и ТО;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давать качественную оценку результативности деятельности сотрудника;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тражать исполнение функций в соответствии с внутренним актом ТО о распределении должностных обязанностей сотрудников и должностным регламентом служащего;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б</a:t>
            </a:r>
            <a:r>
              <a:rPr lang="ru-RU" sz="2000" dirty="0" smtClean="0">
                <a:solidFill>
                  <a:schemeClr val="tx1"/>
                </a:solidFill>
              </a:rPr>
              <a:t>ыть открыты и понятны сотруднику.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128" y="4725144"/>
            <a:ext cx="8595744" cy="15841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ru-RU" sz="2000" dirty="0">
                <a:solidFill>
                  <a:schemeClr val="tx1"/>
                </a:solidFill>
              </a:rPr>
              <a:t>Р</a:t>
            </a:r>
            <a:r>
              <a:rPr lang="ru-RU" sz="2000" dirty="0" smtClean="0">
                <a:solidFill>
                  <a:schemeClr val="tx1"/>
                </a:solidFill>
              </a:rPr>
              <a:t>езультаты оценки учитываются при аттестации, распределении премий и материального стимулирования, представлении к награждению.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93500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457200" y="22226"/>
            <a:ext cx="8229600" cy="65563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+mn-lt"/>
                <a:cs typeface="Arial" panose="020B0604020202020204" pitchFamily="34" charset="0"/>
              </a:rPr>
              <a:t>ТО - УЧАСТНИКИ ПИЛОТНОГО ПРОЕКТА</a:t>
            </a:r>
            <a:br>
              <a:rPr lang="ru-RU" sz="2400" b="1" dirty="0" smtClean="0">
                <a:latin typeface="+mn-lt"/>
                <a:cs typeface="Arial" panose="020B0604020202020204" pitchFamily="34" charset="0"/>
              </a:rPr>
            </a:br>
            <a:r>
              <a:rPr lang="ru-RU" sz="2400" b="1" dirty="0" smtClean="0">
                <a:latin typeface="+mn-lt"/>
                <a:cs typeface="Arial" panose="020B0604020202020204" pitchFamily="34" charset="0"/>
              </a:rPr>
              <a:t>(ноябрь 2014 – декабрь 2015)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84514" y="6492875"/>
            <a:ext cx="2133600" cy="365125"/>
          </a:xfrm>
        </p:spPr>
        <p:txBody>
          <a:bodyPr/>
          <a:lstStyle/>
          <a:p>
            <a:pPr>
              <a:defRPr/>
            </a:pPr>
            <a:fld id="{1D0077EE-844F-441E-8EEF-8E39EA63CC5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-61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6430" name="Rectangle 261"/>
          <p:cNvSpPr>
            <a:spLocks noChangeArrowheads="1"/>
          </p:cNvSpPr>
          <p:nvPr/>
        </p:nvSpPr>
        <p:spPr bwMode="auto">
          <a:xfrm>
            <a:off x="1259632" y="963642"/>
            <a:ext cx="8316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445" y="1211428"/>
            <a:ext cx="2664296" cy="5263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2907" y="1210324"/>
            <a:ext cx="2664296" cy="5263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Вологодское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89494" y="1222692"/>
            <a:ext cx="2664296" cy="5012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8445" y="1906070"/>
            <a:ext cx="2664296" cy="5263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730" y="2596624"/>
            <a:ext cx="2664296" cy="5263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1730" y="3284216"/>
            <a:ext cx="2664296" cy="5791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9632" y="5384135"/>
            <a:ext cx="2863389" cy="5080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730" y="4688144"/>
            <a:ext cx="2664296" cy="5263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730" y="4013733"/>
            <a:ext cx="2664296" cy="5263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Северо-Осетинское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80366" y="3292007"/>
            <a:ext cx="2664296" cy="5728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Саратовское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35436" y="4010840"/>
            <a:ext cx="2664296" cy="5263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68225" y="4011523"/>
            <a:ext cx="2664296" cy="5263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35436" y="4680329"/>
            <a:ext cx="2664296" cy="5263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Хакасское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29274" y="4682725"/>
            <a:ext cx="2664296" cy="5263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6841" y="5365808"/>
            <a:ext cx="2736304" cy="5263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Чувашское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80366" y="1909509"/>
            <a:ext cx="2664296" cy="5263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80366" y="2593602"/>
            <a:ext cx="2664296" cy="5263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Московское </a:t>
            </a:r>
            <a:r>
              <a:rPr lang="ru-RU" sz="16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областное</a:t>
            </a:r>
            <a:endParaRPr lang="ru-RU" sz="16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12287" y="1903455"/>
            <a:ext cx="2664296" cy="5263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Кемеровское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89494" y="2602587"/>
            <a:ext cx="2664296" cy="5263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89494" y="3295943"/>
            <a:ext cx="2664296" cy="5263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81463" y="6060450"/>
            <a:ext cx="6391682" cy="5263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от общего количества ТО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24727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ФОРМИРОВАНИЕ ЕДИНОЙ МЕТОДИКИ ОЦЕНКИ</a:t>
            </a:r>
            <a:endParaRPr lang="ru-RU" sz="2400" b="1" dirty="0" smtClean="0">
              <a:latin typeface="+mn-lt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65A03-57EE-4DFD-9EA5-1CABB3567F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3865" y="1245187"/>
            <a:ext cx="1584176" cy="11122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МОДУЛЬ 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46029" y="1332157"/>
            <a:ext cx="5407035" cy="11122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Оценка результативности деятельности </a:t>
            </a:r>
            <a:r>
              <a:rPr lang="ru-RU" dirty="0" smtClean="0">
                <a:solidFill>
                  <a:prstClr val="black"/>
                </a:solidFill>
              </a:rPr>
              <a:t>сотрудников ТО на </a:t>
            </a:r>
            <a:r>
              <a:rPr lang="ru-RU" dirty="0">
                <a:solidFill>
                  <a:prstClr val="black"/>
                </a:solidFill>
              </a:rPr>
              <a:t>основе целевых показателей системы менеджмента качества ИСО 9001:2008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8331" y="2627510"/>
            <a:ext cx="1584176" cy="11402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МОДУЛЬ </a:t>
            </a:r>
            <a:r>
              <a:rPr lang="ru-RU" b="1" dirty="0" smtClean="0">
                <a:solidFill>
                  <a:prstClr val="black"/>
                </a:solidFill>
              </a:rPr>
              <a:t>2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46029" y="2650056"/>
            <a:ext cx="5407035" cy="11402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Оценка результативности деятельности </a:t>
            </a:r>
            <a:r>
              <a:rPr lang="ru-RU" dirty="0" smtClean="0">
                <a:solidFill>
                  <a:prstClr val="black"/>
                </a:solidFill>
              </a:rPr>
              <a:t>сотрудников ТО </a:t>
            </a:r>
            <a:r>
              <a:rPr lang="ru-RU" dirty="0">
                <a:solidFill>
                  <a:prstClr val="black"/>
                </a:solidFill>
              </a:rPr>
              <a:t>на основе количественных и качественных показателей исполнения функций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3865" y="4037908"/>
            <a:ext cx="1584176" cy="1140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МОДУЛЬ 3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45664" y="4037907"/>
            <a:ext cx="5407035" cy="1140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Оценка результативности деятельности </a:t>
            </a:r>
            <a:r>
              <a:rPr lang="ru-RU" dirty="0" smtClean="0">
                <a:solidFill>
                  <a:prstClr val="black"/>
                </a:solidFill>
              </a:rPr>
              <a:t>сотрудников ТО  </a:t>
            </a:r>
            <a:r>
              <a:rPr lang="ru-RU" dirty="0">
                <a:solidFill>
                  <a:prstClr val="black"/>
                </a:solidFill>
              </a:rPr>
              <a:t>на основе дополнительного вклада в деятельность </a:t>
            </a:r>
            <a:r>
              <a:rPr lang="ru-RU" dirty="0" smtClean="0">
                <a:solidFill>
                  <a:prstClr val="black"/>
                </a:solidFill>
              </a:rPr>
              <a:t>ТО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227556" y="1645952"/>
            <a:ext cx="792088" cy="4846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227556" y="2954176"/>
            <a:ext cx="792088" cy="4846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227556" y="4365740"/>
            <a:ext cx="7920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3865" y="5442680"/>
            <a:ext cx="1584176" cy="11402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МОДУЛЬ </a:t>
            </a:r>
            <a:r>
              <a:rPr lang="ru-RU" b="1" dirty="0" smtClean="0">
                <a:solidFill>
                  <a:prstClr val="black"/>
                </a:solidFill>
              </a:rPr>
              <a:t>4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227556" y="5815099"/>
            <a:ext cx="79208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45663" y="5383861"/>
            <a:ext cx="5407035" cy="11402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Оценка результативности </a:t>
            </a:r>
            <a:r>
              <a:rPr lang="ru-RU" dirty="0" smtClean="0">
                <a:solidFill>
                  <a:prstClr val="black"/>
                </a:solidFill>
              </a:rPr>
              <a:t>сотрудников ТО </a:t>
            </a:r>
            <a:r>
              <a:rPr lang="ru-RU" dirty="0">
                <a:solidFill>
                  <a:prstClr val="black"/>
                </a:solidFill>
              </a:rPr>
              <a:t>на основе профессиональных качеств (анкетирование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8020" y="116632"/>
            <a:ext cx="9144000" cy="792088"/>
          </a:xfrm>
        </p:spPr>
        <p:txBody>
          <a:bodyPr/>
          <a:lstStyle/>
          <a:p>
            <a:pPr eaLnBrk="1" hangingPunct="1"/>
            <a:r>
              <a:rPr lang="ru-RU" sz="2200" b="1" dirty="0" smtClean="0"/>
              <a:t>ОЦЕНКА НА ОСНОВАНИИ ИСО 9001:2008 ПО МОДУЛЮ 1:</a:t>
            </a:r>
            <a:br>
              <a:rPr lang="ru-RU" sz="2200" b="1" dirty="0" smtClean="0"/>
            </a:br>
            <a:r>
              <a:rPr lang="ru-RU" sz="1800" b="1" dirty="0" smtClean="0"/>
              <a:t>ПРИМЕР РАСЧЕТА ОЦЕНКИ ЗАМЕСТИТЕЛЯ РУКОВОДИТЕЛЯ УПРАВЛЕНИЯ – НАЧАЛЬНИКА ОТДЕЛА КОНТРОЛЯ ОРГАНОВ ВЛАСТИ</a:t>
            </a:r>
            <a:endParaRPr lang="ru-RU" sz="1800" b="1" dirty="0" smtClean="0">
              <a:latin typeface="+mn-lt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65A03-57EE-4DFD-9EA5-1CABB3567F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1031971"/>
              </p:ext>
            </p:extLst>
          </p:nvPr>
        </p:nvGraphicFramePr>
        <p:xfrm>
          <a:off x="323528" y="1568814"/>
          <a:ext cx="8496944" cy="5130176"/>
        </p:xfrm>
        <a:graphic>
          <a:graphicData uri="http://schemas.openxmlformats.org/drawingml/2006/table">
            <a:tbl>
              <a:tblPr/>
              <a:tblGrid>
                <a:gridCol w="419876"/>
                <a:gridCol w="4919134"/>
                <a:gridCol w="1052835"/>
                <a:gridCol w="1052264"/>
                <a:gridCol w="1052835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Показатель 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План</a:t>
                      </a:r>
                      <a:br>
                        <a:rPr lang="ru-RU" sz="1400" b="1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на 2014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Достижение показателя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245" marR="44245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56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Обеспечение исполнительской дисциплины (обязательный показатель)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877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Доля устраненных нарушений в общем числе выявленных нарушений антимонопольного законодательства Российской Федерации в отношении органов государственной власти и местного самоуправления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245" marR="44245" marT="614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85 %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87 %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0918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Доля окончательно устоявших в суде решений о нарушении антимонопольного законодательства Российской Федерации к количеству обжалованных в суд решений в отношении органов государственной власти и местного самоуправления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245" marR="44245" marT="614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87 %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70 %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80 %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743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Доля исполненных в полном объеме постановлений о применении мер административной ответственности за нарушения законодательства Российской Федерации в сфере деятельности ФАС России в общем числе выданных постановлений (с учетом постановлений, отмененных судом) в отношении органов государственной власти и местного самоуправления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80 %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85 %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9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latin typeface="+mj-lt"/>
                      </a:endParaRPr>
                    </a:p>
                  </a:txBody>
                  <a:tcPr marL="41787" marR="41787" marT="614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Итог (среднее арифметическое значение достижения показателей)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88 %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86 %</a:t>
                      </a:r>
                      <a:endParaRPr lang="ru-RU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95 %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87" marR="41787" marT="614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874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20713"/>
          </a:xfrm>
        </p:spPr>
        <p:txBody>
          <a:bodyPr/>
          <a:lstStyle/>
          <a:p>
            <a:pPr eaLnBrk="1" hangingPunct="1"/>
            <a:r>
              <a:rPr lang="ru-RU" sz="2200" b="1" dirty="0"/>
              <a:t>ОЦЕНКА НА ОСНОВАНИИ ИСО 9001:2008 ПО МОДУЛЮ 1: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1800" b="1" dirty="0" smtClean="0"/>
              <a:t>ПРИМЕР РАСЧЕТА ОЦЕНКИ ГЛАВНОГО СПЕЦИАЛИСТА-ЭКСПЕРТА – ГЛАВНОГО БУХГАЛТЕРА</a:t>
            </a:r>
            <a:endParaRPr lang="ru-RU" sz="1800" b="1" dirty="0" smtClean="0">
              <a:latin typeface="+mn-lt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65A03-57EE-4DFD-9EA5-1CABB3567F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484784"/>
          <a:ext cx="8424935" cy="482453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9425"/>
                <a:gridCol w="5138963"/>
                <a:gridCol w="938849"/>
                <a:gridCol w="938849"/>
                <a:gridCol w="938849"/>
              </a:tblGrid>
              <a:tr h="150351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500" b="1" kern="1200" dirty="0"/>
                        <a:t>№</a:t>
                      </a:r>
                      <a:endParaRPr lang="ru-RU" sz="15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500" b="1" kern="1200" dirty="0" smtClean="0"/>
                        <a:t>Показатель</a:t>
                      </a:r>
                      <a:endParaRPr lang="ru-RU" sz="15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500" b="1" kern="1200"/>
                        <a:t>План</a:t>
                      </a:r>
                      <a:br>
                        <a:rPr lang="ru-RU" sz="1500" b="1" kern="1200"/>
                      </a:br>
                      <a:r>
                        <a:rPr lang="ru-RU" sz="1500" b="1" kern="1200"/>
                        <a:t>на 2014, %</a:t>
                      </a:r>
                      <a:endParaRPr lang="ru-RU" sz="15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500" b="1" kern="1200"/>
                        <a:t>Факт,</a:t>
                      </a:r>
                      <a:br>
                        <a:rPr lang="ru-RU" sz="1500" b="1" kern="1200"/>
                      </a:br>
                      <a:r>
                        <a:rPr lang="ru-RU" sz="1500" b="1" kern="1200"/>
                        <a:t>%</a:t>
                      </a:r>
                      <a:endParaRPr lang="ru-RU" sz="15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500" b="1" kern="1200" dirty="0"/>
                        <a:t>Достижение показателя, %</a:t>
                      </a:r>
                      <a:endParaRPr lang="ru-RU" sz="15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3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500" kern="1200"/>
                        <a:t>1.</a:t>
                      </a:r>
                      <a:endParaRPr lang="ru-RU" sz="15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200"/>
                        <a:t>Обеспечение исполнительской дисциплины</a:t>
                      </a:r>
                      <a:endParaRPr lang="ru-RU" sz="15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200"/>
                        <a:t>(обязательный показатель)</a:t>
                      </a:r>
                      <a:endParaRPr lang="ru-RU" sz="15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/>
                        <a:t>100</a:t>
                      </a:r>
                      <a:endParaRPr lang="ru-RU" sz="15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/>
                        <a:t>100</a:t>
                      </a:r>
                      <a:endParaRPr lang="ru-RU" sz="15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100</a:t>
                      </a:r>
                      <a:endParaRPr lang="ru-RU" sz="15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/>
                </a:tc>
              </a:tr>
              <a:tr h="1383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500" kern="1200"/>
                        <a:t>2.</a:t>
                      </a:r>
                      <a:endParaRPr lang="ru-RU" sz="15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500" kern="1200"/>
                        <a:t>Предоставление бюджетной (бухгалтерской) отчетности</a:t>
                      </a:r>
                      <a:r>
                        <a:rPr lang="ru-RU" sz="1500"/>
                        <a:t> </a:t>
                      </a:r>
                      <a:r>
                        <a:rPr lang="ru-RU" sz="1500" kern="1200"/>
                        <a:t>по доходам и расходам федерального бюджета в сроки, установленные Министерством финансов РФ</a:t>
                      </a:r>
                      <a:endParaRPr lang="ru-RU" sz="1500"/>
                    </a:p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500" kern="1200"/>
                        <a:t>(да - 100%/ нет - 0%)</a:t>
                      </a:r>
                      <a:endParaRPr lang="ru-RU" sz="15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500" kern="1200"/>
                        <a:t>100</a:t>
                      </a:r>
                      <a:endParaRPr lang="ru-RU" sz="15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500" kern="1200"/>
                        <a:t>100</a:t>
                      </a:r>
                      <a:endParaRPr lang="ru-RU" sz="15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100</a:t>
                      </a:r>
                      <a:endParaRPr lang="ru-RU" sz="15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/>
                </a:tc>
              </a:tr>
              <a:tr h="830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500" kern="1200"/>
                        <a:t>3.</a:t>
                      </a:r>
                      <a:endParaRPr lang="ru-RU" sz="15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500" kern="1200"/>
                        <a:t>Обеспечение передачи в Контрольно-финансовое управление сведений о поступлении начисленных штрафов в установленные сроки</a:t>
                      </a:r>
                      <a:endParaRPr lang="ru-RU" sz="15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500" kern="1200"/>
                        <a:t>100</a:t>
                      </a:r>
                      <a:endParaRPr lang="ru-RU" sz="15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500" kern="1200"/>
                        <a:t>95</a:t>
                      </a:r>
                      <a:endParaRPr lang="ru-RU" sz="15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95</a:t>
                      </a:r>
                      <a:endParaRPr lang="ru-RU" sz="15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/>
                </a:tc>
              </a:tr>
              <a:tr h="553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500" kern="1200"/>
                        <a:t>Итог (среднее арифметическое значение достижения показателей)</a:t>
                      </a:r>
                      <a:endParaRPr lang="ru-RU" sz="15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∑…/3 = 98,33</a:t>
                      </a:r>
                      <a:endParaRPr lang="ru-RU" sz="15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46" marR="6454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874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презентация-кадры-часть Е.Косянчук</Template>
  <TotalTime>9535</TotalTime>
  <Words>1347</Words>
  <Application>Microsoft Office PowerPoint</Application>
  <PresentationFormat>Экран (4:3)</PresentationFormat>
  <Paragraphs>276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НОРМАТИВНАЯ БАЗА</vt:lpstr>
      <vt:lpstr>ПРЕДПОСЫЛКИ ВНЕДРЕНИЯ ПРОЕКТА</vt:lpstr>
      <vt:lpstr>ЦЕЛЬ И ЗАДАЧИ ПРОЕКТА</vt:lpstr>
      <vt:lpstr>ОСНОВЫ ПРОВЕДЕНИЯ ОЦЕНКИ</vt:lpstr>
      <vt:lpstr>ТО - УЧАСТНИКИ ПИЛОТНОГО ПРОЕКТА (ноябрь 2014 – декабрь 2015)</vt:lpstr>
      <vt:lpstr>ФОРМИРОВАНИЕ ЕДИНОЙ МЕТОДИКИ ОЦЕНКИ</vt:lpstr>
      <vt:lpstr>ОЦЕНКА НА ОСНОВАНИИ ИСО 9001:2008 ПО МОДУЛЮ 1: ПРИМЕР РАСЧЕТА ОЦЕНКИ ЗАМЕСТИТЕЛЯ РУКОВОДИТЕЛЯ УПРАВЛЕНИЯ – НАЧАЛЬНИКА ОТДЕЛА КОНТРОЛЯ ОРГАНОВ ВЛАСТИ</vt:lpstr>
      <vt:lpstr>ОЦЕНКА НА ОСНОВАНИИ ИСО 9001:2008 ПО МОДУЛЮ 1: ПРИМЕР РАСЧЕТА ОЦЕНКИ ГЛАВНОГО СПЕЦИАЛИСТА-ЭКСПЕРТА – ГЛАВНОГО БУХГАЛТЕРА</vt:lpstr>
      <vt:lpstr>ОЦЕНКА НА ОСНОВАНИИ ИСО 9001:2008 ПО МОДУЛЮ 1</vt:lpstr>
      <vt:lpstr>ОЦЕНКА НА ОСНОВАНИИ КОЛИЧЕСТВЕННЫХ И КАЧЕСТВЕННЫХ ПОКАЗАТЕЛЕЙ ИСПОЛНЕНИЯ ФУНКЦИЙ ПО МОДУЛЮ 2: ИСПОЛНЕНИЕ КОНТРОЛЬНО-НАДЗОРНЫХ ФУНКЦИЙ</vt:lpstr>
      <vt:lpstr>ОЦЕНКА НА ОСНОВАНИИ КОЛИЧЕСТВЕННЫХ И КАЧЕСТВЕННЫХ ПОКАЗАТЕЛЕЙ ИСПОЛНЕНИЯ ФУНКЦИЙ ПО МОДУЛЮ 2</vt:lpstr>
      <vt:lpstr>  ОЦЕНКА НА ОСНОВЕ ДОПОЛНИТЕЛЬНОГО ВКЛАДА ПО МОДУЛЮ 3: ПРИМЕР РАСЧЕТА ОЦЕНКИ СОТРУДНИКА ТО </vt:lpstr>
      <vt:lpstr>ОЦЕНКА НА ОСНОВЕ ДОПОЛНИТЕЛЬНОГО ВКЛАДА ПО МОДУЛЮ 3</vt:lpstr>
      <vt:lpstr>СООТНОШЕНИЕ МОДУЛЕЙ В ИТОГОВОЙ ОЦЕНКЕ</vt:lpstr>
      <vt:lpstr>ПОДВЕДЕНИЕ ИТОГОВ ОЦЕНКИ РЕЗУЛЬТАТИВНОСТИ</vt:lpstr>
      <vt:lpstr>СИСТЕМА ОЦЕНКИ РЕЗУЛЬТАТИВНОСТИ ДЕЯТЕЛЬНОСТИ ФАС РОССИИ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Минина Наталья Николаевна</dc:creator>
  <cp:lastModifiedBy>KokorevaEV</cp:lastModifiedBy>
  <cp:revision>1526</cp:revision>
  <cp:lastPrinted>2016-02-11T09:52:37Z</cp:lastPrinted>
  <dcterms:created xsi:type="dcterms:W3CDTF">2013-07-25T08:47:04Z</dcterms:created>
  <dcterms:modified xsi:type="dcterms:W3CDTF">2016-03-09T12:36:31Z</dcterms:modified>
</cp:coreProperties>
</file>