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93" r:id="rId2"/>
    <p:sldId id="301" r:id="rId3"/>
    <p:sldId id="302" r:id="rId4"/>
    <p:sldId id="295" r:id="rId5"/>
    <p:sldId id="297" r:id="rId6"/>
    <p:sldId id="296" r:id="rId7"/>
    <p:sldId id="304" r:id="rId8"/>
    <p:sldId id="300" r:id="rId9"/>
    <p:sldId id="294" r:id="rId10"/>
  </p:sldIdLst>
  <p:sldSz cx="9144000" cy="6858000" type="screen4x3"/>
  <p:notesSz cx="6805613" cy="9939338"/>
  <p:defaultTextStyle>
    <a:defPPr>
      <a:defRPr lang="ru-RU"/>
    </a:defPPr>
    <a:lvl1pPr marL="0" algn="l" defTabSz="8490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4501" algn="l" defTabSz="8490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49002" algn="l" defTabSz="8490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73503" algn="l" defTabSz="8490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98004" algn="l" defTabSz="8490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22505" algn="l" defTabSz="8490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47006" algn="l" defTabSz="8490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71507" algn="l" defTabSz="8490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96008" algn="l" defTabSz="8490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006600"/>
    <a:srgbClr val="C00000"/>
    <a:srgbClr val="34411B"/>
    <a:srgbClr val="336699"/>
    <a:srgbClr val="94F76D"/>
    <a:srgbClr val="FAFA7C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1" autoAdjust="0"/>
    <p:restoredTop sz="94203" autoAdjust="0"/>
  </p:normalViewPr>
  <p:slideViewPr>
    <p:cSldViewPr>
      <p:cViewPr>
        <p:scale>
          <a:sx n="90" d="100"/>
          <a:sy n="90" d="100"/>
        </p:scale>
        <p:origin x="-2244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36A37A9-8863-440F-A8E2-16BD476E68B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1187"/>
            <a:ext cx="5444490" cy="4472702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B7EB016-B05A-46B8-99FD-C38A8A573C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9789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90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24501" algn="l" defTabSz="8490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49002" algn="l" defTabSz="8490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73503" algn="l" defTabSz="8490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98004" algn="l" defTabSz="8490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22505" algn="l" defTabSz="8490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47006" algn="l" defTabSz="8490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71507" algn="l" defTabSz="8490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96008" algn="l" defTabSz="8490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9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3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8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2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54AF-3881-4B27-84E3-C378AC395945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47EC-A7D6-4E02-A693-C366C23D5159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4DE8-2883-490C-A194-B19A9FA23B65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7F10-85A7-425A-9AE2-44F5B97C5B14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450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490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735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980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225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470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7150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960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3DE0-5E21-43AA-881E-88737B35D3AE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A4F2-6BB6-4522-A8E1-56F829419407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4501" indent="0">
              <a:buNone/>
              <a:defRPr sz="1900" b="1"/>
            </a:lvl2pPr>
            <a:lvl3pPr marL="849002" indent="0">
              <a:buNone/>
              <a:defRPr sz="1700" b="1"/>
            </a:lvl3pPr>
            <a:lvl4pPr marL="1273503" indent="0">
              <a:buNone/>
              <a:defRPr sz="1500" b="1"/>
            </a:lvl4pPr>
            <a:lvl5pPr marL="1698004" indent="0">
              <a:buNone/>
              <a:defRPr sz="1500" b="1"/>
            </a:lvl5pPr>
            <a:lvl6pPr marL="2122505" indent="0">
              <a:buNone/>
              <a:defRPr sz="1500" b="1"/>
            </a:lvl6pPr>
            <a:lvl7pPr marL="2547006" indent="0">
              <a:buNone/>
              <a:defRPr sz="1500" b="1"/>
            </a:lvl7pPr>
            <a:lvl8pPr marL="2971507" indent="0">
              <a:buNone/>
              <a:defRPr sz="1500" b="1"/>
            </a:lvl8pPr>
            <a:lvl9pPr marL="3396008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4501" indent="0">
              <a:buNone/>
              <a:defRPr sz="1900" b="1"/>
            </a:lvl2pPr>
            <a:lvl3pPr marL="849002" indent="0">
              <a:buNone/>
              <a:defRPr sz="1700" b="1"/>
            </a:lvl3pPr>
            <a:lvl4pPr marL="1273503" indent="0">
              <a:buNone/>
              <a:defRPr sz="1500" b="1"/>
            </a:lvl4pPr>
            <a:lvl5pPr marL="1698004" indent="0">
              <a:buNone/>
              <a:defRPr sz="1500" b="1"/>
            </a:lvl5pPr>
            <a:lvl6pPr marL="2122505" indent="0">
              <a:buNone/>
              <a:defRPr sz="1500" b="1"/>
            </a:lvl6pPr>
            <a:lvl7pPr marL="2547006" indent="0">
              <a:buNone/>
              <a:defRPr sz="1500" b="1"/>
            </a:lvl7pPr>
            <a:lvl8pPr marL="2971507" indent="0">
              <a:buNone/>
              <a:defRPr sz="1500" b="1"/>
            </a:lvl8pPr>
            <a:lvl9pPr marL="3396008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85FC-D715-4B30-98A6-8A290A352B32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18A5-0223-4DA1-B0AA-0311F8F2EF1A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B783-AF67-4C49-B627-019929EFCDDA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24501" indent="0">
              <a:buNone/>
              <a:defRPr sz="1100"/>
            </a:lvl2pPr>
            <a:lvl3pPr marL="849002" indent="0">
              <a:buNone/>
              <a:defRPr sz="900"/>
            </a:lvl3pPr>
            <a:lvl4pPr marL="1273503" indent="0">
              <a:buNone/>
              <a:defRPr sz="900"/>
            </a:lvl4pPr>
            <a:lvl5pPr marL="1698004" indent="0">
              <a:buNone/>
              <a:defRPr sz="900"/>
            </a:lvl5pPr>
            <a:lvl6pPr marL="2122505" indent="0">
              <a:buNone/>
              <a:defRPr sz="900"/>
            </a:lvl6pPr>
            <a:lvl7pPr marL="2547006" indent="0">
              <a:buNone/>
              <a:defRPr sz="900"/>
            </a:lvl7pPr>
            <a:lvl8pPr marL="2971507" indent="0">
              <a:buNone/>
              <a:defRPr sz="900"/>
            </a:lvl8pPr>
            <a:lvl9pPr marL="339600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9BDF-61E6-495B-93DC-152272CEF9AF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24501" indent="0">
              <a:buNone/>
              <a:defRPr sz="2600"/>
            </a:lvl2pPr>
            <a:lvl3pPr marL="849002" indent="0">
              <a:buNone/>
              <a:defRPr sz="2300"/>
            </a:lvl3pPr>
            <a:lvl4pPr marL="1273503" indent="0">
              <a:buNone/>
              <a:defRPr sz="1900"/>
            </a:lvl4pPr>
            <a:lvl5pPr marL="1698004" indent="0">
              <a:buNone/>
              <a:defRPr sz="1900"/>
            </a:lvl5pPr>
            <a:lvl6pPr marL="2122505" indent="0">
              <a:buNone/>
              <a:defRPr sz="1900"/>
            </a:lvl6pPr>
            <a:lvl7pPr marL="2547006" indent="0">
              <a:buNone/>
              <a:defRPr sz="1900"/>
            </a:lvl7pPr>
            <a:lvl8pPr marL="2971507" indent="0">
              <a:buNone/>
              <a:defRPr sz="1900"/>
            </a:lvl8pPr>
            <a:lvl9pPr marL="3396008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24501" indent="0">
              <a:buNone/>
              <a:defRPr sz="1100"/>
            </a:lvl2pPr>
            <a:lvl3pPr marL="849002" indent="0">
              <a:buNone/>
              <a:defRPr sz="900"/>
            </a:lvl3pPr>
            <a:lvl4pPr marL="1273503" indent="0">
              <a:buNone/>
              <a:defRPr sz="900"/>
            </a:lvl4pPr>
            <a:lvl5pPr marL="1698004" indent="0">
              <a:buNone/>
              <a:defRPr sz="900"/>
            </a:lvl5pPr>
            <a:lvl6pPr marL="2122505" indent="0">
              <a:buNone/>
              <a:defRPr sz="900"/>
            </a:lvl6pPr>
            <a:lvl7pPr marL="2547006" indent="0">
              <a:buNone/>
              <a:defRPr sz="900"/>
            </a:lvl7pPr>
            <a:lvl8pPr marL="2971507" indent="0">
              <a:buNone/>
              <a:defRPr sz="900"/>
            </a:lvl8pPr>
            <a:lvl9pPr marL="339600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FAB3-75FD-4CF3-B53C-2EF72C4A5609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0">
              <a:schemeClr val="tx1">
                <a:lumMod val="85000"/>
                <a:lumOff val="15000"/>
              </a:schemeClr>
            </a:gs>
            <a:gs pos="0">
              <a:schemeClr val="tx2">
                <a:lumMod val="75000"/>
              </a:schemeClr>
            </a:gs>
            <a:gs pos="0">
              <a:schemeClr val="tx2">
                <a:lumMod val="7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4900" tIns="42450" rIns="84900" bIns="4245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84900" tIns="42450" rIns="84900" bIns="4245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84900" tIns="42450" rIns="84900" bIns="4245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8D40D-45C3-4291-B8E3-395825BE97D3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84900" tIns="42450" rIns="84900" bIns="4245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84900" tIns="42450" rIns="84900" bIns="4245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849002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8376" indent="-318376" algn="l" defTabSz="84900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9814" indent="-265313" algn="l" defTabSz="849002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61253" indent="-212251" algn="l" defTabSz="84900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54" indent="-212251" algn="l" defTabSz="849002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0255" indent="-212251" algn="l" defTabSz="849002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34756" indent="-212251" algn="l" defTabSz="84900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9257" indent="-212251" algn="l" defTabSz="84900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758" indent="-212251" algn="l" defTabSz="84900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8259" indent="-212251" algn="l" defTabSz="84900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90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501" algn="l" defTabSz="8490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02" algn="l" defTabSz="8490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3503" algn="l" defTabSz="8490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8004" algn="l" defTabSz="8490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2505" algn="l" defTabSz="8490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7006" algn="l" defTabSz="8490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1507" algn="l" defTabSz="8490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6008" algn="l" defTabSz="8490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6.jpe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70183"/>
            <a:ext cx="9144000" cy="1853390"/>
          </a:xfrm>
          <a:prstGeom prst="rect">
            <a:avLst/>
          </a:prstGeom>
        </p:spPr>
      </p:pic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772816"/>
            <a:ext cx="4896544" cy="2880320"/>
          </a:xfrm>
        </p:spPr>
        <p:txBody>
          <a:bodyPr>
            <a:normAutofit/>
          </a:bodyPr>
          <a:lstStyle/>
          <a:p>
            <a:r>
              <a:rPr lang="ru-RU" sz="2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 подходах к </a:t>
            </a:r>
            <a:r>
              <a:rPr lang="ru-RU" sz="2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оценке </a:t>
            </a:r>
            <a:r>
              <a:rPr lang="ru-RU" sz="2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профессиональной             служебной деятельности государственного  гражданского служащего</a:t>
            </a:r>
            <a:endParaRPr lang="ru-RU" sz="7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419872" cy="16192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5" y="44106"/>
            <a:ext cx="3888431" cy="46316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004048" y="0"/>
            <a:ext cx="4139952" cy="469127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610765" y="4934620"/>
            <a:ext cx="4419233" cy="1068494"/>
          </a:xfrm>
          <a:prstGeom prst="rect">
            <a:avLst/>
          </a:prstGeom>
        </p:spPr>
        <p:txBody>
          <a:bodyPr vert="horz" lIns="84900" tIns="42450" rIns="84900" bIns="42450" rtlCol="0">
            <a:noAutofit/>
          </a:bodyPr>
          <a:lstStyle/>
          <a:p>
            <a:pPr algn="ctr"/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7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3498" y="-27383"/>
            <a:ext cx="9140503" cy="1124744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8" name="Объект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30" y="116632"/>
            <a:ext cx="693623" cy="864096"/>
          </a:xfrm>
          <a:prstGeom prst="rect">
            <a:avLst/>
          </a:prstGeom>
        </p:spPr>
      </p:pic>
      <p:sp>
        <p:nvSpPr>
          <p:cNvPr id="44" name="Заголовок 1"/>
          <p:cNvSpPr txBox="1">
            <a:spLocks/>
          </p:cNvSpPr>
          <p:nvPr/>
        </p:nvSpPr>
        <p:spPr>
          <a:xfrm>
            <a:off x="0" y="0"/>
            <a:ext cx="5796136" cy="1052736"/>
          </a:xfrm>
          <a:prstGeom prst="rect">
            <a:avLst/>
          </a:prstGeom>
        </p:spPr>
        <p:txBody>
          <a:bodyPr vert="horz" lIns="84900" tIns="42450" rIns="84900" bIns="42450" rtlCol="0" anchor="ctr">
            <a:noAutofit/>
          </a:bodyPr>
          <a:lstStyle/>
          <a:p>
            <a:pPr algn="ctr"/>
            <a:r>
              <a:rPr lang="ru-RU" sz="2300" b="1" dirty="0" smtClean="0">
                <a:latin typeface="Cambria" pitchFamily="18" charset="0"/>
              </a:rPr>
              <a:t>Методические материалы, разработанные Минтрудом России</a:t>
            </a:r>
            <a:endParaRPr lang="ru-RU" sz="2300" b="1" dirty="0">
              <a:latin typeface="Cambria" pitchFamily="18" charset="0"/>
            </a:endParaRPr>
          </a:p>
        </p:txBody>
      </p:sp>
      <p:sp>
        <p:nvSpPr>
          <p:cNvPr id="78" name="Номер слайда 13"/>
          <p:cNvSpPr txBox="1">
            <a:spLocks/>
          </p:cNvSpPr>
          <p:nvPr/>
        </p:nvSpPr>
        <p:spPr>
          <a:xfrm>
            <a:off x="8460432" y="0"/>
            <a:ext cx="648073" cy="980728"/>
          </a:xfrm>
          <a:prstGeom prst="rect">
            <a:avLst/>
          </a:prstGeom>
        </p:spPr>
        <p:txBody>
          <a:bodyPr vert="horz" lIns="84900" tIns="42450" rIns="84900" bIns="42450" rtlCol="0" anchor="ctr"/>
          <a:lstStyle/>
          <a:p>
            <a:pPr algn="r">
              <a:defRPr/>
            </a:pPr>
            <a:fld id="{0F43F4AF-7D06-4FEB-900F-7B33DEC9A355}" type="slidenum">
              <a:rPr lang="ru-RU" sz="5000" smtClean="0">
                <a:solidFill>
                  <a:srgbClr val="34411B"/>
                </a:solidFill>
                <a:latin typeface="Cambria" pitchFamily="18" charset="0"/>
              </a:rPr>
              <a:pPr algn="r">
                <a:defRPr/>
              </a:pPr>
              <a:t>2</a:t>
            </a:fld>
            <a:endParaRPr lang="ru-RU" sz="5000" dirty="0">
              <a:solidFill>
                <a:srgbClr val="34411B"/>
              </a:solidFill>
              <a:latin typeface="Cambria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72200" y="169342"/>
            <a:ext cx="2088232" cy="639727"/>
          </a:xfrm>
          <a:prstGeom prst="rect">
            <a:avLst/>
          </a:prstGeom>
          <a:noFill/>
        </p:spPr>
        <p:txBody>
          <a:bodyPr wrap="square" lIns="84900" tIns="42450" rIns="84900" bIns="4245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34411B"/>
                </a:solidFill>
                <a:latin typeface="Cambria" pitchFamily="18" charset="0"/>
              </a:rPr>
              <a:t>Министерство труда </a:t>
            </a:r>
          </a:p>
          <a:p>
            <a:pPr algn="ctr"/>
            <a:r>
              <a:rPr lang="ru-RU" sz="1200" b="1" dirty="0" smtClean="0">
                <a:solidFill>
                  <a:srgbClr val="34411B"/>
                </a:solidFill>
                <a:latin typeface="Cambria" pitchFamily="18" charset="0"/>
              </a:rPr>
              <a:t>и социальной защиты Российской Федерации</a:t>
            </a:r>
            <a:endParaRPr lang="ru-RU" sz="1200" b="1" dirty="0">
              <a:solidFill>
                <a:srgbClr val="34411B"/>
              </a:solidFill>
              <a:latin typeface="Cambria" pitchFamily="18" charset="0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8532440" y="188640"/>
            <a:ext cx="0" cy="648072"/>
          </a:xfrm>
          <a:prstGeom prst="line">
            <a:avLst/>
          </a:prstGeom>
          <a:ln w="19050">
            <a:solidFill>
              <a:srgbClr val="3441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324248" y="1340768"/>
            <a:ext cx="6480000" cy="93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16024" y="1340768"/>
            <a:ext cx="6732240" cy="732060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400" dirty="0" smtClean="0">
                <a:latin typeface="Cambria" pitchFamily="18" charset="0"/>
              </a:rPr>
              <a:t>Методический инструментарий по внедрению комплексной оценки профессиональной служебной деятельности государственных гражданских служащих (включая общественную оценку)</a:t>
            </a:r>
            <a:endParaRPr lang="ru-RU" sz="1400" dirty="0">
              <a:latin typeface="Cambria" pitchFamily="18" charset="0"/>
            </a:endParaRPr>
          </a:p>
        </p:txBody>
      </p:sp>
      <p:pic>
        <p:nvPicPr>
          <p:cNvPr id="2050" name="Picture 2" descr="C:\Users\IvanovaES\Desktop\closed-mailing-envelope-2-clip-art-10294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734" t="11468" r="8249" b="13983"/>
          <a:stretch>
            <a:fillRect/>
          </a:stretch>
        </p:blipFill>
        <p:spPr bwMode="auto">
          <a:xfrm>
            <a:off x="7884368" y="1268760"/>
            <a:ext cx="504056" cy="436848"/>
          </a:xfrm>
          <a:prstGeom prst="rect">
            <a:avLst/>
          </a:prstGeom>
          <a:noFill/>
        </p:spPr>
      </p:pic>
      <p:sp>
        <p:nvSpPr>
          <p:cNvPr id="61" name="Прямоугольник 60"/>
          <p:cNvSpPr/>
          <p:nvPr/>
        </p:nvSpPr>
        <p:spPr>
          <a:xfrm>
            <a:off x="7164288" y="1700808"/>
            <a:ext cx="2016224" cy="562783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00" b="1" dirty="0" smtClean="0">
                <a:latin typeface="Cambria" pitchFamily="18" charset="0"/>
              </a:rPr>
              <a:t>письмо Минтруда России</a:t>
            </a:r>
            <a:r>
              <a:rPr lang="ru-RU" sz="1000" b="1" dirty="0" smtClean="0">
                <a:latin typeface="Cambria" pitchFamily="18" charset="0"/>
              </a:rPr>
              <a:t> </a:t>
            </a:r>
            <a:br>
              <a:rPr lang="ru-RU" sz="1000" b="1" dirty="0" smtClean="0">
                <a:latin typeface="Cambria" pitchFamily="18" charset="0"/>
              </a:rPr>
            </a:br>
            <a:r>
              <a:rPr lang="ru-RU" sz="1000" b="1" dirty="0" smtClean="0">
                <a:latin typeface="Cambria" pitchFamily="18" charset="0"/>
              </a:rPr>
              <a:t>от 13.12.2013 г.</a:t>
            </a:r>
          </a:p>
          <a:p>
            <a:pPr algn="ctr"/>
            <a:r>
              <a:rPr lang="ru-RU" sz="1000" b="1" dirty="0" smtClean="0">
                <a:latin typeface="Cambria" pitchFamily="18" charset="0"/>
              </a:rPr>
              <a:t> № 18-4</a:t>
            </a:r>
            <a:r>
              <a:rPr lang="en-US" sz="1000" b="1" dirty="0" smtClean="0">
                <a:latin typeface="Cambria" pitchFamily="18" charset="0"/>
              </a:rPr>
              <a:t>/</a:t>
            </a:r>
            <a:r>
              <a:rPr lang="ru-RU" sz="1000" b="1" dirty="0" smtClean="0">
                <a:latin typeface="Cambria" pitchFamily="18" charset="0"/>
              </a:rPr>
              <a:t>10</a:t>
            </a:r>
            <a:r>
              <a:rPr lang="en-US" sz="1000" b="1" dirty="0" smtClean="0">
                <a:latin typeface="Cambria" pitchFamily="18" charset="0"/>
              </a:rPr>
              <a:t>/</a:t>
            </a:r>
            <a:r>
              <a:rPr lang="ru-RU" sz="1000" b="1" dirty="0" smtClean="0">
                <a:latin typeface="Cambria" pitchFamily="18" charset="0"/>
              </a:rPr>
              <a:t>1-5704</a:t>
            </a:r>
          </a:p>
        </p:txBody>
      </p:sp>
      <p:sp>
        <p:nvSpPr>
          <p:cNvPr id="66" name="Нашивка 65"/>
          <p:cNvSpPr/>
          <p:nvPr/>
        </p:nvSpPr>
        <p:spPr>
          <a:xfrm>
            <a:off x="6899804" y="1688948"/>
            <a:ext cx="192476" cy="2998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Нашивка 69"/>
          <p:cNvSpPr/>
          <p:nvPr/>
        </p:nvSpPr>
        <p:spPr>
          <a:xfrm>
            <a:off x="7043820" y="1688948"/>
            <a:ext cx="192476" cy="2998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3" name="Picture 2" descr="C:\Users\IvanovaES\Desktop\closed-mailing-envelope-2-clip-art-10294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734" t="11468" r="8249" b="13983"/>
          <a:stretch>
            <a:fillRect/>
          </a:stretch>
        </p:blipFill>
        <p:spPr bwMode="auto">
          <a:xfrm>
            <a:off x="7884368" y="2564904"/>
            <a:ext cx="504056" cy="436848"/>
          </a:xfrm>
          <a:prstGeom prst="rect">
            <a:avLst/>
          </a:prstGeom>
          <a:noFill/>
        </p:spPr>
      </p:pic>
      <p:sp>
        <p:nvSpPr>
          <p:cNvPr id="74" name="Прямоугольник 73"/>
          <p:cNvSpPr/>
          <p:nvPr/>
        </p:nvSpPr>
        <p:spPr>
          <a:xfrm>
            <a:off x="7164288" y="2996952"/>
            <a:ext cx="2016224" cy="870559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00" b="1" dirty="0" smtClean="0">
                <a:latin typeface="Cambria" pitchFamily="18" charset="0"/>
              </a:rPr>
              <a:t>письма Минтруда России</a:t>
            </a:r>
            <a:r>
              <a:rPr lang="ru-RU" sz="1000" b="1" dirty="0" smtClean="0">
                <a:latin typeface="Cambria" pitchFamily="18" charset="0"/>
              </a:rPr>
              <a:t> </a:t>
            </a:r>
            <a:br>
              <a:rPr lang="ru-RU" sz="1000" b="1" dirty="0" smtClean="0">
                <a:latin typeface="Cambria" pitchFamily="18" charset="0"/>
              </a:rPr>
            </a:br>
            <a:r>
              <a:rPr lang="ru-RU" sz="1000" b="1" dirty="0" smtClean="0">
                <a:latin typeface="Cambria" pitchFamily="18" charset="0"/>
              </a:rPr>
              <a:t>от 14.06.2016 г.</a:t>
            </a:r>
          </a:p>
          <a:p>
            <a:pPr algn="ctr"/>
            <a:r>
              <a:rPr lang="ru-RU" sz="1000" b="1" dirty="0" smtClean="0">
                <a:latin typeface="Cambria" pitchFamily="18" charset="0"/>
              </a:rPr>
              <a:t> № 18-1</a:t>
            </a:r>
            <a:r>
              <a:rPr lang="en-US" sz="1000" b="1" dirty="0" smtClean="0">
                <a:latin typeface="Cambria" pitchFamily="18" charset="0"/>
              </a:rPr>
              <a:t>/</a:t>
            </a:r>
            <a:r>
              <a:rPr lang="ru-RU" sz="1000" b="1" dirty="0" smtClean="0">
                <a:latin typeface="Cambria" pitchFamily="18" charset="0"/>
              </a:rPr>
              <a:t>10</a:t>
            </a:r>
            <a:r>
              <a:rPr lang="en-US" sz="1000" b="1" dirty="0" smtClean="0">
                <a:latin typeface="Cambria" pitchFamily="18" charset="0"/>
              </a:rPr>
              <a:t>/</a:t>
            </a:r>
            <a:r>
              <a:rPr lang="ru-RU" sz="1000" b="1" dirty="0" smtClean="0">
                <a:latin typeface="Cambria" pitchFamily="18" charset="0"/>
              </a:rPr>
              <a:t>В-3980</a:t>
            </a:r>
          </a:p>
          <a:p>
            <a:pPr algn="ctr"/>
            <a:r>
              <a:rPr lang="ru-RU" sz="1000" b="1" dirty="0" smtClean="0">
                <a:latin typeface="Cambria" pitchFamily="18" charset="0"/>
              </a:rPr>
              <a:t>от 30.09.2016 г.</a:t>
            </a:r>
          </a:p>
          <a:p>
            <a:pPr algn="ctr"/>
            <a:r>
              <a:rPr lang="ru-RU" sz="1000" b="1" dirty="0" smtClean="0">
                <a:latin typeface="Cambria" pitchFamily="18" charset="0"/>
              </a:rPr>
              <a:t> № 18-1</a:t>
            </a:r>
            <a:r>
              <a:rPr lang="en-US" sz="1000" b="1" dirty="0" smtClean="0">
                <a:latin typeface="Cambria" pitchFamily="18" charset="0"/>
              </a:rPr>
              <a:t>/</a:t>
            </a:r>
            <a:r>
              <a:rPr lang="ru-RU" sz="1000" b="1" dirty="0" smtClean="0">
                <a:latin typeface="Cambria" pitchFamily="18" charset="0"/>
              </a:rPr>
              <a:t>10</a:t>
            </a:r>
            <a:r>
              <a:rPr lang="en-US" sz="1000" b="1" dirty="0" smtClean="0">
                <a:latin typeface="Cambria" pitchFamily="18" charset="0"/>
              </a:rPr>
              <a:t>/</a:t>
            </a:r>
            <a:r>
              <a:rPr lang="ru-RU" sz="1000" b="1" dirty="0" smtClean="0">
                <a:latin typeface="Cambria" pitchFamily="18" charset="0"/>
              </a:rPr>
              <a:t>В-6966</a:t>
            </a:r>
          </a:p>
        </p:txBody>
      </p:sp>
      <p:sp>
        <p:nvSpPr>
          <p:cNvPr id="75" name="Нашивка 74"/>
          <p:cNvSpPr/>
          <p:nvPr/>
        </p:nvSpPr>
        <p:spPr>
          <a:xfrm>
            <a:off x="6899804" y="3063563"/>
            <a:ext cx="192476" cy="2998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6" name="Нашивка 75"/>
          <p:cNvSpPr/>
          <p:nvPr/>
        </p:nvSpPr>
        <p:spPr>
          <a:xfrm>
            <a:off x="7043820" y="3063563"/>
            <a:ext cx="192476" cy="2998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24248" y="2715503"/>
            <a:ext cx="6480000" cy="93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323528" y="2912384"/>
            <a:ext cx="6480720" cy="516616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400" dirty="0" smtClean="0">
                <a:latin typeface="Cambria" pitchFamily="18" charset="0"/>
              </a:rPr>
              <a:t>Методика всесторонней оценки профессиональной служебной деятельности государственного гражданского служащего</a:t>
            </a:r>
            <a:endParaRPr lang="ru-RU" sz="1400" dirty="0">
              <a:latin typeface="Cambria" pitchFamily="18" charset="0"/>
            </a:endParaRPr>
          </a:p>
        </p:txBody>
      </p:sp>
      <p:pic>
        <p:nvPicPr>
          <p:cNvPr id="80" name="Picture 2" descr="C:\Users\IvanovaES\Desktop\closed-mailing-envelope-2-clip-art-10294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734" t="11468" r="8249" b="13983"/>
          <a:stretch>
            <a:fillRect/>
          </a:stretch>
        </p:blipFill>
        <p:spPr bwMode="auto">
          <a:xfrm>
            <a:off x="7884368" y="3861048"/>
            <a:ext cx="504056" cy="436848"/>
          </a:xfrm>
          <a:prstGeom prst="rect">
            <a:avLst/>
          </a:prstGeom>
          <a:noFill/>
        </p:spPr>
      </p:pic>
      <p:sp>
        <p:nvSpPr>
          <p:cNvPr id="81" name="Прямоугольник 80"/>
          <p:cNvSpPr/>
          <p:nvPr/>
        </p:nvSpPr>
        <p:spPr>
          <a:xfrm>
            <a:off x="7092280" y="4293096"/>
            <a:ext cx="2195736" cy="870559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00" b="1" dirty="0" smtClean="0">
                <a:latin typeface="Cambria" pitchFamily="18" charset="0"/>
              </a:rPr>
              <a:t>письма Минтруда России</a:t>
            </a:r>
            <a:r>
              <a:rPr lang="ru-RU" sz="1000" b="1" dirty="0" smtClean="0">
                <a:latin typeface="Cambria" pitchFamily="18" charset="0"/>
              </a:rPr>
              <a:t> </a:t>
            </a:r>
            <a:br>
              <a:rPr lang="ru-RU" sz="1000" b="1" dirty="0" smtClean="0">
                <a:latin typeface="Cambria" pitchFamily="18" charset="0"/>
              </a:rPr>
            </a:br>
            <a:r>
              <a:rPr lang="ru-RU" sz="1000" b="1" dirty="0" smtClean="0">
                <a:latin typeface="Cambria" pitchFamily="18" charset="0"/>
              </a:rPr>
              <a:t>от 18.02.2016 г.</a:t>
            </a:r>
          </a:p>
          <a:p>
            <a:pPr algn="ctr"/>
            <a:r>
              <a:rPr lang="ru-RU" sz="1000" b="1" dirty="0" smtClean="0">
                <a:latin typeface="Cambria" pitchFamily="18" charset="0"/>
              </a:rPr>
              <a:t> № 18-1</a:t>
            </a:r>
            <a:r>
              <a:rPr lang="en-US" sz="1000" b="1" dirty="0" smtClean="0">
                <a:latin typeface="Cambria" pitchFamily="18" charset="0"/>
              </a:rPr>
              <a:t>/</a:t>
            </a:r>
            <a:r>
              <a:rPr lang="ru-RU" sz="1000" b="1" dirty="0" smtClean="0">
                <a:latin typeface="Cambria" pitchFamily="18" charset="0"/>
              </a:rPr>
              <a:t>10</a:t>
            </a:r>
            <a:r>
              <a:rPr lang="en-US" sz="1000" b="1" dirty="0" smtClean="0">
                <a:latin typeface="Cambria" pitchFamily="18" charset="0"/>
              </a:rPr>
              <a:t>/</a:t>
            </a:r>
            <a:r>
              <a:rPr lang="ru-RU" sz="1000" b="1" dirty="0" smtClean="0">
                <a:latin typeface="Cambria" pitchFamily="18" charset="0"/>
              </a:rPr>
              <a:t>П-875</a:t>
            </a:r>
          </a:p>
          <a:p>
            <a:pPr algn="ctr"/>
            <a:r>
              <a:rPr lang="ru-RU" sz="1000" b="1" dirty="0" smtClean="0">
                <a:latin typeface="Cambria" pitchFamily="18" charset="0"/>
              </a:rPr>
              <a:t>от 14.03.2016 г.</a:t>
            </a:r>
          </a:p>
          <a:p>
            <a:pPr algn="ctr"/>
            <a:r>
              <a:rPr lang="ru-RU" sz="1000" b="1" dirty="0" smtClean="0">
                <a:latin typeface="Cambria" pitchFamily="18" charset="0"/>
              </a:rPr>
              <a:t>№ 18-1</a:t>
            </a:r>
            <a:r>
              <a:rPr lang="en-US" sz="1000" b="1" dirty="0" smtClean="0">
                <a:latin typeface="Cambria" pitchFamily="18" charset="0"/>
              </a:rPr>
              <a:t>/</a:t>
            </a:r>
            <a:r>
              <a:rPr lang="ru-RU" sz="1000" b="1" dirty="0" smtClean="0">
                <a:latin typeface="Cambria" pitchFamily="18" charset="0"/>
              </a:rPr>
              <a:t>10</a:t>
            </a:r>
            <a:r>
              <a:rPr lang="en-US" sz="1000" b="1" dirty="0" smtClean="0">
                <a:latin typeface="Cambria" pitchFamily="18" charset="0"/>
              </a:rPr>
              <a:t>/</a:t>
            </a:r>
            <a:r>
              <a:rPr lang="ru-RU" sz="1000" b="1" dirty="0" smtClean="0">
                <a:latin typeface="Cambria" pitchFamily="18" charset="0"/>
              </a:rPr>
              <a:t>П-1340</a:t>
            </a:r>
          </a:p>
        </p:txBody>
      </p:sp>
      <p:sp>
        <p:nvSpPr>
          <p:cNvPr id="82" name="Нашивка 81"/>
          <p:cNvSpPr/>
          <p:nvPr/>
        </p:nvSpPr>
        <p:spPr>
          <a:xfrm>
            <a:off x="6863292" y="4353244"/>
            <a:ext cx="192476" cy="2998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3" name="Нашивка 82"/>
          <p:cNvSpPr/>
          <p:nvPr/>
        </p:nvSpPr>
        <p:spPr>
          <a:xfrm>
            <a:off x="7007308" y="4353244"/>
            <a:ext cx="192476" cy="2998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24248" y="3969176"/>
            <a:ext cx="6480000" cy="93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323528" y="4065092"/>
            <a:ext cx="6516216" cy="732060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400" dirty="0" smtClean="0">
                <a:latin typeface="Cambria" pitchFamily="18" charset="0"/>
              </a:rPr>
              <a:t>Методика оценки эффективности и результативности профессиональной служебной деятельности государственных гражданских служащих, реализующих контрольные (надзорные) функции</a:t>
            </a:r>
            <a:endParaRPr lang="ru-RU" sz="1400" dirty="0">
              <a:latin typeface="Cambria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826568" y="5589240"/>
            <a:ext cx="7668344" cy="547394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r>
              <a:rPr lang="ru-RU" sz="1500" b="1" dirty="0" smtClean="0">
                <a:latin typeface="Cambria" pitchFamily="18" charset="0"/>
              </a:rPr>
              <a:t>Методические материалы размещены на официальном сайте Минтруда России</a:t>
            </a:r>
            <a:br>
              <a:rPr lang="ru-RU" sz="1500" b="1" dirty="0" smtClean="0">
                <a:latin typeface="Cambria" pitchFamily="18" charset="0"/>
              </a:rPr>
            </a:br>
            <a:r>
              <a:rPr lang="ru-RU" sz="1500" b="1" dirty="0" smtClean="0">
                <a:latin typeface="Cambria" pitchFamily="18" charset="0"/>
              </a:rPr>
              <a:t>и доступны для скачивания по ссылке: </a:t>
            </a:r>
            <a:endParaRPr lang="ru-RU" sz="1500" b="1" dirty="0">
              <a:latin typeface="Cambria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11560" y="6208782"/>
            <a:ext cx="6516216" cy="316562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C00000"/>
                </a:solidFill>
                <a:latin typeface="Cambria" pitchFamily="18" charset="0"/>
              </a:rPr>
              <a:t>http://www.rosmintrud.ru/ministry/programms/gossluzhba/16/4</a:t>
            </a:r>
            <a:endParaRPr lang="ru-RU" sz="15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00" name="Picture 14" descr="C:\Users\IvanovaES\Desktop\15481337_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02" t="5795" r="5478" b="23220"/>
          <a:stretch>
            <a:fillRect/>
          </a:stretch>
        </p:blipFill>
        <p:spPr bwMode="auto">
          <a:xfrm>
            <a:off x="287016" y="5635102"/>
            <a:ext cx="467544" cy="458194"/>
          </a:xfrm>
          <a:prstGeom prst="rect">
            <a:avLst/>
          </a:prstGeom>
          <a:noFill/>
        </p:spPr>
      </p:pic>
      <p:cxnSp>
        <p:nvCxnSpPr>
          <p:cNvPr id="101" name="Прямая соединительная линия 100"/>
          <p:cNvCxnSpPr/>
          <p:nvPr/>
        </p:nvCxnSpPr>
        <p:spPr>
          <a:xfrm flipV="1">
            <a:off x="251520" y="5301208"/>
            <a:ext cx="8784000" cy="0"/>
          </a:xfrm>
          <a:prstGeom prst="line">
            <a:avLst/>
          </a:prstGeom>
          <a:ln w="1270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95537" y="2132856"/>
            <a:ext cx="792087" cy="684000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kern="0" dirty="0">
              <a:latin typeface="Cambria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5536" y="2348880"/>
            <a:ext cx="792088" cy="255006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00" b="1" i="1" dirty="0" smtClean="0">
                <a:latin typeface="Cambria" pitchFamily="18" charset="0"/>
              </a:rPr>
              <a:t>система</a:t>
            </a:r>
            <a:endParaRPr lang="ru-RU" sz="1000" b="1" i="1" dirty="0" smtClean="0">
              <a:latin typeface="Cambr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259633" y="2132856"/>
            <a:ext cx="864095" cy="684000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kern="0" dirty="0">
              <a:latin typeface="Cambria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59632" y="2348880"/>
            <a:ext cx="864096" cy="255006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00" b="1" i="1" dirty="0" smtClean="0">
                <a:latin typeface="Cambria" pitchFamily="18" charset="0"/>
              </a:rPr>
              <a:t>методы</a:t>
            </a:r>
            <a:endParaRPr lang="ru-RU" sz="1000" b="1" i="1" dirty="0" smtClean="0">
              <a:latin typeface="Cambria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95737" y="2132856"/>
            <a:ext cx="1008111" cy="684000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kern="0" dirty="0">
              <a:latin typeface="Cambria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95736" y="2348880"/>
            <a:ext cx="1008112" cy="255006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00" b="1" i="1" dirty="0" smtClean="0">
                <a:latin typeface="Cambria" pitchFamily="18" charset="0"/>
              </a:rPr>
              <a:t>процедура</a:t>
            </a:r>
            <a:endParaRPr lang="ru-RU" sz="1000" b="1" i="1" dirty="0" smtClean="0">
              <a:latin typeface="Cambria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27984" y="2060849"/>
            <a:ext cx="1152128" cy="408894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050" b="1" i="1" dirty="0" smtClean="0">
                <a:latin typeface="Cambria" pitchFamily="18" charset="0"/>
              </a:rPr>
              <a:t>библиотека показателей</a:t>
            </a:r>
            <a:endParaRPr lang="ru-RU" sz="900" b="1" i="1" dirty="0" smtClean="0">
              <a:latin typeface="Cambria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80112" y="2060848"/>
            <a:ext cx="1080121" cy="408894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050" b="1" i="1" dirty="0" smtClean="0">
                <a:latin typeface="Cambria" pitchFamily="18" charset="0"/>
              </a:rPr>
              <a:t>справочник проф.качеств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499992" y="2060848"/>
            <a:ext cx="1008111" cy="432048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kern="0" dirty="0">
              <a:latin typeface="Cambria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580113" y="2060848"/>
            <a:ext cx="1080120" cy="432048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kern="0" dirty="0">
              <a:latin typeface="Cambria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75857" y="2132856"/>
            <a:ext cx="1152128" cy="684000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kern="0" dirty="0">
              <a:latin typeface="Cambria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75856" y="2381906"/>
            <a:ext cx="1152127" cy="255006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00" b="1" i="1" dirty="0" smtClean="0">
                <a:latin typeface="Cambria" pitchFamily="18" charset="0"/>
              </a:rPr>
              <a:t>документы</a:t>
            </a:r>
            <a:endParaRPr lang="ru-RU" sz="1000" b="1" i="1" dirty="0" smtClean="0">
              <a:latin typeface="Cambria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139952" y="2744952"/>
            <a:ext cx="216023" cy="25500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  <a:latin typeface="Cambria" pitchFamily="18" charset="0"/>
              </a:rPr>
              <a:t>2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347865" y="2006477"/>
            <a:ext cx="360039" cy="23961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Cambria" pitchFamily="18" charset="0"/>
              </a:rPr>
              <a:t>12</a:t>
            </a:r>
            <a:endParaRPr lang="ru-RU" sz="11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3498" y="-27383"/>
            <a:ext cx="9140503" cy="1124744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8" name="Объект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30" y="116632"/>
            <a:ext cx="693623" cy="864096"/>
          </a:xfrm>
          <a:prstGeom prst="rect">
            <a:avLst/>
          </a:prstGeom>
        </p:spPr>
      </p:pic>
      <p:sp>
        <p:nvSpPr>
          <p:cNvPr id="44" name="Заголовок 1"/>
          <p:cNvSpPr txBox="1">
            <a:spLocks/>
          </p:cNvSpPr>
          <p:nvPr/>
        </p:nvSpPr>
        <p:spPr>
          <a:xfrm>
            <a:off x="0" y="0"/>
            <a:ext cx="5868144" cy="1052736"/>
          </a:xfrm>
          <a:prstGeom prst="rect">
            <a:avLst/>
          </a:prstGeom>
        </p:spPr>
        <p:txBody>
          <a:bodyPr vert="horz" lIns="84900" tIns="42450" rIns="84900" bIns="42450" rtlCol="0" anchor="ctr">
            <a:noAutofit/>
          </a:bodyPr>
          <a:lstStyle/>
          <a:p>
            <a:pPr algn="ctr"/>
            <a:r>
              <a:rPr lang="ru-RU" sz="2300" b="1" dirty="0" smtClean="0">
                <a:latin typeface="Cambria" pitchFamily="18" charset="0"/>
              </a:rPr>
              <a:t>Виды оценок </a:t>
            </a:r>
            <a:br>
              <a:rPr lang="ru-RU" sz="2300" b="1" dirty="0" smtClean="0">
                <a:latin typeface="Cambria" pitchFamily="18" charset="0"/>
              </a:rPr>
            </a:br>
            <a:r>
              <a:rPr lang="ru-RU" sz="2300" b="1" dirty="0" smtClean="0">
                <a:latin typeface="Cambria" pitchFamily="18" charset="0"/>
              </a:rPr>
              <a:t>в системе комплексной оценки и</a:t>
            </a:r>
            <a:br>
              <a:rPr lang="ru-RU" sz="2300" b="1" dirty="0" smtClean="0">
                <a:latin typeface="Cambria" pitchFamily="18" charset="0"/>
              </a:rPr>
            </a:br>
            <a:r>
              <a:rPr lang="ru-RU" sz="2300" b="1" dirty="0" smtClean="0">
                <a:latin typeface="Cambria" pitchFamily="18" charset="0"/>
              </a:rPr>
              <a:t>при проведении всесторонней оценки</a:t>
            </a:r>
            <a:endParaRPr lang="ru-RU" sz="2300" b="1" dirty="0">
              <a:latin typeface="Cambria" pitchFamily="18" charset="0"/>
            </a:endParaRPr>
          </a:p>
        </p:txBody>
      </p:sp>
      <p:sp>
        <p:nvSpPr>
          <p:cNvPr id="78" name="Номер слайда 13"/>
          <p:cNvSpPr txBox="1">
            <a:spLocks/>
          </p:cNvSpPr>
          <p:nvPr/>
        </p:nvSpPr>
        <p:spPr>
          <a:xfrm>
            <a:off x="8460432" y="0"/>
            <a:ext cx="648073" cy="980728"/>
          </a:xfrm>
          <a:prstGeom prst="rect">
            <a:avLst/>
          </a:prstGeom>
        </p:spPr>
        <p:txBody>
          <a:bodyPr vert="horz" lIns="84900" tIns="42450" rIns="84900" bIns="42450" rtlCol="0" anchor="ctr"/>
          <a:lstStyle/>
          <a:p>
            <a:pPr algn="r">
              <a:defRPr/>
            </a:pPr>
            <a:fld id="{0F43F4AF-7D06-4FEB-900F-7B33DEC9A355}" type="slidenum">
              <a:rPr lang="ru-RU" sz="5000" smtClean="0">
                <a:solidFill>
                  <a:srgbClr val="34411B"/>
                </a:solidFill>
                <a:latin typeface="Cambria" pitchFamily="18" charset="0"/>
              </a:rPr>
              <a:pPr algn="r">
                <a:defRPr/>
              </a:pPr>
              <a:t>3</a:t>
            </a:fld>
            <a:endParaRPr lang="ru-RU" sz="5000" dirty="0">
              <a:solidFill>
                <a:srgbClr val="34411B"/>
              </a:solidFill>
              <a:latin typeface="Cambria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72200" y="169342"/>
            <a:ext cx="2088232" cy="639727"/>
          </a:xfrm>
          <a:prstGeom prst="rect">
            <a:avLst/>
          </a:prstGeom>
          <a:noFill/>
        </p:spPr>
        <p:txBody>
          <a:bodyPr wrap="square" lIns="84900" tIns="42450" rIns="84900" bIns="4245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34411B"/>
                </a:solidFill>
                <a:latin typeface="Cambria" pitchFamily="18" charset="0"/>
              </a:rPr>
              <a:t>Министерство труда </a:t>
            </a:r>
          </a:p>
          <a:p>
            <a:pPr algn="ctr"/>
            <a:r>
              <a:rPr lang="ru-RU" sz="1200" b="1" dirty="0" smtClean="0">
                <a:solidFill>
                  <a:srgbClr val="34411B"/>
                </a:solidFill>
                <a:latin typeface="Cambria" pitchFamily="18" charset="0"/>
              </a:rPr>
              <a:t>и социальной защиты Российской Федерации</a:t>
            </a:r>
            <a:endParaRPr lang="ru-RU" sz="1200" b="1" dirty="0">
              <a:solidFill>
                <a:srgbClr val="34411B"/>
              </a:solidFill>
              <a:latin typeface="Cambria" pitchFamily="18" charset="0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8532440" y="188640"/>
            <a:ext cx="0" cy="648072"/>
          </a:xfrm>
          <a:prstGeom prst="line">
            <a:avLst/>
          </a:prstGeom>
          <a:ln w="19050">
            <a:solidFill>
              <a:srgbClr val="3441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>
            <a:off x="611560" y="2698608"/>
            <a:ext cx="2376264" cy="1193725"/>
          </a:xfrm>
          <a:prstGeom prst="rect">
            <a:avLst/>
          </a:prstGeom>
          <a:ln w="19050">
            <a:solidFill>
              <a:srgbClr val="C00000"/>
            </a:solidFill>
            <a:prstDash val="dash"/>
          </a:ln>
        </p:spPr>
        <p:txBody>
          <a:bodyPr wrap="square" lIns="84900" tIns="42450" rIns="84900" bIns="42450">
            <a:spAutoFit/>
          </a:bodyPr>
          <a:lstStyle/>
          <a:p>
            <a:pPr algn="ctr"/>
            <a:endParaRPr lang="ru-RU" sz="1200" b="1" dirty="0" smtClean="0">
              <a:latin typeface="Cambria" pitchFamily="18" charset="0"/>
            </a:endParaRPr>
          </a:p>
          <a:p>
            <a:pPr algn="ctr"/>
            <a:endParaRPr lang="ru-RU" sz="1200" b="1" dirty="0" smtClean="0">
              <a:latin typeface="Cambria" pitchFamily="18" charset="0"/>
            </a:endParaRPr>
          </a:p>
          <a:p>
            <a:pPr algn="ctr"/>
            <a:endParaRPr lang="ru-RU" sz="1200" b="1" dirty="0" smtClean="0">
              <a:latin typeface="Cambria" pitchFamily="18" charset="0"/>
            </a:endParaRPr>
          </a:p>
          <a:p>
            <a:pPr algn="ctr"/>
            <a:endParaRPr lang="ru-RU" sz="1200" b="1" dirty="0" smtClean="0">
              <a:latin typeface="Cambria" pitchFamily="18" charset="0"/>
            </a:endParaRPr>
          </a:p>
          <a:p>
            <a:pPr algn="ctr"/>
            <a:endParaRPr lang="ru-RU" sz="1200" b="1" dirty="0" smtClean="0">
              <a:latin typeface="Cambria" pitchFamily="18" charset="0"/>
            </a:endParaRPr>
          </a:p>
          <a:p>
            <a:pPr algn="ctr"/>
            <a:endParaRPr lang="ru-RU" sz="1200" b="1" dirty="0" smtClean="0">
              <a:latin typeface="Cambria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539552" y="4432345"/>
            <a:ext cx="2520280" cy="1286058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300" b="1" dirty="0" smtClean="0">
                <a:latin typeface="Cambria" pitchFamily="18" charset="0"/>
              </a:rPr>
              <a:t>квалификация (</a:t>
            </a:r>
            <a:r>
              <a:rPr lang="ru-RU" sz="1300" b="1" i="1" dirty="0" smtClean="0">
                <a:latin typeface="Cambria" pitchFamily="18" charset="0"/>
              </a:rPr>
              <a:t>образование, стаж государственной гражданской службы или работы по специальности (направлению подготовки</a:t>
            </a:r>
            <a:r>
              <a:rPr lang="ru-RU" sz="1300" b="1" dirty="0" smtClean="0">
                <a:latin typeface="Cambria" pitchFamily="18" charset="0"/>
              </a:rPr>
              <a:t>), </a:t>
            </a:r>
            <a:r>
              <a:rPr lang="ru-RU" sz="1300" b="1" i="1" dirty="0" smtClean="0">
                <a:latin typeface="Cambria" pitchFamily="18" charset="0"/>
              </a:rPr>
              <a:t>знания и умения</a:t>
            </a:r>
            <a:r>
              <a:rPr lang="ru-RU" sz="1300" b="1" dirty="0" smtClean="0">
                <a:latin typeface="Cambria" pitchFamily="18" charset="0"/>
              </a:rPr>
              <a:t>)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3347864" y="2711168"/>
            <a:ext cx="2592288" cy="1162947"/>
          </a:xfrm>
          <a:prstGeom prst="rect">
            <a:avLst/>
          </a:prstGeom>
          <a:ln w="19050">
            <a:solidFill>
              <a:srgbClr val="C00000"/>
            </a:solidFill>
            <a:prstDash val="dash"/>
          </a:ln>
        </p:spPr>
        <p:txBody>
          <a:bodyPr wrap="square" lIns="84900" tIns="42450" rIns="84900" bIns="42450">
            <a:spAutoFit/>
          </a:bodyPr>
          <a:lstStyle/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endParaRPr lang="ru-RU" sz="1400" b="1" dirty="0" smtClean="0">
              <a:latin typeface="Cambria" pitchFamily="18" charset="0"/>
            </a:endParaRPr>
          </a:p>
        </p:txBody>
      </p:sp>
      <p:sp>
        <p:nvSpPr>
          <p:cNvPr id="133" name="Нашивка 132"/>
          <p:cNvSpPr/>
          <p:nvPr/>
        </p:nvSpPr>
        <p:spPr>
          <a:xfrm rot="5400000">
            <a:off x="1673380" y="4167380"/>
            <a:ext cx="192476" cy="2998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4" name="Нашивка 133"/>
          <p:cNvSpPr/>
          <p:nvPr/>
        </p:nvSpPr>
        <p:spPr>
          <a:xfrm rot="5400000">
            <a:off x="1673380" y="4023364"/>
            <a:ext cx="192476" cy="2998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6804248" y="4437112"/>
            <a:ext cx="1656184" cy="285784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300" b="1" dirty="0" smtClean="0">
                <a:latin typeface="Cambria" pitchFamily="18" charset="0"/>
              </a:rPr>
              <a:t>результаты</a:t>
            </a:r>
          </a:p>
        </p:txBody>
      </p:sp>
      <p:sp>
        <p:nvSpPr>
          <p:cNvPr id="141" name="Нашивка 140"/>
          <p:cNvSpPr/>
          <p:nvPr/>
        </p:nvSpPr>
        <p:spPr>
          <a:xfrm rot="5400000">
            <a:off x="1673380" y="5792741"/>
            <a:ext cx="192476" cy="2998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2" name="Нашивка 141"/>
          <p:cNvSpPr/>
          <p:nvPr/>
        </p:nvSpPr>
        <p:spPr>
          <a:xfrm rot="5400000">
            <a:off x="1673380" y="5648725"/>
            <a:ext cx="192476" cy="2998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3347864" y="1415464"/>
            <a:ext cx="360039" cy="362728"/>
          </a:xfrm>
          <a:prstGeom prst="rect">
            <a:avLst/>
          </a:prstGeom>
          <a:solidFill>
            <a:schemeClr val="bg2"/>
          </a:solidFill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en-US" sz="1800" b="1" dirty="0" smtClean="0">
                <a:latin typeface="Cambria" pitchFamily="18" charset="0"/>
              </a:rPr>
              <a:t>2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6372200" y="1415464"/>
            <a:ext cx="360039" cy="362728"/>
          </a:xfrm>
          <a:prstGeom prst="rect">
            <a:avLst/>
          </a:prstGeom>
          <a:solidFill>
            <a:schemeClr val="bg2"/>
          </a:solidFill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en-US" sz="1800" b="1" dirty="0" smtClean="0">
                <a:latin typeface="Cambria" pitchFamily="18" charset="0"/>
              </a:rPr>
              <a:t>3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5576" y="6182941"/>
            <a:ext cx="1944216" cy="270395"/>
          </a:xfrm>
          <a:prstGeom prst="rect">
            <a:avLst/>
          </a:prstGeom>
          <a:ln w="19050">
            <a:solidFill>
              <a:srgbClr val="C00000"/>
            </a:solidFill>
            <a:prstDash val="dash"/>
          </a:ln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200" b="1" dirty="0" smtClean="0">
                <a:latin typeface="Cambria" pitchFamily="18" charset="0"/>
              </a:rPr>
              <a:t>не реже 1 раза в 3 года</a:t>
            </a:r>
            <a:endParaRPr lang="ru-RU" sz="1100" b="1" dirty="0" smtClean="0">
              <a:latin typeface="Cambria" pitchFamily="18" charset="0"/>
            </a:endParaRPr>
          </a:p>
        </p:txBody>
      </p:sp>
      <p:pic>
        <p:nvPicPr>
          <p:cNvPr id="1026" name="Picture 2" descr="C:\Users\IvanovaES\Desktop\mini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1152128" cy="1152128"/>
          </a:xfrm>
          <a:prstGeom prst="rect">
            <a:avLst/>
          </a:prstGeom>
          <a:noFill/>
        </p:spPr>
      </p:pic>
      <p:pic>
        <p:nvPicPr>
          <p:cNvPr id="1027" name="Picture 3" descr="C:\Users\IvanovaES\Desktop\30844177_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86" b="7157"/>
          <a:stretch>
            <a:fillRect/>
          </a:stretch>
        </p:blipFill>
        <p:spPr bwMode="auto">
          <a:xfrm>
            <a:off x="6876256" y="1416192"/>
            <a:ext cx="1469742" cy="1292728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3347864" y="2912964"/>
            <a:ext cx="2592288" cy="732060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Оценка </a:t>
            </a:r>
            <a:br>
              <a:rPr lang="ru-RU" sz="1400" b="1" dirty="0" smtClean="0">
                <a:latin typeface="Cambria" pitchFamily="18" charset="0"/>
              </a:rPr>
            </a:br>
            <a:r>
              <a:rPr lang="ru-RU" sz="1400" b="1" dirty="0" smtClean="0">
                <a:latin typeface="Cambria" pitchFamily="18" charset="0"/>
              </a:rPr>
              <a:t>профессиональных </a:t>
            </a:r>
            <a:br>
              <a:rPr lang="ru-RU" sz="1400" b="1" dirty="0" smtClean="0">
                <a:latin typeface="Cambria" pitchFamily="18" charset="0"/>
              </a:rPr>
            </a:br>
            <a:r>
              <a:rPr lang="ru-RU" sz="1400" b="1" dirty="0" smtClean="0">
                <a:latin typeface="Cambria" pitchFamily="18" charset="0"/>
              </a:rPr>
              <a:t>качеств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11560" y="3056400"/>
            <a:ext cx="2376264" cy="516616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Оценка </a:t>
            </a:r>
            <a:br>
              <a:rPr lang="ru-RU" sz="1400" b="1" dirty="0" smtClean="0">
                <a:latin typeface="Cambria" pitchFamily="18" charset="0"/>
              </a:rPr>
            </a:br>
            <a:r>
              <a:rPr lang="ru-RU" sz="1400" b="1" dirty="0" smtClean="0">
                <a:latin typeface="Cambria" pitchFamily="18" charset="0"/>
              </a:rPr>
              <a:t>квалификации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372200" y="2912964"/>
            <a:ext cx="2448272" cy="732060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Оценка </a:t>
            </a:r>
            <a:r>
              <a:rPr lang="en-US" sz="1400" b="1" dirty="0" smtClean="0">
                <a:latin typeface="Cambria" pitchFamily="18" charset="0"/>
              </a:rPr>
              <a:t/>
            </a:r>
            <a:br>
              <a:rPr lang="en-US" sz="1400" b="1" dirty="0" smtClean="0">
                <a:latin typeface="Cambria" pitchFamily="18" charset="0"/>
              </a:rPr>
            </a:br>
            <a:r>
              <a:rPr lang="ru-RU" sz="1400" b="1" dirty="0" smtClean="0">
                <a:latin typeface="Cambria" pitchFamily="18" charset="0"/>
              </a:rPr>
              <a:t>эффективности и результативности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300192" y="2698101"/>
            <a:ext cx="2592288" cy="1162947"/>
          </a:xfrm>
          <a:prstGeom prst="rect">
            <a:avLst/>
          </a:prstGeom>
          <a:ln w="19050">
            <a:solidFill>
              <a:srgbClr val="C00000"/>
            </a:solidFill>
            <a:prstDash val="dash"/>
          </a:ln>
        </p:spPr>
        <p:txBody>
          <a:bodyPr wrap="square" lIns="84900" tIns="42450" rIns="84900" bIns="42450">
            <a:spAutoFit/>
          </a:bodyPr>
          <a:lstStyle/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endParaRPr lang="ru-RU" sz="1400" b="1" dirty="0" smtClean="0">
              <a:latin typeface="Cambria" pitchFamily="18" charset="0"/>
            </a:endParaRPr>
          </a:p>
        </p:txBody>
      </p:sp>
      <p:sp>
        <p:nvSpPr>
          <p:cNvPr id="41" name="Нашивка 40"/>
          <p:cNvSpPr/>
          <p:nvPr/>
        </p:nvSpPr>
        <p:spPr>
          <a:xfrm rot="5400000">
            <a:off x="7534876" y="4167380"/>
            <a:ext cx="192476" cy="2998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Нашивка 41"/>
          <p:cNvSpPr/>
          <p:nvPr/>
        </p:nvSpPr>
        <p:spPr>
          <a:xfrm rot="5400000">
            <a:off x="7534876" y="4023364"/>
            <a:ext cx="192476" cy="2998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Нашивка 42"/>
          <p:cNvSpPr/>
          <p:nvPr/>
        </p:nvSpPr>
        <p:spPr>
          <a:xfrm rot="5400000">
            <a:off x="7534876" y="4885212"/>
            <a:ext cx="192476" cy="2998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Нашивка 44"/>
          <p:cNvSpPr/>
          <p:nvPr/>
        </p:nvSpPr>
        <p:spPr>
          <a:xfrm rot="5400000">
            <a:off x="7534876" y="4741196"/>
            <a:ext cx="192476" cy="2998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617072" y="5275412"/>
            <a:ext cx="1944216" cy="270395"/>
          </a:xfrm>
          <a:prstGeom prst="rect">
            <a:avLst/>
          </a:prstGeom>
          <a:ln w="19050">
            <a:solidFill>
              <a:srgbClr val="C00000"/>
            </a:solidFill>
            <a:prstDash val="dash"/>
          </a:ln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200" b="1" dirty="0" smtClean="0">
                <a:latin typeface="Cambria" pitchFamily="18" charset="0"/>
              </a:rPr>
              <a:t>1 раз в 3-6-12 месяцев</a:t>
            </a:r>
            <a:endParaRPr lang="ru-RU" sz="1100" b="1" dirty="0" smtClean="0">
              <a:latin typeface="Cambria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419872" y="4432345"/>
            <a:ext cx="2520280" cy="485839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300" b="1" dirty="0" smtClean="0">
                <a:latin typeface="Cambria" pitchFamily="18" charset="0"/>
              </a:rPr>
              <a:t>соблюдение стандартов служебного поведения </a:t>
            </a:r>
          </a:p>
        </p:txBody>
      </p:sp>
      <p:sp>
        <p:nvSpPr>
          <p:cNvPr id="48" name="Нашивка 47"/>
          <p:cNvSpPr/>
          <p:nvPr/>
        </p:nvSpPr>
        <p:spPr>
          <a:xfrm rot="5400000">
            <a:off x="4553700" y="4167380"/>
            <a:ext cx="192476" cy="2998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Нашивка 48"/>
          <p:cNvSpPr/>
          <p:nvPr/>
        </p:nvSpPr>
        <p:spPr>
          <a:xfrm rot="5400000">
            <a:off x="4553700" y="4023364"/>
            <a:ext cx="192476" cy="2998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Нашивка 49"/>
          <p:cNvSpPr/>
          <p:nvPr/>
        </p:nvSpPr>
        <p:spPr>
          <a:xfrm rot="5400000">
            <a:off x="4553700" y="5247500"/>
            <a:ext cx="192476" cy="2998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Нашивка 50"/>
          <p:cNvSpPr/>
          <p:nvPr/>
        </p:nvSpPr>
        <p:spPr>
          <a:xfrm rot="5400000">
            <a:off x="4553700" y="5103484"/>
            <a:ext cx="192476" cy="2998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635896" y="5637700"/>
            <a:ext cx="1944216" cy="270395"/>
          </a:xfrm>
          <a:prstGeom prst="rect">
            <a:avLst/>
          </a:prstGeom>
          <a:ln w="19050">
            <a:solidFill>
              <a:srgbClr val="C00000"/>
            </a:solidFill>
            <a:prstDash val="dash"/>
          </a:ln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200" b="1" dirty="0" smtClean="0">
                <a:latin typeface="Cambria" pitchFamily="18" charset="0"/>
              </a:rPr>
              <a:t>1 раз в год</a:t>
            </a:r>
            <a:endParaRPr lang="ru-RU" sz="1100" b="1" dirty="0" smtClean="0">
              <a:latin typeface="Cambria" pitchFamily="18" charset="0"/>
            </a:endParaRPr>
          </a:p>
        </p:txBody>
      </p:sp>
      <p:pic>
        <p:nvPicPr>
          <p:cNvPr id="1029" name="Picture 5" descr="C:\Users\IvanovaES\Desktop\15785690-explore-patients-ic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067944" y="1556792"/>
            <a:ext cx="1152128" cy="1152128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611561" y="1412776"/>
            <a:ext cx="360039" cy="362728"/>
          </a:xfrm>
          <a:prstGeom prst="rect">
            <a:avLst/>
          </a:prstGeom>
          <a:solidFill>
            <a:schemeClr val="bg2"/>
          </a:solidFill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800" b="1" dirty="0" smtClean="0">
                <a:latin typeface="Cambria" pitchFamily="18" charset="0"/>
              </a:rPr>
              <a:t>1</a:t>
            </a:r>
            <a:endParaRPr lang="ru-RU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C:\Users\IvanovaES\Desktop\Старые\требования\galochka1-90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364501"/>
            <a:ext cx="504056" cy="504057"/>
          </a:xfrm>
          <a:prstGeom prst="rect">
            <a:avLst/>
          </a:prstGeom>
          <a:noFill/>
        </p:spPr>
      </p:pic>
      <p:pic>
        <p:nvPicPr>
          <p:cNvPr id="1029" name="Picture 5" descr="C:\Users\IvanovaES\Desktop\Старые\требования\ооо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635898" y="1436511"/>
            <a:ext cx="783445" cy="432048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3498" y="-27383"/>
            <a:ext cx="9140503" cy="1124744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8" name="Объект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30" y="116632"/>
            <a:ext cx="693623" cy="864096"/>
          </a:xfrm>
          <a:prstGeom prst="rect">
            <a:avLst/>
          </a:prstGeom>
        </p:spPr>
      </p:pic>
      <p:sp>
        <p:nvSpPr>
          <p:cNvPr id="44" name="Заголовок 1"/>
          <p:cNvSpPr txBox="1">
            <a:spLocks/>
          </p:cNvSpPr>
          <p:nvPr/>
        </p:nvSpPr>
        <p:spPr>
          <a:xfrm>
            <a:off x="0" y="0"/>
            <a:ext cx="5868144" cy="1052736"/>
          </a:xfrm>
          <a:prstGeom prst="rect">
            <a:avLst/>
          </a:prstGeom>
        </p:spPr>
        <p:txBody>
          <a:bodyPr vert="horz" lIns="84900" tIns="42450" rIns="84900" bIns="42450" rtlCol="0" anchor="ctr">
            <a:noAutofit/>
          </a:bodyPr>
          <a:lstStyle/>
          <a:p>
            <a:pPr algn="ctr"/>
            <a:r>
              <a:rPr lang="ru-RU" sz="2300" b="1" dirty="0" smtClean="0">
                <a:latin typeface="Cambria" pitchFamily="18" charset="0"/>
              </a:rPr>
              <a:t>Система всесторонней оценки</a:t>
            </a:r>
            <a:endParaRPr lang="ru-RU" sz="2300" b="1" dirty="0">
              <a:latin typeface="Cambria" pitchFamily="18" charset="0"/>
            </a:endParaRPr>
          </a:p>
        </p:txBody>
      </p:sp>
      <p:sp>
        <p:nvSpPr>
          <p:cNvPr id="78" name="Номер слайда 13"/>
          <p:cNvSpPr txBox="1">
            <a:spLocks/>
          </p:cNvSpPr>
          <p:nvPr/>
        </p:nvSpPr>
        <p:spPr>
          <a:xfrm>
            <a:off x="8460432" y="0"/>
            <a:ext cx="648073" cy="980728"/>
          </a:xfrm>
          <a:prstGeom prst="rect">
            <a:avLst/>
          </a:prstGeom>
        </p:spPr>
        <p:txBody>
          <a:bodyPr vert="horz" lIns="84900" tIns="42450" rIns="84900" bIns="42450" rtlCol="0" anchor="ctr"/>
          <a:lstStyle/>
          <a:p>
            <a:pPr algn="r">
              <a:defRPr/>
            </a:pPr>
            <a:fld id="{0F43F4AF-7D06-4FEB-900F-7B33DEC9A355}" type="slidenum">
              <a:rPr lang="ru-RU" sz="5000" smtClean="0">
                <a:solidFill>
                  <a:srgbClr val="34411B"/>
                </a:solidFill>
                <a:latin typeface="Cambria" pitchFamily="18" charset="0"/>
              </a:rPr>
              <a:pPr algn="r">
                <a:defRPr/>
              </a:pPr>
              <a:t>4</a:t>
            </a:fld>
            <a:endParaRPr lang="ru-RU" sz="5000" dirty="0">
              <a:solidFill>
                <a:srgbClr val="34411B"/>
              </a:solidFill>
              <a:latin typeface="Cambria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72200" y="169342"/>
            <a:ext cx="2088232" cy="639727"/>
          </a:xfrm>
          <a:prstGeom prst="rect">
            <a:avLst/>
          </a:prstGeom>
          <a:noFill/>
        </p:spPr>
        <p:txBody>
          <a:bodyPr wrap="square" lIns="84900" tIns="42450" rIns="84900" bIns="4245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34411B"/>
                </a:solidFill>
                <a:latin typeface="Cambria" pitchFamily="18" charset="0"/>
              </a:rPr>
              <a:t>Министерство труда </a:t>
            </a:r>
          </a:p>
          <a:p>
            <a:pPr algn="ctr"/>
            <a:r>
              <a:rPr lang="ru-RU" sz="1200" b="1" dirty="0" smtClean="0">
                <a:solidFill>
                  <a:srgbClr val="34411B"/>
                </a:solidFill>
                <a:latin typeface="Cambria" pitchFamily="18" charset="0"/>
              </a:rPr>
              <a:t>и социальной защиты Российской Федерации</a:t>
            </a:r>
            <a:endParaRPr lang="ru-RU" sz="1200" b="1" dirty="0">
              <a:solidFill>
                <a:srgbClr val="34411B"/>
              </a:solidFill>
              <a:latin typeface="Cambria" pitchFamily="18" charset="0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8532440" y="188640"/>
            <a:ext cx="0" cy="648072"/>
          </a:xfrm>
          <a:prstGeom prst="line">
            <a:avLst/>
          </a:prstGeom>
          <a:ln w="19050">
            <a:solidFill>
              <a:srgbClr val="3441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99592" y="1844825"/>
            <a:ext cx="2376264" cy="624338"/>
          </a:xfrm>
          <a:prstGeom prst="rect">
            <a:avLst/>
          </a:prstGeom>
          <a:noFill/>
        </p:spPr>
        <p:txBody>
          <a:bodyPr wrap="square" lIns="84900" tIns="42450" rIns="84900" bIns="42450" rtlCol="0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Cambria" pitchFamily="18" charset="0"/>
              </a:rPr>
              <a:t>мотивированный отзыв</a:t>
            </a:r>
            <a:br>
              <a:rPr lang="ru-RU" sz="13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1100" b="1" dirty="0" smtClean="0">
                <a:latin typeface="Cambria" pitchFamily="18" charset="0"/>
              </a:rPr>
              <a:t>непосредственного руководителя</a:t>
            </a:r>
            <a:endParaRPr lang="ru-RU" sz="1000" b="1" dirty="0">
              <a:latin typeface="Cambria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27985" y="1292494"/>
            <a:ext cx="2088232" cy="624338"/>
          </a:xfrm>
          <a:prstGeom prst="rect">
            <a:avLst/>
          </a:prstGeom>
          <a:noFill/>
        </p:spPr>
        <p:txBody>
          <a:bodyPr wrap="square" lIns="84900" tIns="42450" rIns="84900" bIns="42450" rtlCol="0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Cambria" pitchFamily="18" charset="0"/>
              </a:rPr>
              <a:t>параметры оценки </a:t>
            </a:r>
            <a:r>
              <a:rPr lang="ru-RU" sz="1100" b="1" dirty="0" smtClean="0">
                <a:latin typeface="Cambria" pitchFamily="18" charset="0"/>
              </a:rPr>
              <a:t>государственных гражданских служащих</a:t>
            </a:r>
            <a:endParaRPr lang="ru-RU" sz="1100" b="1" dirty="0">
              <a:latin typeface="Cambria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99792" y="4844479"/>
            <a:ext cx="4824536" cy="285784"/>
          </a:xfrm>
          <a:prstGeom prst="rect">
            <a:avLst/>
          </a:prstGeom>
          <a:noFill/>
        </p:spPr>
        <p:txBody>
          <a:bodyPr wrap="square" lIns="84900" tIns="42450" rIns="84900" bIns="42450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Cambria" pitchFamily="18" charset="0"/>
              </a:rPr>
              <a:t>периодичность</a:t>
            </a:r>
            <a:r>
              <a:rPr lang="ru-RU" sz="1300" b="1" dirty="0" smtClean="0">
                <a:latin typeface="Cambria" pitchFamily="18" charset="0"/>
              </a:rPr>
              <a:t> проведения всесторонней оценки </a:t>
            </a:r>
            <a:endParaRPr lang="ru-RU" sz="1300" b="1" dirty="0">
              <a:latin typeface="Cambria" pitchFamily="18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3347864" y="2420889"/>
            <a:ext cx="0" cy="1584175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 flipV="1">
            <a:off x="3455876" y="3897053"/>
            <a:ext cx="0" cy="216024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 flipV="1">
            <a:off x="3455876" y="2312876"/>
            <a:ext cx="0" cy="216024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 flipV="1">
            <a:off x="3455876" y="3104964"/>
            <a:ext cx="0" cy="216024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3563888" y="2204864"/>
            <a:ext cx="2772000" cy="612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3563889" y="2196151"/>
            <a:ext cx="360039" cy="316562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itchFamily="18" charset="0"/>
              </a:rPr>
              <a:t>1</a:t>
            </a:r>
            <a:endParaRPr lang="ru-RU" sz="19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923927" y="3374414"/>
            <a:ext cx="2628528" cy="247312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r>
              <a:rPr lang="ru-RU" sz="1050" b="1" dirty="0" smtClean="0">
                <a:solidFill>
                  <a:schemeClr val="bg1"/>
                </a:solidFill>
                <a:latin typeface="Cambria" pitchFamily="18" charset="0"/>
              </a:rPr>
              <a:t>квалификация</a:t>
            </a: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3923928" y="2204863"/>
            <a:ext cx="0" cy="423337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>
            <a:off x="3563887" y="2924946"/>
            <a:ext cx="2772000" cy="612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3563888" y="2924944"/>
            <a:ext cx="360039" cy="316562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itchFamily="18" charset="0"/>
              </a:rPr>
              <a:t>2</a:t>
            </a:r>
            <a:endParaRPr lang="ru-RU" sz="19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923927" y="2942366"/>
            <a:ext cx="2556520" cy="408894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r>
              <a:rPr lang="ru-RU" sz="1050" b="1" dirty="0" smtClean="0">
                <a:solidFill>
                  <a:schemeClr val="bg1"/>
                </a:solidFill>
                <a:latin typeface="Cambria" pitchFamily="18" charset="0"/>
              </a:rPr>
              <a:t>профессиональные и личностные качества (компетенции)</a:t>
            </a: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3923927" y="3005664"/>
            <a:ext cx="0" cy="423337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rot="5400000" flipV="1">
            <a:off x="6480212" y="2312876"/>
            <a:ext cx="0" cy="216024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7092280" y="1292494"/>
            <a:ext cx="2016224" cy="624338"/>
          </a:xfrm>
          <a:prstGeom prst="rect">
            <a:avLst/>
          </a:prstGeom>
          <a:noFill/>
        </p:spPr>
        <p:txBody>
          <a:bodyPr wrap="square" lIns="84900" tIns="42450" rIns="84900" bIns="42450" rtlCol="0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Cambria" pitchFamily="18" charset="0"/>
              </a:rPr>
              <a:t>оценка уровня </a:t>
            </a:r>
            <a:r>
              <a:rPr lang="ru-RU" sz="1100" b="1" dirty="0" smtClean="0">
                <a:latin typeface="Cambria" pitchFamily="18" charset="0"/>
              </a:rPr>
              <a:t>государственных гражданских служащих</a:t>
            </a:r>
            <a:endParaRPr lang="ru-RU" sz="1100" b="1" dirty="0">
              <a:latin typeface="Cambria" pitchFamily="18" charset="0"/>
            </a:endParaRPr>
          </a:p>
        </p:txBody>
      </p:sp>
      <p:sp>
        <p:nvSpPr>
          <p:cNvPr id="110" name="Овал 109"/>
          <p:cNvSpPr/>
          <p:nvPr/>
        </p:nvSpPr>
        <p:spPr>
          <a:xfrm>
            <a:off x="6732240" y="2232129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А</a:t>
            </a:r>
            <a:endParaRPr lang="ru-RU" sz="23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1" name="Овал 110"/>
          <p:cNvSpPr/>
          <p:nvPr/>
        </p:nvSpPr>
        <p:spPr>
          <a:xfrm>
            <a:off x="7164288" y="2232129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Б</a:t>
            </a:r>
            <a:endParaRPr lang="ru-RU" sz="23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5" name="Овал 114"/>
          <p:cNvSpPr/>
          <p:nvPr/>
        </p:nvSpPr>
        <p:spPr>
          <a:xfrm>
            <a:off x="7596336" y="2232129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</a:t>
            </a:r>
            <a:endParaRPr lang="ru-RU" sz="23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6" name="Овал 115"/>
          <p:cNvSpPr/>
          <p:nvPr/>
        </p:nvSpPr>
        <p:spPr>
          <a:xfrm>
            <a:off x="8028384" y="2232129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Г</a:t>
            </a:r>
            <a:endParaRPr lang="ru-RU" sz="23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8460432" y="2232129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Д</a:t>
            </a:r>
            <a:endParaRPr lang="ru-RU" sz="23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8" name="Овал 117"/>
          <p:cNvSpPr/>
          <p:nvPr/>
        </p:nvSpPr>
        <p:spPr>
          <a:xfrm>
            <a:off x="6732239" y="3032890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А</a:t>
            </a:r>
            <a:endParaRPr lang="ru-RU" sz="23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9" name="Овал 118"/>
          <p:cNvSpPr/>
          <p:nvPr/>
        </p:nvSpPr>
        <p:spPr>
          <a:xfrm>
            <a:off x="7164287" y="3032890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Б</a:t>
            </a:r>
            <a:endParaRPr lang="ru-RU" sz="23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0" name="Овал 119"/>
          <p:cNvSpPr/>
          <p:nvPr/>
        </p:nvSpPr>
        <p:spPr>
          <a:xfrm>
            <a:off x="7596335" y="3032890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В</a:t>
            </a:r>
            <a:endParaRPr lang="ru-RU" sz="23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1" name="Овал 120"/>
          <p:cNvSpPr/>
          <p:nvPr/>
        </p:nvSpPr>
        <p:spPr>
          <a:xfrm>
            <a:off x="8028383" y="3032890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Г</a:t>
            </a:r>
            <a:endParaRPr lang="ru-RU" sz="23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2" name="Овал 121"/>
          <p:cNvSpPr/>
          <p:nvPr/>
        </p:nvSpPr>
        <p:spPr>
          <a:xfrm>
            <a:off x="8460431" y="3032890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Д</a:t>
            </a:r>
            <a:endParaRPr lang="ru-RU" sz="23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>
            <a:off x="179512" y="4653136"/>
            <a:ext cx="8784976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Нашивка 123"/>
          <p:cNvSpPr/>
          <p:nvPr/>
        </p:nvSpPr>
        <p:spPr>
          <a:xfrm rot="10800000" flipV="1">
            <a:off x="5652120" y="5517231"/>
            <a:ext cx="3384376" cy="36004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1300" b="1" u="sng" dirty="0" smtClean="0">
                <a:latin typeface="Cambria" pitchFamily="18" charset="0"/>
              </a:rPr>
              <a:t>внеплановая</a:t>
            </a:r>
            <a:r>
              <a:rPr lang="ru-RU" sz="1300" b="1" dirty="0" smtClean="0">
                <a:latin typeface="Cambria" pitchFamily="18" charset="0"/>
              </a:rPr>
              <a:t>  всесторонняя оценка</a:t>
            </a:r>
            <a:endParaRPr lang="ru-RU" sz="1300" b="1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25" name="Нашивка 124"/>
          <p:cNvSpPr/>
          <p:nvPr/>
        </p:nvSpPr>
        <p:spPr>
          <a:xfrm rot="10800000" flipH="1" flipV="1">
            <a:off x="107505" y="5301208"/>
            <a:ext cx="5688632" cy="360040"/>
          </a:xfrm>
          <a:prstGeom prst="chevron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1300" b="1" u="sng" dirty="0" smtClean="0">
                <a:latin typeface="Cambria" pitchFamily="18" charset="0"/>
              </a:rPr>
              <a:t>плановая</a:t>
            </a:r>
            <a:r>
              <a:rPr lang="ru-RU" sz="1300" b="1" dirty="0" smtClean="0">
                <a:latin typeface="Cambria" pitchFamily="18" charset="0"/>
              </a:rPr>
              <a:t> всесторонняя оценка</a:t>
            </a:r>
            <a:endParaRPr lang="ru-RU" sz="1300" b="1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35" name="Picture 11" descr="C:\Users\IvanovaES\Desktop\wall-clock_318-8379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797152"/>
            <a:ext cx="432048" cy="432048"/>
          </a:xfrm>
          <a:prstGeom prst="rect">
            <a:avLst/>
          </a:prstGeom>
          <a:noFill/>
        </p:spPr>
      </p:pic>
      <p:pic>
        <p:nvPicPr>
          <p:cNvPr id="1037" name="Picture 13" descr="C:\Users\IvanovaES\Desktop\Старые\требования\document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873860"/>
            <a:ext cx="576064" cy="576065"/>
          </a:xfrm>
          <a:prstGeom prst="rect">
            <a:avLst/>
          </a:prstGeom>
          <a:noFill/>
        </p:spPr>
      </p:pic>
      <p:sp>
        <p:nvSpPr>
          <p:cNvPr id="127" name="Прямоугольник 126"/>
          <p:cNvSpPr/>
          <p:nvPr/>
        </p:nvSpPr>
        <p:spPr>
          <a:xfrm>
            <a:off x="971600" y="5805264"/>
            <a:ext cx="3888432" cy="424283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00" b="1" dirty="0" smtClean="0">
                <a:latin typeface="Cambria" pitchFamily="18" charset="0"/>
              </a:rPr>
              <a:t>проводится ежегодно, отчетный период составляет календарный год или служебный год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5652120" y="5949280"/>
            <a:ext cx="3491880" cy="593560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00" b="1" dirty="0" smtClean="0">
                <a:latin typeface="Cambria" pitchFamily="18" charset="0"/>
              </a:rPr>
              <a:t>проводится, в том числе когда отчетный период составляет менее календарного года или служебного года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323528" y="2526288"/>
            <a:ext cx="2664296" cy="570477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r>
              <a:rPr lang="ru-RU" sz="1050" b="1" dirty="0" smtClean="0">
                <a:latin typeface="Cambria" pitchFamily="18" charset="0"/>
              </a:rPr>
              <a:t>об исполнении государственным гражданским служащим  его должностных обязанностей</a:t>
            </a:r>
          </a:p>
        </p:txBody>
      </p:sp>
      <p:sp>
        <p:nvSpPr>
          <p:cNvPr id="130" name="Нашивка 129"/>
          <p:cNvSpPr/>
          <p:nvPr/>
        </p:nvSpPr>
        <p:spPr>
          <a:xfrm>
            <a:off x="2915816" y="3068960"/>
            <a:ext cx="192476" cy="2998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1" name="Нашивка 130"/>
          <p:cNvSpPr/>
          <p:nvPr/>
        </p:nvSpPr>
        <p:spPr>
          <a:xfrm>
            <a:off x="3059832" y="3068960"/>
            <a:ext cx="192476" cy="2998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395536" y="3412158"/>
            <a:ext cx="2808312" cy="1162947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r>
              <a:rPr lang="ru-RU" sz="1000" dirty="0" smtClean="0">
                <a:latin typeface="Cambria" pitchFamily="18" charset="0"/>
              </a:rPr>
              <a:t>Методика всесторонней оценки  - часть Методического инструментария  Минтруда России по внедрению системы комплексной оценки профессиональной служебной деятельности государственных гражданских служащих (включая общественную оценку) (Версия 2.0)</a:t>
            </a:r>
          </a:p>
        </p:txBody>
      </p:sp>
      <p:pic>
        <p:nvPicPr>
          <p:cNvPr id="1038" name="Picture 14" descr="C:\Users\IvanovaES\Desktop\15481337_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02" t="5795" r="5478" b="23220"/>
          <a:stretch>
            <a:fillRect/>
          </a:stretch>
        </p:blipFill>
        <p:spPr bwMode="auto">
          <a:xfrm>
            <a:off x="107504" y="3339426"/>
            <a:ext cx="360040" cy="352840"/>
          </a:xfrm>
          <a:prstGeom prst="rect">
            <a:avLst/>
          </a:prstGeom>
          <a:noFill/>
        </p:spPr>
      </p:pic>
      <p:cxnSp>
        <p:nvCxnSpPr>
          <p:cNvPr id="136" name="Прямая соединительная линия 135"/>
          <p:cNvCxnSpPr/>
          <p:nvPr/>
        </p:nvCxnSpPr>
        <p:spPr>
          <a:xfrm>
            <a:off x="107504" y="3212976"/>
            <a:ext cx="2736304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3563888" y="3681096"/>
            <a:ext cx="2772000" cy="61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3563889" y="3681095"/>
            <a:ext cx="360039" cy="316562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itchFamily="18" charset="0"/>
              </a:rPr>
              <a:t>3</a:t>
            </a:r>
            <a:endParaRPr lang="ru-RU" sz="19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923928" y="3717032"/>
            <a:ext cx="2520280" cy="570477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r>
              <a:rPr lang="ru-RU" sz="1050" b="1" dirty="0" smtClean="0">
                <a:solidFill>
                  <a:schemeClr val="bg1"/>
                </a:solidFill>
                <a:latin typeface="Cambria" pitchFamily="18" charset="0"/>
              </a:rPr>
              <a:t>эффективность и результативность профессиональной служебной деятельности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3923928" y="3761816"/>
            <a:ext cx="0" cy="423337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 flipV="1">
            <a:off x="6480212" y="3104964"/>
            <a:ext cx="0" cy="21602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 flipV="1">
            <a:off x="6480212" y="3897052"/>
            <a:ext cx="0" cy="21602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вал 67"/>
          <p:cNvSpPr/>
          <p:nvPr/>
        </p:nvSpPr>
        <p:spPr>
          <a:xfrm>
            <a:off x="6732240" y="3789040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23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А</a:t>
            </a:r>
            <a:endParaRPr lang="ru-RU" sz="23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7164288" y="3789040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23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Б</a:t>
            </a:r>
            <a:endParaRPr lang="ru-RU" sz="23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7596336" y="3789040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23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В</a:t>
            </a:r>
            <a:endParaRPr lang="ru-RU" sz="23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8028384" y="3789040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23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Г</a:t>
            </a:r>
            <a:endParaRPr lang="ru-RU" sz="23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8460432" y="3789040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23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Д</a:t>
            </a:r>
            <a:endParaRPr lang="ru-RU" sz="23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923928" y="2245584"/>
            <a:ext cx="2556520" cy="247312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r>
              <a:rPr lang="ru-RU" sz="1050" b="1" dirty="0" smtClean="0">
                <a:solidFill>
                  <a:schemeClr val="bg1"/>
                </a:solidFill>
                <a:latin typeface="Cambria" pitchFamily="18" charset="0"/>
              </a:rPr>
              <a:t>квалификация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Прямоугольник 157"/>
          <p:cNvSpPr/>
          <p:nvPr/>
        </p:nvSpPr>
        <p:spPr>
          <a:xfrm>
            <a:off x="5724128" y="4238654"/>
            <a:ext cx="1440160" cy="732060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r>
              <a:rPr lang="ru-RU" sz="1050" b="1" dirty="0" smtClean="0">
                <a:latin typeface="Cambria" pitchFamily="18" charset="0"/>
              </a:rPr>
              <a:t>К определению всесторонних оценок </a:t>
            </a:r>
            <a:br>
              <a:rPr lang="ru-RU" sz="1050" b="1" dirty="0" smtClean="0">
                <a:latin typeface="Cambria" pitchFamily="18" charset="0"/>
              </a:rPr>
            </a:br>
            <a:r>
              <a:rPr lang="ru-RU" sz="1050" b="1" dirty="0" smtClean="0">
                <a:latin typeface="Cambria" pitchFamily="18" charset="0"/>
              </a:rPr>
              <a:t>«А», «Б» и «Д»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498" y="-27383"/>
            <a:ext cx="9140503" cy="1124744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8" name="Объект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30" y="116632"/>
            <a:ext cx="693623" cy="864096"/>
          </a:xfrm>
          <a:prstGeom prst="rect">
            <a:avLst/>
          </a:prstGeom>
        </p:spPr>
      </p:pic>
      <p:sp>
        <p:nvSpPr>
          <p:cNvPr id="44" name="Заголовок 1"/>
          <p:cNvSpPr txBox="1">
            <a:spLocks/>
          </p:cNvSpPr>
          <p:nvPr/>
        </p:nvSpPr>
        <p:spPr>
          <a:xfrm>
            <a:off x="0" y="0"/>
            <a:ext cx="5868144" cy="1052736"/>
          </a:xfrm>
          <a:prstGeom prst="rect">
            <a:avLst/>
          </a:prstGeom>
        </p:spPr>
        <p:txBody>
          <a:bodyPr vert="horz" lIns="84900" tIns="42450" rIns="84900" bIns="42450" rtlCol="0" anchor="ctr">
            <a:noAutofit/>
          </a:bodyPr>
          <a:lstStyle/>
          <a:p>
            <a:pPr algn="ctr"/>
            <a:r>
              <a:rPr lang="ru-RU" sz="2300" b="1" dirty="0" smtClean="0">
                <a:latin typeface="Cambria" pitchFamily="18" charset="0"/>
              </a:rPr>
              <a:t>Организация работы по проведению всесторонней оценки</a:t>
            </a:r>
            <a:endParaRPr lang="ru-RU" sz="2300" b="1" dirty="0">
              <a:latin typeface="Cambria" pitchFamily="18" charset="0"/>
            </a:endParaRPr>
          </a:p>
        </p:txBody>
      </p:sp>
      <p:sp>
        <p:nvSpPr>
          <p:cNvPr id="78" name="Номер слайда 13"/>
          <p:cNvSpPr txBox="1">
            <a:spLocks/>
          </p:cNvSpPr>
          <p:nvPr/>
        </p:nvSpPr>
        <p:spPr>
          <a:xfrm>
            <a:off x="8460432" y="0"/>
            <a:ext cx="648073" cy="980728"/>
          </a:xfrm>
          <a:prstGeom prst="rect">
            <a:avLst/>
          </a:prstGeom>
        </p:spPr>
        <p:txBody>
          <a:bodyPr vert="horz" lIns="84900" tIns="42450" rIns="84900" bIns="42450" rtlCol="0" anchor="ctr"/>
          <a:lstStyle/>
          <a:p>
            <a:pPr algn="r">
              <a:defRPr/>
            </a:pPr>
            <a:fld id="{0F43F4AF-7D06-4FEB-900F-7B33DEC9A355}" type="slidenum">
              <a:rPr lang="ru-RU" sz="5000" smtClean="0">
                <a:solidFill>
                  <a:srgbClr val="34411B"/>
                </a:solidFill>
                <a:latin typeface="Cambria" pitchFamily="18" charset="0"/>
              </a:rPr>
              <a:pPr algn="r">
                <a:defRPr/>
              </a:pPr>
              <a:t>5</a:t>
            </a:fld>
            <a:endParaRPr lang="ru-RU" sz="5000" dirty="0">
              <a:solidFill>
                <a:srgbClr val="34411B"/>
              </a:solidFill>
              <a:latin typeface="Cambria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72200" y="169342"/>
            <a:ext cx="2088232" cy="639727"/>
          </a:xfrm>
          <a:prstGeom prst="rect">
            <a:avLst/>
          </a:prstGeom>
          <a:noFill/>
        </p:spPr>
        <p:txBody>
          <a:bodyPr wrap="square" lIns="84900" tIns="42450" rIns="84900" bIns="4245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34411B"/>
                </a:solidFill>
                <a:latin typeface="Cambria" pitchFamily="18" charset="0"/>
              </a:rPr>
              <a:t>Министерство труда </a:t>
            </a:r>
          </a:p>
          <a:p>
            <a:pPr algn="ctr"/>
            <a:r>
              <a:rPr lang="ru-RU" sz="1200" b="1" dirty="0" smtClean="0">
                <a:solidFill>
                  <a:srgbClr val="34411B"/>
                </a:solidFill>
                <a:latin typeface="Cambria" pitchFamily="18" charset="0"/>
              </a:rPr>
              <a:t>и социальной защиты Российской Федерации</a:t>
            </a:r>
            <a:endParaRPr lang="ru-RU" sz="1200" b="1" dirty="0">
              <a:solidFill>
                <a:srgbClr val="34411B"/>
              </a:solidFill>
              <a:latin typeface="Cambria" pitchFamily="18" charset="0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8532440" y="188640"/>
            <a:ext cx="0" cy="648072"/>
          </a:xfrm>
          <a:prstGeom prst="line">
            <a:avLst/>
          </a:prstGeom>
          <a:ln w="19050">
            <a:solidFill>
              <a:srgbClr val="3441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IvanovaES\Desktop\Общие письма\требования\1617544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67544" y="1628800"/>
            <a:ext cx="576064" cy="651407"/>
          </a:xfrm>
          <a:prstGeom prst="rect">
            <a:avLst/>
          </a:prstGeom>
          <a:noFill/>
        </p:spPr>
      </p:pic>
      <p:sp>
        <p:nvSpPr>
          <p:cNvPr id="71" name="Прямоугольник 70"/>
          <p:cNvSpPr/>
          <p:nvPr/>
        </p:nvSpPr>
        <p:spPr>
          <a:xfrm>
            <a:off x="35496" y="2276872"/>
            <a:ext cx="1512168" cy="1009059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</a:rPr>
              <a:t>сотрудник, ответственный </a:t>
            </a:r>
            <a:br>
              <a:rPr lang="ru-RU" sz="1000" b="1" dirty="0" smtClean="0">
                <a:latin typeface="Cambria" pitchFamily="18" charset="0"/>
              </a:rPr>
            </a:br>
            <a:r>
              <a:rPr lang="ru-RU" sz="1000" b="1" dirty="0" smtClean="0">
                <a:latin typeface="Cambria" pitchFamily="18" charset="0"/>
              </a:rPr>
              <a:t>за организацию и проведение всесторонней оценки в госоргане</a:t>
            </a:r>
          </a:p>
        </p:txBody>
      </p:sp>
      <p:pic>
        <p:nvPicPr>
          <p:cNvPr id="74" name="Рисунок 73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772816"/>
            <a:ext cx="720000" cy="720000"/>
          </a:xfrm>
          <a:prstGeom prst="rect">
            <a:avLst/>
          </a:prstGeom>
        </p:spPr>
      </p:pic>
      <p:pic>
        <p:nvPicPr>
          <p:cNvPr id="75" name="Рисунок 74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224" y="1772816"/>
            <a:ext cx="720000" cy="720000"/>
          </a:xfrm>
          <a:prstGeom prst="rect">
            <a:avLst/>
          </a:prstGeom>
        </p:spPr>
      </p:pic>
      <p:pic>
        <p:nvPicPr>
          <p:cNvPr id="76" name="Рисунок 75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916912"/>
            <a:ext cx="720000" cy="720000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1547664" y="1525504"/>
            <a:ext cx="1475656" cy="247312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  <a:latin typeface="Cambria" pitchFamily="18" charset="0"/>
              </a:rPr>
              <a:t>обязанности: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5364088" y="2552924"/>
            <a:ext cx="1368152" cy="701282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</a:rPr>
              <a:t>руководители структурных подразделений</a:t>
            </a:r>
            <a:br>
              <a:rPr lang="ru-RU" sz="1000" b="1" dirty="0" smtClean="0">
                <a:latin typeface="Cambria" pitchFamily="18" charset="0"/>
              </a:rPr>
            </a:br>
            <a:r>
              <a:rPr lang="ru-RU" sz="1000" b="1" dirty="0" smtClean="0">
                <a:latin typeface="Cambria" pitchFamily="18" charset="0"/>
              </a:rPr>
              <a:t>госоргана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3779912" y="2924944"/>
            <a:ext cx="1512168" cy="424283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00" b="1" i="1" u="sng" dirty="0" smtClean="0">
                <a:solidFill>
                  <a:srgbClr val="C00000"/>
                </a:solidFill>
                <a:latin typeface="Cambria" pitchFamily="18" charset="0"/>
              </a:rPr>
              <a:t>проведение </a:t>
            </a:r>
            <a:br>
              <a:rPr lang="ru-RU" sz="1100" b="1" i="1" u="sng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1100" b="1" i="1" u="sng" dirty="0" smtClean="0">
                <a:solidFill>
                  <a:srgbClr val="C00000"/>
                </a:solidFill>
                <a:latin typeface="Cambria" pitchFamily="18" charset="0"/>
              </a:rPr>
              <a:t>инструктажа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5496" y="1091278"/>
            <a:ext cx="1475656" cy="393506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I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этап</a:t>
            </a: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 flipV="1">
            <a:off x="107504" y="3789040"/>
            <a:ext cx="8892000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>
            <a:off x="35496" y="3861048"/>
            <a:ext cx="1475656" cy="393506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II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этап</a:t>
            </a:r>
          </a:p>
        </p:txBody>
      </p:sp>
      <p:pic>
        <p:nvPicPr>
          <p:cNvPr id="106" name="Picture 14" descr="C:\Users\IvanovaES\Desktop\15481337_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02" t="5795" r="5478" b="23220"/>
          <a:stretch>
            <a:fillRect/>
          </a:stretch>
        </p:blipFill>
        <p:spPr bwMode="auto">
          <a:xfrm>
            <a:off x="6660232" y="1245167"/>
            <a:ext cx="360040" cy="352840"/>
          </a:xfrm>
          <a:prstGeom prst="rect">
            <a:avLst/>
          </a:prstGeom>
          <a:noFill/>
        </p:spPr>
      </p:pic>
      <p:pic>
        <p:nvPicPr>
          <p:cNvPr id="111" name="Рисунок 110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1" y="5052633"/>
            <a:ext cx="699429" cy="699429"/>
          </a:xfrm>
          <a:prstGeom prst="rect">
            <a:avLst/>
          </a:prstGeom>
        </p:spPr>
      </p:pic>
      <p:sp>
        <p:nvSpPr>
          <p:cNvPr id="112" name="Прямоугольник 111"/>
          <p:cNvSpPr/>
          <p:nvPr/>
        </p:nvSpPr>
        <p:spPr>
          <a:xfrm>
            <a:off x="-36511" y="5680054"/>
            <a:ext cx="1224135" cy="701282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</a:rPr>
              <a:t>руководитель структурного подразделения</a:t>
            </a:r>
            <a:br>
              <a:rPr lang="ru-RU" sz="1000" b="1" dirty="0" smtClean="0">
                <a:latin typeface="Cambria" pitchFamily="18" charset="0"/>
              </a:rPr>
            </a:br>
            <a:r>
              <a:rPr lang="ru-RU" sz="1000" b="1" dirty="0" smtClean="0">
                <a:latin typeface="Cambria" pitchFamily="18" charset="0"/>
              </a:rPr>
              <a:t>госоргана</a:t>
            </a:r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1115712" y="5733263"/>
            <a:ext cx="864000" cy="1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Прямоугольник 124"/>
          <p:cNvSpPr/>
          <p:nvPr/>
        </p:nvSpPr>
        <p:spPr>
          <a:xfrm>
            <a:off x="467544" y="4221088"/>
            <a:ext cx="2139666" cy="670505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95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заполняя бланк отзыва, оценивает гражданского служащего по следующим параметрам</a:t>
            </a:r>
          </a:p>
        </p:txBody>
      </p:sp>
      <p:pic>
        <p:nvPicPr>
          <p:cNvPr id="127" name="Picture 3" descr="C:\Users\IvanovaES\Desktop\Общие письма\требования\Lis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7187" y="5157200"/>
            <a:ext cx="489654" cy="489654"/>
          </a:xfrm>
          <a:prstGeom prst="rect">
            <a:avLst/>
          </a:prstGeom>
          <a:noFill/>
        </p:spPr>
      </p:pic>
      <p:sp>
        <p:nvSpPr>
          <p:cNvPr id="136" name="Овал 135"/>
          <p:cNvSpPr/>
          <p:nvPr/>
        </p:nvSpPr>
        <p:spPr>
          <a:xfrm>
            <a:off x="4499992" y="5085184"/>
            <a:ext cx="216000" cy="21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Б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7" name="Овал 136"/>
          <p:cNvSpPr/>
          <p:nvPr/>
        </p:nvSpPr>
        <p:spPr>
          <a:xfrm>
            <a:off x="4716016" y="5085184"/>
            <a:ext cx="216000" cy="21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8" name="Овал 137"/>
          <p:cNvSpPr/>
          <p:nvPr/>
        </p:nvSpPr>
        <p:spPr>
          <a:xfrm>
            <a:off x="4932040" y="5085184"/>
            <a:ext cx="216000" cy="21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Г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9" name="Овал 138"/>
          <p:cNvSpPr/>
          <p:nvPr/>
        </p:nvSpPr>
        <p:spPr>
          <a:xfrm>
            <a:off x="5148064" y="5085184"/>
            <a:ext cx="216000" cy="21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Д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2051720" y="5010552"/>
            <a:ext cx="1944000" cy="396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1907704" y="5092368"/>
            <a:ext cx="2196288" cy="208840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Cambria" pitchFamily="18" charset="0"/>
              </a:rPr>
              <a:t>квалификация</a:t>
            </a:r>
          </a:p>
        </p:txBody>
      </p:sp>
      <p:sp>
        <p:nvSpPr>
          <p:cNvPr id="142" name="Прямоугольник 141"/>
          <p:cNvSpPr/>
          <p:nvPr/>
        </p:nvSpPr>
        <p:spPr>
          <a:xfrm>
            <a:off x="2051720" y="5445224"/>
            <a:ext cx="1944000" cy="396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/>
          </a:p>
        </p:txBody>
      </p:sp>
      <p:sp>
        <p:nvSpPr>
          <p:cNvPr id="143" name="Прямоугольник 142"/>
          <p:cNvSpPr/>
          <p:nvPr/>
        </p:nvSpPr>
        <p:spPr>
          <a:xfrm>
            <a:off x="1979712" y="5473314"/>
            <a:ext cx="2160240" cy="331950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Cambria" pitchFamily="18" charset="0"/>
              </a:rPr>
              <a:t>профессиональные и личностные качества (компетенции)</a:t>
            </a:r>
          </a:p>
        </p:txBody>
      </p:sp>
      <p:sp>
        <p:nvSpPr>
          <p:cNvPr id="144" name="Прямоугольник 143"/>
          <p:cNvSpPr/>
          <p:nvPr/>
        </p:nvSpPr>
        <p:spPr>
          <a:xfrm>
            <a:off x="2051720" y="5877272"/>
            <a:ext cx="1944000" cy="39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/>
          </a:p>
        </p:txBody>
      </p:sp>
      <p:sp>
        <p:nvSpPr>
          <p:cNvPr id="151" name="Прямоугольник 150"/>
          <p:cNvSpPr/>
          <p:nvPr/>
        </p:nvSpPr>
        <p:spPr>
          <a:xfrm>
            <a:off x="2051720" y="5854259"/>
            <a:ext cx="1944216" cy="455061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Cambria" pitchFamily="18" charset="0"/>
              </a:rPr>
              <a:t>эффективность и результативность профессиональной                                 служебной деятельности</a:t>
            </a:r>
          </a:p>
        </p:txBody>
      </p:sp>
      <p:cxnSp>
        <p:nvCxnSpPr>
          <p:cNvPr id="162" name="Прямая соединительная линия 161"/>
          <p:cNvCxnSpPr/>
          <p:nvPr/>
        </p:nvCxnSpPr>
        <p:spPr>
          <a:xfrm>
            <a:off x="4032008" y="5205575"/>
            <a:ext cx="216000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/>
          <p:cNvCxnSpPr/>
          <p:nvPr/>
        </p:nvCxnSpPr>
        <p:spPr>
          <a:xfrm>
            <a:off x="4032008" y="5661248"/>
            <a:ext cx="216000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/>
          <p:nvPr/>
        </p:nvCxnSpPr>
        <p:spPr>
          <a:xfrm>
            <a:off x="4032008" y="6093296"/>
            <a:ext cx="216000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Овал 203"/>
          <p:cNvSpPr/>
          <p:nvPr/>
        </p:nvSpPr>
        <p:spPr>
          <a:xfrm>
            <a:off x="4499992" y="5540809"/>
            <a:ext cx="216000" cy="21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Б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5" name="Овал 204"/>
          <p:cNvSpPr/>
          <p:nvPr/>
        </p:nvSpPr>
        <p:spPr>
          <a:xfrm>
            <a:off x="4716016" y="5540809"/>
            <a:ext cx="216000" cy="21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6" name="Овал 205"/>
          <p:cNvSpPr/>
          <p:nvPr/>
        </p:nvSpPr>
        <p:spPr>
          <a:xfrm>
            <a:off x="4932040" y="5540809"/>
            <a:ext cx="216000" cy="21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Г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7" name="Овал 206"/>
          <p:cNvSpPr/>
          <p:nvPr/>
        </p:nvSpPr>
        <p:spPr>
          <a:xfrm>
            <a:off x="5148064" y="5540809"/>
            <a:ext cx="216000" cy="21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Д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9" name="Овал 208"/>
          <p:cNvSpPr/>
          <p:nvPr/>
        </p:nvSpPr>
        <p:spPr>
          <a:xfrm>
            <a:off x="4499992" y="6021312"/>
            <a:ext cx="216000" cy="21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Б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10" name="Овал 209"/>
          <p:cNvSpPr/>
          <p:nvPr/>
        </p:nvSpPr>
        <p:spPr>
          <a:xfrm>
            <a:off x="4716016" y="6021312"/>
            <a:ext cx="216000" cy="21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11" name="Овал 210"/>
          <p:cNvSpPr/>
          <p:nvPr/>
        </p:nvSpPr>
        <p:spPr>
          <a:xfrm>
            <a:off x="4932040" y="6021312"/>
            <a:ext cx="216000" cy="21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Г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12" name="Овал 211"/>
          <p:cNvSpPr/>
          <p:nvPr/>
        </p:nvSpPr>
        <p:spPr>
          <a:xfrm>
            <a:off x="5148064" y="6021312"/>
            <a:ext cx="216000" cy="21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Д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3059832" y="4221088"/>
            <a:ext cx="2592288" cy="670505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95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при этом каждый из указанных параметров оценивается отдельно </a:t>
            </a:r>
            <a:br>
              <a:rPr lang="ru-RU" sz="95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95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и для него в ежегодном отзыве отмечаются следующие оценки </a:t>
            </a:r>
          </a:p>
        </p:txBody>
      </p:sp>
      <p:sp>
        <p:nvSpPr>
          <p:cNvPr id="216" name="Прямоугольник 215"/>
          <p:cNvSpPr/>
          <p:nvPr/>
        </p:nvSpPr>
        <p:spPr>
          <a:xfrm>
            <a:off x="7020272" y="1196313"/>
            <a:ext cx="2160240" cy="408894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050" b="1" dirty="0" smtClean="0">
                <a:latin typeface="Cambria" pitchFamily="18" charset="0"/>
              </a:rPr>
              <a:t>при выставлении оценок руководителем учитываются: </a:t>
            </a:r>
          </a:p>
        </p:txBody>
      </p:sp>
      <p:sp>
        <p:nvSpPr>
          <p:cNvPr id="65" name="Овал 64"/>
          <p:cNvSpPr/>
          <p:nvPr/>
        </p:nvSpPr>
        <p:spPr>
          <a:xfrm>
            <a:off x="4283992" y="5085184"/>
            <a:ext cx="216000" cy="21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4283992" y="5540809"/>
            <a:ext cx="216000" cy="21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4283992" y="6021312"/>
            <a:ext cx="216000" cy="21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619672" y="1916984"/>
            <a:ext cx="0" cy="136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 flipV="1">
            <a:off x="1691672" y="1844831"/>
            <a:ext cx="0" cy="144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 flipV="1">
            <a:off x="1691672" y="2278109"/>
            <a:ext cx="0" cy="144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 flipV="1">
            <a:off x="1691672" y="2517726"/>
            <a:ext cx="0" cy="144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 flipV="1">
            <a:off x="1691672" y="2733750"/>
            <a:ext cx="0" cy="144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 flipV="1">
            <a:off x="1691672" y="2973367"/>
            <a:ext cx="0" cy="144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5400000" flipV="1">
            <a:off x="1691672" y="3212984"/>
            <a:ext cx="0" cy="144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5400000" flipV="1">
            <a:off x="1691672" y="2062085"/>
            <a:ext cx="0" cy="144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1547664" y="1772816"/>
            <a:ext cx="1728192" cy="224229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900" b="1" dirty="0" smtClean="0">
                <a:latin typeface="Cambria" pitchFamily="18" charset="0"/>
              </a:rPr>
              <a:t>давать разъяснения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619672" y="1988840"/>
            <a:ext cx="1728192" cy="224229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900" b="1" dirty="0" smtClean="0">
                <a:latin typeface="Cambria" pitchFamily="18" charset="0"/>
              </a:rPr>
              <a:t>обеспечивать бланками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1619672" y="2204864"/>
            <a:ext cx="1872208" cy="224229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900" b="1" dirty="0" smtClean="0">
                <a:latin typeface="Cambria" pitchFamily="18" charset="0"/>
              </a:rPr>
              <a:t>информировать об оценке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1619672" y="2444481"/>
            <a:ext cx="1440160" cy="224229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900" b="1" dirty="0" smtClean="0">
                <a:latin typeface="Cambria" pitchFamily="18" charset="0"/>
              </a:rPr>
              <a:t>консультировать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1619672" y="2660505"/>
            <a:ext cx="1368152" cy="224229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900" b="1" dirty="0" smtClean="0">
                <a:latin typeface="Cambria" pitchFamily="18" charset="0"/>
              </a:rPr>
              <a:t>контролировать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1547664" y="2923715"/>
            <a:ext cx="2160240" cy="224229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900" b="1" dirty="0" smtClean="0">
                <a:latin typeface="Cambria" pitchFamily="18" charset="0"/>
              </a:rPr>
              <a:t>организовывать обсуждение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1619672" y="3140968"/>
            <a:ext cx="2160240" cy="224229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900" b="1" dirty="0" smtClean="0">
                <a:latin typeface="Cambria" pitchFamily="18" charset="0"/>
              </a:rPr>
              <a:t>включать оценку в личные дела</a:t>
            </a:r>
          </a:p>
        </p:txBody>
      </p:sp>
      <p:pic>
        <p:nvPicPr>
          <p:cNvPr id="102" name="Picture 3" descr="C:\Users\IvanovaES\Desktop\Общие письма\требования\Lis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1571194"/>
            <a:ext cx="489654" cy="489654"/>
          </a:xfrm>
          <a:prstGeom prst="rect">
            <a:avLst/>
          </a:prstGeom>
          <a:noFill/>
        </p:spPr>
      </p:pic>
      <p:sp>
        <p:nvSpPr>
          <p:cNvPr id="108" name="Прямоугольник 107"/>
          <p:cNvSpPr/>
          <p:nvPr/>
        </p:nvSpPr>
        <p:spPr>
          <a:xfrm>
            <a:off x="4716016" y="1412776"/>
            <a:ext cx="216024" cy="362728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Cambria" pitchFamily="18" charset="0"/>
              </a:rPr>
              <a:t>*</a:t>
            </a:r>
            <a:endParaRPr lang="ru-RU" sz="1100" b="1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24" name="Овал 123"/>
          <p:cNvSpPr/>
          <p:nvPr/>
        </p:nvSpPr>
        <p:spPr>
          <a:xfrm>
            <a:off x="3851952" y="1628832"/>
            <a:ext cx="288000" cy="2880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1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126" name="Овал 125"/>
          <p:cNvSpPr/>
          <p:nvPr/>
        </p:nvSpPr>
        <p:spPr>
          <a:xfrm>
            <a:off x="3851920" y="2564936"/>
            <a:ext cx="288000" cy="2880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128" name="Нашивка 127"/>
          <p:cNvSpPr/>
          <p:nvPr/>
        </p:nvSpPr>
        <p:spPr>
          <a:xfrm>
            <a:off x="3347864" y="2409028"/>
            <a:ext cx="192476" cy="2998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9" name="Нашивка 128"/>
          <p:cNvSpPr/>
          <p:nvPr/>
        </p:nvSpPr>
        <p:spPr>
          <a:xfrm>
            <a:off x="3491880" y="2409028"/>
            <a:ext cx="192476" cy="2998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Picture 2" descr="C:\Users\IvanovaES\Desktop\lecture_318-23375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659" b="17919"/>
          <a:stretch>
            <a:fillRect/>
          </a:stretch>
        </p:blipFill>
        <p:spPr bwMode="auto">
          <a:xfrm>
            <a:off x="4283968" y="2412886"/>
            <a:ext cx="504056" cy="512057"/>
          </a:xfrm>
          <a:prstGeom prst="rect">
            <a:avLst/>
          </a:prstGeom>
          <a:noFill/>
        </p:spPr>
      </p:pic>
      <p:sp>
        <p:nvSpPr>
          <p:cNvPr id="130" name="Нашивка 129"/>
          <p:cNvSpPr/>
          <p:nvPr/>
        </p:nvSpPr>
        <p:spPr>
          <a:xfrm>
            <a:off x="5099604" y="2420888"/>
            <a:ext cx="192476" cy="2998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1" name="Нашивка 130"/>
          <p:cNvSpPr/>
          <p:nvPr/>
        </p:nvSpPr>
        <p:spPr>
          <a:xfrm>
            <a:off x="5243620" y="2420888"/>
            <a:ext cx="192476" cy="2998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3779912" y="2060848"/>
            <a:ext cx="1475656" cy="255006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00" b="1" i="1" u="sng" dirty="0" smtClean="0">
                <a:solidFill>
                  <a:srgbClr val="C00000"/>
                </a:solidFill>
                <a:latin typeface="Cambria" pitchFamily="18" charset="0"/>
              </a:rPr>
              <a:t>выдача бланков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35496" y="3397712"/>
            <a:ext cx="4104456" cy="247312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050" b="1" i="1" dirty="0" smtClean="0">
                <a:solidFill>
                  <a:srgbClr val="C00000"/>
                </a:solidFill>
                <a:latin typeface="Cambria" pitchFamily="18" charset="0"/>
              </a:rPr>
              <a:t>*</a:t>
            </a:r>
            <a:r>
              <a:rPr lang="ru-RU" sz="900" b="1" i="1" dirty="0" smtClean="0">
                <a:solidFill>
                  <a:srgbClr val="C00000"/>
                </a:solidFill>
                <a:latin typeface="Cambria" pitchFamily="18" charset="0"/>
              </a:rPr>
              <a:t>образец бланка отзыва прилагается к методике (приложение № 2)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7164288" y="1605207"/>
            <a:ext cx="2232248" cy="547394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r>
              <a:rPr lang="ru-RU" sz="1000" dirty="0" smtClean="0">
                <a:latin typeface="Cambria" pitchFamily="18" charset="0"/>
              </a:rPr>
              <a:t>объем, качество и сроки выполнения задач и подготовки документов</a:t>
            </a:r>
          </a:p>
        </p:txBody>
      </p:sp>
      <p:sp>
        <p:nvSpPr>
          <p:cNvPr id="147" name="Прямоугольник 146"/>
          <p:cNvSpPr/>
          <p:nvPr/>
        </p:nvSpPr>
        <p:spPr>
          <a:xfrm>
            <a:off x="7164272" y="2075797"/>
            <a:ext cx="1835696" cy="393506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r>
              <a:rPr lang="ru-RU" sz="1000" dirty="0" smtClean="0">
                <a:latin typeface="Cambria" pitchFamily="18" charset="0"/>
              </a:rPr>
              <a:t>профессиональные знания и умения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7164288" y="2397295"/>
            <a:ext cx="1763688" cy="239617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r>
              <a:rPr lang="ru-RU" sz="1000" dirty="0" smtClean="0">
                <a:latin typeface="Cambria" pitchFamily="18" charset="0"/>
              </a:rPr>
              <a:t>служебное поведение 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6948264" y="2707973"/>
            <a:ext cx="2304256" cy="1009059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r>
              <a:rPr lang="ru-RU" sz="1000" b="1" i="1" dirty="0" smtClean="0">
                <a:latin typeface="Cambria" pitchFamily="18" charset="0"/>
              </a:rPr>
              <a:t>А также принимается во внимание годовой отчет о профессиональной служебной деятельности, предусмотренный частями 2 и 6 статьи 48 Федерального закона № 79-ФЗ</a:t>
            </a:r>
          </a:p>
        </p:txBody>
      </p:sp>
      <p:sp>
        <p:nvSpPr>
          <p:cNvPr id="153" name="Кольцо 152"/>
          <p:cNvSpPr/>
          <p:nvPr/>
        </p:nvSpPr>
        <p:spPr>
          <a:xfrm>
            <a:off x="7020272" y="1722546"/>
            <a:ext cx="108000" cy="108000"/>
          </a:xfrm>
          <a:prstGeom prst="donut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4" name="Кольцо 153"/>
          <p:cNvSpPr/>
          <p:nvPr/>
        </p:nvSpPr>
        <p:spPr>
          <a:xfrm>
            <a:off x="7020272" y="2169967"/>
            <a:ext cx="108000" cy="108000"/>
          </a:xfrm>
          <a:prstGeom prst="donut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5" name="Кольцо 154"/>
          <p:cNvSpPr/>
          <p:nvPr/>
        </p:nvSpPr>
        <p:spPr>
          <a:xfrm>
            <a:off x="7020272" y="2469303"/>
            <a:ext cx="108000" cy="108000"/>
          </a:xfrm>
          <a:prstGeom prst="donut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5580112" y="4890279"/>
            <a:ext cx="1584176" cy="1563057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r>
              <a:rPr lang="ru-RU" sz="1050" dirty="0" smtClean="0">
                <a:latin typeface="Cambria" pitchFamily="18" charset="0"/>
              </a:rPr>
              <a:t>задаются условные рамки по количеству служащих, которым они могут быть выставлены:</a:t>
            </a:r>
          </a:p>
          <a:p>
            <a:endParaRPr lang="ru-RU" sz="1050" dirty="0" smtClean="0">
              <a:latin typeface="Cambria" pitchFamily="18" charset="0"/>
            </a:endParaRPr>
          </a:p>
          <a:p>
            <a:r>
              <a:rPr lang="ru-RU" sz="1100" b="1" dirty="0" smtClean="0">
                <a:latin typeface="Cambria" pitchFamily="18" charset="0"/>
              </a:rPr>
              <a:t>А – не более 10%</a:t>
            </a:r>
          </a:p>
          <a:p>
            <a:r>
              <a:rPr lang="ru-RU" sz="1100" b="1" dirty="0" smtClean="0">
                <a:latin typeface="Cambria" pitchFamily="18" charset="0"/>
              </a:rPr>
              <a:t>Б – не более 20%</a:t>
            </a:r>
          </a:p>
          <a:p>
            <a:r>
              <a:rPr lang="ru-RU" sz="1100" b="1" dirty="0" smtClean="0">
                <a:latin typeface="Cambria" pitchFamily="18" charset="0"/>
              </a:rPr>
              <a:t>Д – не более 10%</a:t>
            </a:r>
          </a:p>
        </p:txBody>
      </p:sp>
      <p:cxnSp>
        <p:nvCxnSpPr>
          <p:cNvPr id="157" name="Прямая соединительная линия 156"/>
          <p:cNvCxnSpPr/>
          <p:nvPr/>
        </p:nvCxnSpPr>
        <p:spPr>
          <a:xfrm>
            <a:off x="5508104" y="4257368"/>
            <a:ext cx="0" cy="244800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 descr="C:\Users\IvanovaES\Desktop\850149063413e8ce8bf6eb9ed76e01768fc380b2d7a4_b.jpg"/>
          <p:cNvPicPr>
            <a:picLocks noChangeAspect="1" noChangeArrowheads="1"/>
          </p:cNvPicPr>
          <p:nvPr/>
        </p:nvPicPr>
        <p:blipFill>
          <a:blip r:embed="rId8" cstate="print"/>
          <a:srcRect l="38601" r="37962"/>
          <a:stretch>
            <a:fillRect/>
          </a:stretch>
        </p:blipFill>
        <p:spPr bwMode="auto">
          <a:xfrm>
            <a:off x="5580112" y="4293095"/>
            <a:ext cx="151886" cy="648073"/>
          </a:xfrm>
          <a:prstGeom prst="rect">
            <a:avLst/>
          </a:prstGeom>
          <a:noFill/>
        </p:spPr>
      </p:pic>
      <p:sp>
        <p:nvSpPr>
          <p:cNvPr id="113" name="Прямоугольник 112"/>
          <p:cNvSpPr/>
          <p:nvPr/>
        </p:nvSpPr>
        <p:spPr>
          <a:xfrm>
            <a:off x="2123728" y="6356773"/>
            <a:ext cx="1907704" cy="501227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C00000"/>
                </a:solidFill>
                <a:latin typeface="Cambria" pitchFamily="18" charset="0"/>
              </a:rPr>
              <a:t>Проведение предварительного индивидуального собеседования</a:t>
            </a:r>
          </a:p>
        </p:txBody>
      </p:sp>
      <p:pic>
        <p:nvPicPr>
          <p:cNvPr id="114" name="Picture 3" descr="C:\Users\IvanovaES\Desktop\850149063413e8ce8bf6eb9ed76e01768fc380b2d7a4_b.jpg"/>
          <p:cNvPicPr>
            <a:picLocks noChangeAspect="1" noChangeArrowheads="1"/>
          </p:cNvPicPr>
          <p:nvPr/>
        </p:nvPicPr>
        <p:blipFill>
          <a:blip r:embed="rId8" cstate="print"/>
          <a:srcRect l="38601" r="37962"/>
          <a:stretch>
            <a:fillRect/>
          </a:stretch>
        </p:blipFill>
        <p:spPr bwMode="auto">
          <a:xfrm flipH="1">
            <a:off x="2051720" y="6381328"/>
            <a:ext cx="84381" cy="360040"/>
          </a:xfrm>
          <a:prstGeom prst="rect">
            <a:avLst/>
          </a:prstGeom>
          <a:noFill/>
        </p:spPr>
      </p:pic>
      <p:cxnSp>
        <p:nvCxnSpPr>
          <p:cNvPr id="103" name="Прямая соединительная линия 102"/>
          <p:cNvCxnSpPr/>
          <p:nvPr/>
        </p:nvCxnSpPr>
        <p:spPr>
          <a:xfrm>
            <a:off x="7020272" y="4293368"/>
            <a:ext cx="0" cy="244800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7128320" y="5733256"/>
            <a:ext cx="324000" cy="1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IvanovaES\Desktop\Общие письма\требования\important-person_318-10744.jpg"/>
          <p:cNvPicPr>
            <a:picLocks noChangeAspect="1" noChangeArrowheads="1"/>
          </p:cNvPicPr>
          <p:nvPr/>
        </p:nvPicPr>
        <p:blipFill>
          <a:blip r:embed="rId9" cstate="print"/>
          <a:srcRect l="19226" r="17950" b="9613"/>
          <a:stretch>
            <a:fillRect/>
          </a:stretch>
        </p:blipFill>
        <p:spPr bwMode="auto">
          <a:xfrm>
            <a:off x="7668344" y="5085184"/>
            <a:ext cx="504056" cy="725199"/>
          </a:xfrm>
          <a:prstGeom prst="rect">
            <a:avLst/>
          </a:prstGeom>
          <a:noFill/>
        </p:spPr>
      </p:pic>
      <p:sp>
        <p:nvSpPr>
          <p:cNvPr id="109" name="Прямоугольник 108"/>
          <p:cNvSpPr/>
          <p:nvPr/>
        </p:nvSpPr>
        <p:spPr>
          <a:xfrm>
            <a:off x="7380312" y="5752054"/>
            <a:ext cx="1080120" cy="393506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</a:rPr>
              <a:t>вышестоящий руководитель</a:t>
            </a:r>
          </a:p>
        </p:txBody>
      </p:sp>
      <p:pic>
        <p:nvPicPr>
          <p:cNvPr id="115" name="Picture 3" descr="C:\Users\IvanovaES\Desktop\Общие письма\требования\Lis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7936" y="5661248"/>
            <a:ext cx="576064" cy="576064"/>
          </a:xfrm>
          <a:prstGeom prst="rect">
            <a:avLst/>
          </a:prstGeom>
          <a:noFill/>
        </p:spPr>
      </p:pic>
      <p:sp>
        <p:nvSpPr>
          <p:cNvPr id="116" name="Прямоугольник 115"/>
          <p:cNvSpPr/>
          <p:nvPr/>
        </p:nvSpPr>
        <p:spPr>
          <a:xfrm>
            <a:off x="7092280" y="4221088"/>
            <a:ext cx="2051720" cy="816698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950" b="1" u="sng" dirty="0" smtClean="0">
                <a:solidFill>
                  <a:srgbClr val="C00000"/>
                </a:solidFill>
                <a:latin typeface="Cambria" pitchFamily="18" charset="0"/>
              </a:rPr>
              <a:t>принимает итоговое решение</a:t>
            </a:r>
          </a:p>
          <a:p>
            <a:pPr algn="ctr"/>
            <a:r>
              <a:rPr lang="ru-RU" sz="950" b="1" dirty="0" smtClean="0">
                <a:solidFill>
                  <a:srgbClr val="C00000"/>
                </a:solidFill>
                <a:latin typeface="Cambria" pitchFamily="18" charset="0"/>
              </a:rPr>
              <a:t>(в случае его несогласия, отзыв возвращается для возможного пересмотра непосредственному руководителю)</a:t>
            </a:r>
          </a:p>
        </p:txBody>
      </p:sp>
      <p:pic>
        <p:nvPicPr>
          <p:cNvPr id="1028" name="Picture 4" descr="C:\Users\IvanovaES\Desktop\red-cross-wrong-icon-9673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01584" y="5733256"/>
            <a:ext cx="442416" cy="442416"/>
          </a:xfrm>
          <a:prstGeom prst="rect">
            <a:avLst/>
          </a:prstGeom>
          <a:noFill/>
        </p:spPr>
      </p:pic>
      <p:pic>
        <p:nvPicPr>
          <p:cNvPr id="118" name="Picture 3" descr="C:\Users\IvanovaES\Desktop\Общие письма\требования\Lis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7936" y="5085184"/>
            <a:ext cx="576064" cy="576064"/>
          </a:xfrm>
          <a:prstGeom prst="rect">
            <a:avLst/>
          </a:prstGeom>
          <a:noFill/>
        </p:spPr>
      </p:pic>
      <p:pic>
        <p:nvPicPr>
          <p:cNvPr id="1029" name="Picture 5" descr="C:\Users\IvanovaES\Desktop\Check.png"/>
          <p:cNvPicPr>
            <a:picLocks noChangeAspect="1" noChangeArrowheads="1"/>
          </p:cNvPicPr>
          <p:nvPr/>
        </p:nvPicPr>
        <p:blipFill>
          <a:blip r:embed="rId11" cstate="print"/>
          <a:srcRect t="15631" b="12053"/>
          <a:stretch>
            <a:fillRect/>
          </a:stretch>
        </p:blipFill>
        <p:spPr bwMode="auto">
          <a:xfrm>
            <a:off x="8546554" y="5157192"/>
            <a:ext cx="597446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3498" y="-27383"/>
            <a:ext cx="9140503" cy="1124744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8" name="Объект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30" y="116632"/>
            <a:ext cx="693623" cy="864096"/>
          </a:xfrm>
          <a:prstGeom prst="rect">
            <a:avLst/>
          </a:prstGeom>
        </p:spPr>
      </p:pic>
      <p:sp>
        <p:nvSpPr>
          <p:cNvPr id="44" name="Заголовок 1"/>
          <p:cNvSpPr txBox="1">
            <a:spLocks/>
          </p:cNvSpPr>
          <p:nvPr/>
        </p:nvSpPr>
        <p:spPr>
          <a:xfrm>
            <a:off x="0" y="0"/>
            <a:ext cx="5868144" cy="1052736"/>
          </a:xfrm>
          <a:prstGeom prst="rect">
            <a:avLst/>
          </a:prstGeom>
        </p:spPr>
        <p:txBody>
          <a:bodyPr vert="horz" lIns="84900" tIns="42450" rIns="84900" bIns="42450" rtlCol="0" anchor="ctr">
            <a:noAutofit/>
          </a:bodyPr>
          <a:lstStyle/>
          <a:p>
            <a:pPr algn="ctr"/>
            <a:r>
              <a:rPr lang="ru-RU" sz="2300" b="1" dirty="0" smtClean="0">
                <a:latin typeface="Cambria" pitchFamily="18" charset="0"/>
              </a:rPr>
              <a:t>Структура критериев и оценок</a:t>
            </a:r>
            <a:endParaRPr lang="ru-RU" sz="2300" b="1" dirty="0">
              <a:latin typeface="Cambria" pitchFamily="18" charset="0"/>
            </a:endParaRPr>
          </a:p>
        </p:txBody>
      </p:sp>
      <p:sp>
        <p:nvSpPr>
          <p:cNvPr id="78" name="Номер слайда 13"/>
          <p:cNvSpPr txBox="1">
            <a:spLocks/>
          </p:cNvSpPr>
          <p:nvPr/>
        </p:nvSpPr>
        <p:spPr>
          <a:xfrm>
            <a:off x="8460432" y="0"/>
            <a:ext cx="648073" cy="980728"/>
          </a:xfrm>
          <a:prstGeom prst="rect">
            <a:avLst/>
          </a:prstGeom>
        </p:spPr>
        <p:txBody>
          <a:bodyPr vert="horz" lIns="84900" tIns="42450" rIns="84900" bIns="42450" rtlCol="0" anchor="ctr"/>
          <a:lstStyle/>
          <a:p>
            <a:pPr algn="r">
              <a:defRPr/>
            </a:pPr>
            <a:fld id="{0F43F4AF-7D06-4FEB-900F-7B33DEC9A355}" type="slidenum">
              <a:rPr lang="ru-RU" sz="5000" smtClean="0">
                <a:solidFill>
                  <a:srgbClr val="34411B"/>
                </a:solidFill>
                <a:latin typeface="Cambria" pitchFamily="18" charset="0"/>
              </a:rPr>
              <a:pPr algn="r">
                <a:defRPr/>
              </a:pPr>
              <a:t>6</a:t>
            </a:fld>
            <a:endParaRPr lang="ru-RU" sz="5000" dirty="0">
              <a:solidFill>
                <a:srgbClr val="34411B"/>
              </a:solidFill>
              <a:latin typeface="Cambria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72200" y="169342"/>
            <a:ext cx="2088232" cy="639727"/>
          </a:xfrm>
          <a:prstGeom prst="rect">
            <a:avLst/>
          </a:prstGeom>
          <a:noFill/>
        </p:spPr>
        <p:txBody>
          <a:bodyPr wrap="square" lIns="84900" tIns="42450" rIns="84900" bIns="4245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34411B"/>
                </a:solidFill>
                <a:latin typeface="Cambria" pitchFamily="18" charset="0"/>
              </a:rPr>
              <a:t>Министерство труда </a:t>
            </a:r>
          </a:p>
          <a:p>
            <a:pPr algn="ctr"/>
            <a:r>
              <a:rPr lang="ru-RU" sz="1200" b="1" dirty="0" smtClean="0">
                <a:solidFill>
                  <a:srgbClr val="34411B"/>
                </a:solidFill>
                <a:latin typeface="Cambria" pitchFamily="18" charset="0"/>
              </a:rPr>
              <a:t>и социальной защиты Российской Федерации</a:t>
            </a:r>
            <a:endParaRPr lang="ru-RU" sz="1200" b="1" dirty="0">
              <a:solidFill>
                <a:srgbClr val="34411B"/>
              </a:solidFill>
              <a:latin typeface="Cambria" pitchFamily="18" charset="0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8532440" y="188640"/>
            <a:ext cx="0" cy="648072"/>
          </a:xfrm>
          <a:prstGeom prst="line">
            <a:avLst/>
          </a:prstGeom>
          <a:ln w="19050">
            <a:solidFill>
              <a:srgbClr val="3441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108504" y="2492896"/>
            <a:ext cx="9000000" cy="0"/>
          </a:xfrm>
          <a:prstGeom prst="line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108504" y="3501008"/>
            <a:ext cx="9000000" cy="0"/>
          </a:xfrm>
          <a:prstGeom prst="line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108504" y="4509120"/>
            <a:ext cx="9000000" cy="0"/>
          </a:xfrm>
          <a:prstGeom prst="line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108504" y="5517232"/>
            <a:ext cx="9000000" cy="0"/>
          </a:xfrm>
          <a:prstGeom prst="line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611560" y="1556792"/>
            <a:ext cx="720080" cy="455061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«А»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11560" y="2564904"/>
            <a:ext cx="720080" cy="455061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«Б»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11560" y="3573016"/>
            <a:ext cx="720080" cy="455061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«В»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11560" y="4581128"/>
            <a:ext cx="720080" cy="455061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«Г»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11560" y="5589240"/>
            <a:ext cx="720080" cy="455061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«Д»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0" y="1916832"/>
            <a:ext cx="1907704" cy="455061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Cambria" pitchFamily="18" charset="0"/>
              </a:rPr>
              <a:t>очень высокий уровень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0" y="2924944"/>
            <a:ext cx="1907704" cy="455061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Cambria" pitchFamily="18" charset="0"/>
              </a:rPr>
              <a:t>высокий </a:t>
            </a:r>
            <a:br>
              <a:rPr lang="ru-RU" sz="1200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sz="1200" b="1" dirty="0" smtClean="0">
                <a:solidFill>
                  <a:srgbClr val="0070C0"/>
                </a:solidFill>
                <a:latin typeface="Cambria" pitchFamily="18" charset="0"/>
              </a:rPr>
              <a:t>уровень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0" y="3933056"/>
            <a:ext cx="1907704" cy="455061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Cambria" pitchFamily="18" charset="0"/>
              </a:rPr>
              <a:t>достаточный </a:t>
            </a:r>
            <a:br>
              <a:rPr lang="ru-RU" sz="1200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sz="1200" b="1" dirty="0" smtClean="0">
                <a:solidFill>
                  <a:srgbClr val="0070C0"/>
                </a:solidFill>
                <a:latin typeface="Cambria" pitchFamily="18" charset="0"/>
              </a:rPr>
              <a:t>уровень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0" y="4941168"/>
            <a:ext cx="1907704" cy="455061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Cambria" pitchFamily="18" charset="0"/>
              </a:rPr>
              <a:t>недостаточный уровень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-36512" y="5972293"/>
            <a:ext cx="1944216" cy="455061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50" b="1" dirty="0" smtClean="0">
                <a:solidFill>
                  <a:srgbClr val="0070C0"/>
                </a:solidFill>
                <a:latin typeface="Cambria" pitchFamily="18" charset="0"/>
              </a:rPr>
              <a:t>неудовлетворительный уровень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1907704" y="1124744"/>
            <a:ext cx="2088232" cy="439672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50" b="1" i="1" dirty="0" smtClean="0">
                <a:solidFill>
                  <a:srgbClr val="C00000"/>
                </a:solidFill>
                <a:latin typeface="Cambria" pitchFamily="18" charset="0"/>
              </a:rPr>
              <a:t>эффективность и результативность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3995936" y="1124744"/>
            <a:ext cx="2664296" cy="262701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50" b="1" i="1" dirty="0" smtClean="0">
                <a:solidFill>
                  <a:srgbClr val="C00000"/>
                </a:solidFill>
                <a:latin typeface="Cambria" pitchFamily="18" charset="0"/>
              </a:rPr>
              <a:t>квалификация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6588224" y="1124744"/>
            <a:ext cx="2627784" cy="616644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50" b="1" i="1" dirty="0" smtClean="0">
                <a:solidFill>
                  <a:srgbClr val="C00000"/>
                </a:solidFill>
                <a:latin typeface="Cambria" pitchFamily="18" charset="0"/>
              </a:rPr>
              <a:t>профессиональные и             личностные качества (компетенции)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2051720" y="1844824"/>
            <a:ext cx="1872208" cy="408894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050" b="1" dirty="0" smtClean="0">
                <a:latin typeface="Cambria" pitchFamily="18" charset="0"/>
              </a:rPr>
              <a:t>задачи выполнены на очень высоком уровне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2051720" y="2852936"/>
            <a:ext cx="1872208" cy="408894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050" b="1" dirty="0" smtClean="0">
                <a:latin typeface="Cambria" pitchFamily="18" charset="0"/>
              </a:rPr>
              <a:t>задачи выполнены на высоком уровне</a:t>
            </a:r>
          </a:p>
        </p:txBody>
      </p:sp>
      <p:sp>
        <p:nvSpPr>
          <p:cNvPr id="146" name="Прямоугольник 145"/>
          <p:cNvSpPr/>
          <p:nvPr/>
        </p:nvSpPr>
        <p:spPr>
          <a:xfrm>
            <a:off x="2051720" y="3645024"/>
            <a:ext cx="1872208" cy="732060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050" b="1" dirty="0" smtClean="0">
                <a:latin typeface="Cambria" pitchFamily="18" charset="0"/>
              </a:rPr>
              <a:t>задачи выполнены на хорошем профессиональном уровне</a:t>
            </a:r>
          </a:p>
        </p:txBody>
      </p:sp>
      <p:sp>
        <p:nvSpPr>
          <p:cNvPr id="147" name="Прямоугольник 146"/>
          <p:cNvSpPr/>
          <p:nvPr/>
        </p:nvSpPr>
        <p:spPr>
          <a:xfrm>
            <a:off x="1979712" y="4581128"/>
            <a:ext cx="1944216" cy="893643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050" b="1" dirty="0" smtClean="0">
                <a:latin typeface="Cambria" pitchFamily="18" charset="0"/>
              </a:rPr>
              <a:t>задачи выполнены на низком  профессиональном уровне </a:t>
            </a:r>
            <a:r>
              <a:rPr lang="ru-RU" sz="1050" b="1" i="1" dirty="0" smtClean="0">
                <a:latin typeface="Cambria" pitchFamily="18" charset="0"/>
              </a:rPr>
              <a:t>(результативность нестабильная)</a:t>
            </a:r>
          </a:p>
        </p:txBody>
      </p:sp>
      <p:sp>
        <p:nvSpPr>
          <p:cNvPr id="148" name="Прямоугольник 147"/>
          <p:cNvSpPr/>
          <p:nvPr/>
        </p:nvSpPr>
        <p:spPr>
          <a:xfrm>
            <a:off x="2051720" y="5661248"/>
            <a:ext cx="1872208" cy="893643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050" b="1" dirty="0" smtClean="0">
                <a:latin typeface="Cambria" pitchFamily="18" charset="0"/>
              </a:rPr>
              <a:t>задачи не выполнены или подготовлены                               на очень низком профессиональном уровне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3995936" y="1719606"/>
            <a:ext cx="2592288" cy="701282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</a:rPr>
              <a:t>глубокие проф. знания и владение в совершенстве проф. умениями                сверх объема, предусмотренного должностным регламентом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6732240" y="1700808"/>
            <a:ext cx="2592288" cy="701282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000" dirty="0" smtClean="0">
                <a:latin typeface="Cambria" pitchFamily="18" charset="0"/>
              </a:rPr>
              <a:t> </a:t>
            </a:r>
            <a:r>
              <a:rPr lang="ru-RU" sz="1000" b="1" dirty="0" smtClean="0">
                <a:latin typeface="Cambria" pitchFamily="18" charset="0"/>
              </a:rPr>
              <a:t>высокая ориентация на результат</a:t>
            </a:r>
          </a:p>
          <a:p>
            <a:pPr>
              <a:buFont typeface="Wingdings" pitchFamily="2" charset="2"/>
              <a:buChar char="ü"/>
            </a:pPr>
            <a:r>
              <a:rPr lang="ru-RU" sz="1000" b="1" dirty="0" smtClean="0">
                <a:latin typeface="Cambria" pitchFamily="18" charset="0"/>
              </a:rPr>
              <a:t> эффективная работа в команде</a:t>
            </a:r>
          </a:p>
          <a:p>
            <a:pPr>
              <a:buFont typeface="Wingdings" pitchFamily="2" charset="2"/>
              <a:buChar char="ü"/>
            </a:pPr>
            <a:r>
              <a:rPr lang="ru-RU" sz="1000" b="1" dirty="0" smtClean="0">
                <a:latin typeface="Cambria" pitchFamily="18" charset="0"/>
              </a:rPr>
              <a:t> высокая организованность</a:t>
            </a:r>
          </a:p>
          <a:p>
            <a:pPr>
              <a:buFont typeface="Wingdings" pitchFamily="2" charset="2"/>
              <a:buChar char="ü"/>
            </a:pPr>
            <a:r>
              <a:rPr lang="ru-RU" sz="1000" b="1" dirty="0" smtClean="0">
                <a:latin typeface="Cambria" pitchFamily="18" charset="0"/>
              </a:rPr>
              <a:t> очень высокая работоспособность</a:t>
            </a:r>
          </a:p>
        </p:txBody>
      </p:sp>
      <p:sp>
        <p:nvSpPr>
          <p:cNvPr id="152" name="Нашивка 151"/>
          <p:cNvSpPr/>
          <p:nvPr/>
        </p:nvSpPr>
        <p:spPr>
          <a:xfrm>
            <a:off x="1763688" y="1904972"/>
            <a:ext cx="192476" cy="29989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" name="Нашивка 152"/>
          <p:cNvSpPr/>
          <p:nvPr/>
        </p:nvSpPr>
        <p:spPr>
          <a:xfrm>
            <a:off x="1907704" y="1904972"/>
            <a:ext cx="192476" cy="29989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" name="Нашивка 153"/>
          <p:cNvSpPr/>
          <p:nvPr/>
        </p:nvSpPr>
        <p:spPr>
          <a:xfrm>
            <a:off x="1763688" y="2852936"/>
            <a:ext cx="192476" cy="29989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5" name="Нашивка 154"/>
          <p:cNvSpPr/>
          <p:nvPr/>
        </p:nvSpPr>
        <p:spPr>
          <a:xfrm>
            <a:off x="1907704" y="2852936"/>
            <a:ext cx="192476" cy="29989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6" name="Нашивка 155"/>
          <p:cNvSpPr/>
          <p:nvPr/>
        </p:nvSpPr>
        <p:spPr>
          <a:xfrm>
            <a:off x="1787236" y="3861048"/>
            <a:ext cx="192476" cy="29989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7" name="Нашивка 156"/>
          <p:cNvSpPr/>
          <p:nvPr/>
        </p:nvSpPr>
        <p:spPr>
          <a:xfrm>
            <a:off x="1931252" y="3861048"/>
            <a:ext cx="192476" cy="29989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8" name="Нашивка 157"/>
          <p:cNvSpPr/>
          <p:nvPr/>
        </p:nvSpPr>
        <p:spPr>
          <a:xfrm>
            <a:off x="1787236" y="4869160"/>
            <a:ext cx="192476" cy="29989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9" name="Нашивка 158"/>
          <p:cNvSpPr/>
          <p:nvPr/>
        </p:nvSpPr>
        <p:spPr>
          <a:xfrm>
            <a:off x="1931252" y="4869160"/>
            <a:ext cx="192476" cy="29989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0" name="Нашивка 159"/>
          <p:cNvSpPr/>
          <p:nvPr/>
        </p:nvSpPr>
        <p:spPr>
          <a:xfrm>
            <a:off x="1787236" y="5989980"/>
            <a:ext cx="192476" cy="29989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1" name="Нашивка 160"/>
          <p:cNvSpPr/>
          <p:nvPr/>
        </p:nvSpPr>
        <p:spPr>
          <a:xfrm>
            <a:off x="1931252" y="5989980"/>
            <a:ext cx="192476" cy="29989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4" name="Нашивка 163"/>
          <p:cNvSpPr/>
          <p:nvPr/>
        </p:nvSpPr>
        <p:spPr>
          <a:xfrm>
            <a:off x="3779912" y="1904972"/>
            <a:ext cx="192476" cy="29989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5" name="Нашивка 164"/>
          <p:cNvSpPr/>
          <p:nvPr/>
        </p:nvSpPr>
        <p:spPr>
          <a:xfrm>
            <a:off x="3923928" y="1904972"/>
            <a:ext cx="192476" cy="29989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6" name="Нашивка 165"/>
          <p:cNvSpPr/>
          <p:nvPr/>
        </p:nvSpPr>
        <p:spPr>
          <a:xfrm>
            <a:off x="6467756" y="1916832"/>
            <a:ext cx="192476" cy="29989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7" name="Нашивка 166"/>
          <p:cNvSpPr/>
          <p:nvPr/>
        </p:nvSpPr>
        <p:spPr>
          <a:xfrm>
            <a:off x="6611772" y="1916832"/>
            <a:ext cx="192476" cy="29989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9" name="Нашивка 168"/>
          <p:cNvSpPr/>
          <p:nvPr/>
        </p:nvSpPr>
        <p:spPr>
          <a:xfrm>
            <a:off x="3803460" y="2852936"/>
            <a:ext cx="192476" cy="29989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0" name="Нашивка 169"/>
          <p:cNvSpPr/>
          <p:nvPr/>
        </p:nvSpPr>
        <p:spPr>
          <a:xfrm>
            <a:off x="3947476" y="2852936"/>
            <a:ext cx="192476" cy="29989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1" name="Нашивка 170"/>
          <p:cNvSpPr/>
          <p:nvPr/>
        </p:nvSpPr>
        <p:spPr>
          <a:xfrm>
            <a:off x="3803460" y="3861048"/>
            <a:ext cx="192476" cy="29989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2" name="Нашивка 171"/>
          <p:cNvSpPr/>
          <p:nvPr/>
        </p:nvSpPr>
        <p:spPr>
          <a:xfrm>
            <a:off x="3947476" y="3861048"/>
            <a:ext cx="192476" cy="29989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3" name="Нашивка 172"/>
          <p:cNvSpPr/>
          <p:nvPr/>
        </p:nvSpPr>
        <p:spPr>
          <a:xfrm>
            <a:off x="3803460" y="4869160"/>
            <a:ext cx="192476" cy="29989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4" name="Нашивка 173"/>
          <p:cNvSpPr/>
          <p:nvPr/>
        </p:nvSpPr>
        <p:spPr>
          <a:xfrm>
            <a:off x="3947476" y="4869160"/>
            <a:ext cx="192476" cy="29989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5" name="Нашивка 174"/>
          <p:cNvSpPr/>
          <p:nvPr/>
        </p:nvSpPr>
        <p:spPr>
          <a:xfrm>
            <a:off x="3803460" y="5972293"/>
            <a:ext cx="192476" cy="29989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6" name="Нашивка 175"/>
          <p:cNvSpPr/>
          <p:nvPr/>
        </p:nvSpPr>
        <p:spPr>
          <a:xfrm>
            <a:off x="3947476" y="5972293"/>
            <a:ext cx="192476" cy="29989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3995936" y="2636912"/>
            <a:ext cx="2664296" cy="701282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</a:rPr>
              <a:t>глубокие проф. знания и владение в совершенстве проф. умениями, предусмотренными                           должностным регламентом</a:t>
            </a:r>
          </a:p>
        </p:txBody>
      </p:sp>
      <p:sp>
        <p:nvSpPr>
          <p:cNvPr id="178" name="Прямоугольник 177"/>
          <p:cNvSpPr/>
          <p:nvPr/>
        </p:nvSpPr>
        <p:spPr>
          <a:xfrm>
            <a:off x="3995936" y="3645024"/>
            <a:ext cx="2664296" cy="701282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</a:rPr>
              <a:t>хорошие проф. знания и  хороший уровень владения проф. умениями, предусмотренными                          должностным регламентом</a:t>
            </a:r>
          </a:p>
        </p:txBody>
      </p:sp>
      <p:sp>
        <p:nvSpPr>
          <p:cNvPr id="179" name="Прямоугольник 178"/>
          <p:cNvSpPr/>
          <p:nvPr/>
        </p:nvSpPr>
        <p:spPr>
          <a:xfrm>
            <a:off x="3995936" y="4671934"/>
            <a:ext cx="2664296" cy="701282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</a:rPr>
              <a:t>слабые проф. знания и  низкий уровень владения проф. умениями, предусмотренными                      должностным регламентом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3995936" y="5588293"/>
            <a:ext cx="2664296" cy="1009059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</a:rPr>
              <a:t>не продемонстрированы или продемонстрированы очень слабые проф. знания и очень плохой уровень владения проф. умениями, предусмотренными                       должностным регламентом</a:t>
            </a:r>
          </a:p>
        </p:txBody>
      </p:sp>
      <p:sp>
        <p:nvSpPr>
          <p:cNvPr id="181" name="Нашивка 180"/>
          <p:cNvSpPr/>
          <p:nvPr/>
        </p:nvSpPr>
        <p:spPr>
          <a:xfrm>
            <a:off x="6467756" y="2852936"/>
            <a:ext cx="192476" cy="29989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2" name="Нашивка 181"/>
          <p:cNvSpPr/>
          <p:nvPr/>
        </p:nvSpPr>
        <p:spPr>
          <a:xfrm>
            <a:off x="6611772" y="2852936"/>
            <a:ext cx="192476" cy="29989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3" name="Нашивка 182"/>
          <p:cNvSpPr/>
          <p:nvPr/>
        </p:nvSpPr>
        <p:spPr>
          <a:xfrm>
            <a:off x="6467756" y="3861048"/>
            <a:ext cx="192476" cy="29989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4" name="Нашивка 183"/>
          <p:cNvSpPr/>
          <p:nvPr/>
        </p:nvSpPr>
        <p:spPr>
          <a:xfrm>
            <a:off x="6611772" y="3861048"/>
            <a:ext cx="192476" cy="29989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5" name="Нашивка 184"/>
          <p:cNvSpPr/>
          <p:nvPr/>
        </p:nvSpPr>
        <p:spPr>
          <a:xfrm>
            <a:off x="6467756" y="4869160"/>
            <a:ext cx="192476" cy="29989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6" name="Нашивка 185"/>
          <p:cNvSpPr/>
          <p:nvPr/>
        </p:nvSpPr>
        <p:spPr>
          <a:xfrm>
            <a:off x="6611772" y="4869160"/>
            <a:ext cx="192476" cy="29989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9" name="Нашивка 188"/>
          <p:cNvSpPr/>
          <p:nvPr/>
        </p:nvSpPr>
        <p:spPr>
          <a:xfrm>
            <a:off x="6467756" y="5949280"/>
            <a:ext cx="192476" cy="29989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0" name="Нашивка 189"/>
          <p:cNvSpPr/>
          <p:nvPr/>
        </p:nvSpPr>
        <p:spPr>
          <a:xfrm>
            <a:off x="6611772" y="5949280"/>
            <a:ext cx="192476" cy="29989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6732240" y="2636912"/>
            <a:ext cx="2483768" cy="701282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000" dirty="0" smtClean="0">
                <a:latin typeface="Cambria" pitchFamily="18" charset="0"/>
              </a:rPr>
              <a:t> </a:t>
            </a:r>
            <a:r>
              <a:rPr lang="ru-RU" sz="1000" b="1" dirty="0" smtClean="0">
                <a:latin typeface="Cambria" pitchFamily="18" charset="0"/>
              </a:rPr>
              <a:t>ориентация на результат</a:t>
            </a:r>
          </a:p>
          <a:p>
            <a:pPr>
              <a:buFont typeface="Wingdings" pitchFamily="2" charset="2"/>
              <a:buChar char="ü"/>
            </a:pPr>
            <a:r>
              <a:rPr lang="ru-RU" sz="1000" b="1" dirty="0" smtClean="0">
                <a:latin typeface="Cambria" pitchFamily="18" charset="0"/>
              </a:rPr>
              <a:t> хорошая работа в команде</a:t>
            </a:r>
          </a:p>
          <a:p>
            <a:pPr>
              <a:buFont typeface="Wingdings" pitchFamily="2" charset="2"/>
              <a:buChar char="ü"/>
            </a:pPr>
            <a:r>
              <a:rPr lang="ru-RU" sz="1000" b="1" dirty="0" smtClean="0">
                <a:latin typeface="Cambria" pitchFamily="18" charset="0"/>
              </a:rPr>
              <a:t> высокая организованность</a:t>
            </a:r>
          </a:p>
          <a:p>
            <a:pPr>
              <a:buFont typeface="Wingdings" pitchFamily="2" charset="2"/>
              <a:buChar char="ü"/>
            </a:pPr>
            <a:r>
              <a:rPr lang="ru-RU" sz="1000" b="1" dirty="0" smtClean="0">
                <a:latin typeface="Cambria" pitchFamily="18" charset="0"/>
              </a:rPr>
              <a:t> высокая работоспособность</a:t>
            </a:r>
          </a:p>
        </p:txBody>
      </p:sp>
      <p:sp>
        <p:nvSpPr>
          <p:cNvPr id="192" name="Прямоугольник 191"/>
          <p:cNvSpPr/>
          <p:nvPr/>
        </p:nvSpPr>
        <p:spPr>
          <a:xfrm>
            <a:off x="6732240" y="3663822"/>
            <a:ext cx="2483768" cy="701282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000" dirty="0" smtClean="0">
                <a:latin typeface="Cambria" pitchFamily="18" charset="0"/>
              </a:rPr>
              <a:t> </a:t>
            </a:r>
            <a:r>
              <a:rPr lang="ru-RU" sz="1000" b="1" dirty="0" smtClean="0">
                <a:latin typeface="Cambria" pitchFamily="18" charset="0"/>
              </a:rPr>
              <a:t>ориентация на результат</a:t>
            </a:r>
          </a:p>
          <a:p>
            <a:pPr>
              <a:buFont typeface="Wingdings" pitchFamily="2" charset="2"/>
              <a:buChar char="ü"/>
            </a:pPr>
            <a:r>
              <a:rPr lang="ru-RU" sz="1000" b="1" dirty="0" smtClean="0">
                <a:latin typeface="Cambria" pitchFamily="18" charset="0"/>
              </a:rPr>
              <a:t> нормальная работа в команде</a:t>
            </a:r>
          </a:p>
          <a:p>
            <a:pPr>
              <a:buFont typeface="Wingdings" pitchFamily="2" charset="2"/>
              <a:buChar char="ü"/>
            </a:pPr>
            <a:r>
              <a:rPr lang="ru-RU" sz="1000" b="1" dirty="0" smtClean="0">
                <a:latin typeface="Cambria" pitchFamily="18" charset="0"/>
              </a:rPr>
              <a:t> хорошая организованность</a:t>
            </a:r>
          </a:p>
          <a:p>
            <a:pPr>
              <a:buFont typeface="Wingdings" pitchFamily="2" charset="2"/>
              <a:buChar char="ü"/>
            </a:pPr>
            <a:r>
              <a:rPr lang="ru-RU" sz="1000" b="1" dirty="0" smtClean="0">
                <a:latin typeface="Cambria" pitchFamily="18" charset="0"/>
              </a:rPr>
              <a:t> достаточная работоспособность</a:t>
            </a:r>
          </a:p>
        </p:txBody>
      </p:sp>
      <p:sp>
        <p:nvSpPr>
          <p:cNvPr id="193" name="Прямоугольник 192"/>
          <p:cNvSpPr/>
          <p:nvPr/>
        </p:nvSpPr>
        <p:spPr>
          <a:xfrm>
            <a:off x="6732240" y="4590053"/>
            <a:ext cx="2483768" cy="855171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000" dirty="0" smtClean="0">
                <a:latin typeface="Cambria" pitchFamily="18" charset="0"/>
              </a:rPr>
              <a:t> </a:t>
            </a:r>
            <a:r>
              <a:rPr lang="ru-RU" sz="1000" b="1" dirty="0" smtClean="0">
                <a:latin typeface="Cambria" pitchFamily="18" charset="0"/>
              </a:rPr>
              <a:t>ориентация на процесс</a:t>
            </a:r>
          </a:p>
          <a:p>
            <a:pPr>
              <a:buFont typeface="Wingdings" pitchFamily="2" charset="2"/>
              <a:buChar char="ü"/>
            </a:pPr>
            <a:r>
              <a:rPr lang="ru-RU" sz="1000" b="1" dirty="0" smtClean="0">
                <a:latin typeface="Cambria" pitchFamily="18" charset="0"/>
              </a:rPr>
              <a:t> недостаточная исполнительность</a:t>
            </a:r>
          </a:p>
          <a:p>
            <a:pPr>
              <a:buFont typeface="Wingdings" pitchFamily="2" charset="2"/>
              <a:buChar char="ü"/>
            </a:pPr>
            <a:r>
              <a:rPr lang="ru-RU" sz="1000" b="1" dirty="0" smtClean="0">
                <a:latin typeface="Cambria" pitchFamily="18" charset="0"/>
              </a:rPr>
              <a:t> плохая организованность</a:t>
            </a:r>
          </a:p>
          <a:p>
            <a:pPr>
              <a:buFont typeface="Wingdings" pitchFamily="2" charset="2"/>
              <a:buChar char="ü"/>
            </a:pPr>
            <a:r>
              <a:rPr lang="ru-RU" sz="1000" b="1" dirty="0" smtClean="0">
                <a:latin typeface="Cambria" pitchFamily="18" charset="0"/>
              </a:rPr>
              <a:t> перекладывание ответственности </a:t>
            </a:r>
          </a:p>
          <a:p>
            <a:pPr>
              <a:buFont typeface="Wingdings" pitchFamily="2" charset="2"/>
              <a:buChar char="ü"/>
            </a:pPr>
            <a:r>
              <a:rPr lang="ru-RU" sz="1000" b="1" dirty="0" smtClean="0">
                <a:latin typeface="Cambria" pitchFamily="18" charset="0"/>
              </a:rPr>
              <a:t> низкая работоспособность и др.</a:t>
            </a:r>
          </a:p>
        </p:txBody>
      </p:sp>
      <p:sp>
        <p:nvSpPr>
          <p:cNvPr id="194" name="Прямоугольник 193"/>
          <p:cNvSpPr/>
          <p:nvPr/>
        </p:nvSpPr>
        <p:spPr>
          <a:xfrm>
            <a:off x="6732240" y="5589240"/>
            <a:ext cx="2520280" cy="1009059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000" dirty="0" smtClean="0">
                <a:latin typeface="Cambria" pitchFamily="18" charset="0"/>
              </a:rPr>
              <a:t> </a:t>
            </a:r>
            <a:r>
              <a:rPr lang="ru-RU" sz="1000" b="1" dirty="0" smtClean="0">
                <a:latin typeface="Cambria" pitchFamily="18" charset="0"/>
              </a:rPr>
              <a:t>отсутствие ориентации на   результат и процесс</a:t>
            </a:r>
          </a:p>
          <a:p>
            <a:pPr>
              <a:buFont typeface="Wingdings" pitchFamily="2" charset="2"/>
              <a:buChar char="ü"/>
            </a:pPr>
            <a:r>
              <a:rPr lang="ru-RU" sz="1000" b="1" dirty="0" smtClean="0">
                <a:latin typeface="Cambria" pitchFamily="18" charset="0"/>
              </a:rPr>
              <a:t> отсутствие командной работы</a:t>
            </a:r>
          </a:p>
          <a:p>
            <a:pPr>
              <a:buFont typeface="Wingdings" pitchFamily="2" charset="2"/>
              <a:buChar char="ü"/>
            </a:pPr>
            <a:r>
              <a:rPr lang="ru-RU" sz="1000" b="1" dirty="0" smtClean="0">
                <a:latin typeface="Cambria" pitchFamily="18" charset="0"/>
              </a:rPr>
              <a:t> низкая работоспособность</a:t>
            </a:r>
          </a:p>
          <a:p>
            <a:pPr>
              <a:buFont typeface="Wingdings" pitchFamily="2" charset="2"/>
              <a:buChar char="ü"/>
            </a:pPr>
            <a:r>
              <a:rPr lang="ru-RU" sz="1000" b="1" dirty="0" smtClean="0">
                <a:latin typeface="Cambria" pitchFamily="18" charset="0"/>
              </a:rPr>
              <a:t> необдуманность в действиях</a:t>
            </a:r>
          </a:p>
          <a:p>
            <a:pPr>
              <a:buFont typeface="Wingdings" pitchFamily="2" charset="2"/>
              <a:buChar char="ü"/>
            </a:pPr>
            <a:r>
              <a:rPr lang="ru-RU" sz="1000" b="1" dirty="0" smtClean="0">
                <a:latin typeface="Cambria" pitchFamily="18" charset="0"/>
              </a:rPr>
              <a:t> неисполнительность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3498" y="-27383"/>
            <a:ext cx="9140503" cy="1124744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8" name="Объект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30" y="116632"/>
            <a:ext cx="693623" cy="864096"/>
          </a:xfrm>
          <a:prstGeom prst="rect">
            <a:avLst/>
          </a:prstGeom>
        </p:spPr>
      </p:pic>
      <p:sp>
        <p:nvSpPr>
          <p:cNvPr id="44" name="Заголовок 1"/>
          <p:cNvSpPr txBox="1">
            <a:spLocks/>
          </p:cNvSpPr>
          <p:nvPr/>
        </p:nvSpPr>
        <p:spPr>
          <a:xfrm>
            <a:off x="0" y="0"/>
            <a:ext cx="5796136" cy="1052736"/>
          </a:xfrm>
          <a:prstGeom prst="rect">
            <a:avLst/>
          </a:prstGeom>
        </p:spPr>
        <p:txBody>
          <a:bodyPr vert="horz" lIns="84900" tIns="42450" rIns="84900" bIns="42450" rtlCol="0" anchor="ctr">
            <a:noAutofit/>
          </a:bodyPr>
          <a:lstStyle/>
          <a:p>
            <a:pPr algn="ctr"/>
            <a:r>
              <a:rPr lang="ru-RU" sz="2300" b="1" dirty="0" smtClean="0">
                <a:latin typeface="Cambria" pitchFamily="18" charset="0"/>
              </a:rPr>
              <a:t>Принятие решений по итогам обсуждения результатов оценки </a:t>
            </a:r>
            <a:endParaRPr lang="ru-RU" sz="2300" b="1" dirty="0">
              <a:latin typeface="Cambria" pitchFamily="18" charset="0"/>
            </a:endParaRPr>
          </a:p>
        </p:txBody>
      </p:sp>
      <p:sp>
        <p:nvSpPr>
          <p:cNvPr id="78" name="Номер слайда 13"/>
          <p:cNvSpPr txBox="1">
            <a:spLocks/>
          </p:cNvSpPr>
          <p:nvPr/>
        </p:nvSpPr>
        <p:spPr>
          <a:xfrm>
            <a:off x="8460432" y="0"/>
            <a:ext cx="648073" cy="980728"/>
          </a:xfrm>
          <a:prstGeom prst="rect">
            <a:avLst/>
          </a:prstGeom>
        </p:spPr>
        <p:txBody>
          <a:bodyPr vert="horz" lIns="84900" tIns="42450" rIns="84900" bIns="42450" rtlCol="0" anchor="ctr"/>
          <a:lstStyle/>
          <a:p>
            <a:pPr algn="r">
              <a:defRPr/>
            </a:pPr>
            <a:fld id="{0F43F4AF-7D06-4FEB-900F-7B33DEC9A355}" type="slidenum">
              <a:rPr lang="ru-RU" sz="5000" smtClean="0">
                <a:solidFill>
                  <a:srgbClr val="34411B"/>
                </a:solidFill>
                <a:latin typeface="Cambria" pitchFamily="18" charset="0"/>
              </a:rPr>
              <a:pPr algn="r">
                <a:defRPr/>
              </a:pPr>
              <a:t>7</a:t>
            </a:fld>
            <a:endParaRPr lang="ru-RU" sz="5000" dirty="0">
              <a:solidFill>
                <a:srgbClr val="34411B"/>
              </a:solidFill>
              <a:latin typeface="Cambria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72200" y="169342"/>
            <a:ext cx="2088232" cy="639727"/>
          </a:xfrm>
          <a:prstGeom prst="rect">
            <a:avLst/>
          </a:prstGeom>
          <a:noFill/>
        </p:spPr>
        <p:txBody>
          <a:bodyPr wrap="square" lIns="84900" tIns="42450" rIns="84900" bIns="4245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34411B"/>
                </a:solidFill>
                <a:latin typeface="Cambria" pitchFamily="18" charset="0"/>
              </a:rPr>
              <a:t>Министерство труда </a:t>
            </a:r>
          </a:p>
          <a:p>
            <a:pPr algn="ctr"/>
            <a:r>
              <a:rPr lang="ru-RU" sz="1200" b="1" dirty="0" smtClean="0">
                <a:solidFill>
                  <a:srgbClr val="34411B"/>
                </a:solidFill>
                <a:latin typeface="Cambria" pitchFamily="18" charset="0"/>
              </a:rPr>
              <a:t>и социальной защиты Российской Федерации</a:t>
            </a:r>
            <a:endParaRPr lang="ru-RU" sz="1200" b="1" dirty="0">
              <a:solidFill>
                <a:srgbClr val="34411B"/>
              </a:solidFill>
              <a:latin typeface="Cambria" pitchFamily="18" charset="0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8532440" y="188640"/>
            <a:ext cx="0" cy="648072"/>
          </a:xfrm>
          <a:prstGeom prst="line">
            <a:avLst/>
          </a:prstGeom>
          <a:ln w="19050">
            <a:solidFill>
              <a:srgbClr val="3441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2699792" y="1124744"/>
            <a:ext cx="720080" cy="455061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«А»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347864" y="1206624"/>
            <a:ext cx="2952328" cy="301173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</a:rPr>
              <a:t>«ОЧЕНЬ ВЫСОКИЙ УРОВЕНЬ»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0" y="1677795"/>
            <a:ext cx="2051720" cy="762838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00" b="1" dirty="0" smtClean="0">
                <a:latin typeface="Cambria" pitchFamily="18" charset="0"/>
              </a:rPr>
              <a:t>повышение в должности в самое ближайшее время при наличии                  вакантной должности 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979712" y="1677796"/>
            <a:ext cx="1584176" cy="593560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00" b="1" dirty="0" smtClean="0">
                <a:latin typeface="Cambria" pitchFamily="18" charset="0"/>
              </a:rPr>
              <a:t>рекомендация о включении в кадровый резерв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3563888" y="1677796"/>
            <a:ext cx="2376264" cy="762838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00" b="1" dirty="0" smtClean="0">
                <a:latin typeface="Cambria" pitchFamily="18" charset="0"/>
              </a:rPr>
              <a:t>выплата премии                                         за выполнение особо важных                                              и сложных заданий                                                           в максимальном размере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5796136" y="1677796"/>
            <a:ext cx="1512168" cy="593560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00" b="1" dirty="0" smtClean="0">
                <a:latin typeface="Cambria" pitchFamily="18" charset="0"/>
              </a:rPr>
              <a:t>применение поощрения и награждения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7308304" y="1677796"/>
            <a:ext cx="1835696" cy="593560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00" b="1" dirty="0" smtClean="0">
                <a:latin typeface="Cambria" pitchFamily="18" charset="0"/>
              </a:rPr>
              <a:t>присвоение               классного чина гражданской службы</a:t>
            </a: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rot="16200000">
            <a:off x="4571592" y="-2115207"/>
            <a:ext cx="0" cy="7344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899592" y="1556793"/>
            <a:ext cx="0" cy="21602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4716016" y="1556793"/>
            <a:ext cx="0" cy="21602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2771800" y="1556793"/>
            <a:ext cx="0" cy="21602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V="1">
            <a:off x="6516216" y="1556793"/>
            <a:ext cx="0" cy="21602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8244408" y="1556793"/>
            <a:ext cx="0" cy="21602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179512" y="2469883"/>
            <a:ext cx="8820000" cy="0"/>
          </a:xfrm>
          <a:prstGeom prst="line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-36512" y="3075196"/>
            <a:ext cx="1296144" cy="762838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00" b="1" dirty="0" smtClean="0">
                <a:latin typeface="Cambria" pitchFamily="18" charset="0"/>
              </a:rPr>
              <a:t>повышение в должности в дальнейшей перспективе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1187624" y="3075197"/>
            <a:ext cx="1584176" cy="762838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00" b="1" dirty="0" smtClean="0">
                <a:latin typeface="Cambria" pitchFamily="18" charset="0"/>
              </a:rPr>
              <a:t>рекомендация об участии в конкурсе на включение в кадровый резерв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2483768" y="3075197"/>
            <a:ext cx="1944216" cy="762838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00" b="1" dirty="0" smtClean="0">
                <a:latin typeface="Cambria" pitchFamily="18" charset="0"/>
              </a:rPr>
              <a:t>получение дополнительного профессионального образования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4176464" y="3075197"/>
            <a:ext cx="2195736" cy="762838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00" b="1" dirty="0" smtClean="0">
                <a:latin typeface="Cambria" pitchFamily="18" charset="0"/>
              </a:rPr>
              <a:t>осуществление выплаты премии за выполнение особо важных и сложных заданий            в повышенном размере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7669360" y="3117955"/>
            <a:ext cx="1511152" cy="932115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00" b="1" dirty="0" smtClean="0">
                <a:latin typeface="Cambria" pitchFamily="18" charset="0"/>
              </a:rPr>
              <a:t>принятие решения о присвоении классного чина гражданской службы</a:t>
            </a:r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 rot="16200000">
            <a:off x="4499560" y="-956819"/>
            <a:ext cx="0" cy="7776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flipV="1">
            <a:off x="611560" y="2931181"/>
            <a:ext cx="0" cy="21602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flipV="1">
            <a:off x="3419872" y="2931181"/>
            <a:ext cx="0" cy="21602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V="1">
            <a:off x="1979712" y="2931181"/>
            <a:ext cx="0" cy="21602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flipV="1">
            <a:off x="5220072" y="2931181"/>
            <a:ext cx="0" cy="21602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V="1">
            <a:off x="7020272" y="2931181"/>
            <a:ext cx="0" cy="21602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flipV="1">
            <a:off x="107504" y="4005064"/>
            <a:ext cx="8820000" cy="0"/>
          </a:xfrm>
          <a:prstGeom prst="line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rot="5400000" flipV="1">
            <a:off x="3437864" y="1309781"/>
            <a:ext cx="0" cy="10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Прямоугольник 124"/>
          <p:cNvSpPr/>
          <p:nvPr/>
        </p:nvSpPr>
        <p:spPr>
          <a:xfrm>
            <a:off x="2915816" y="2492896"/>
            <a:ext cx="720080" cy="455061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«Б»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3563888" y="2574776"/>
            <a:ext cx="2304256" cy="301173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</a:rPr>
              <a:t> «ВЫСОКИЙ УРОВЕНЬ»</a:t>
            </a:r>
          </a:p>
        </p:txBody>
      </p:sp>
      <p:cxnSp>
        <p:nvCxnSpPr>
          <p:cNvPr id="128" name="Прямая соединительная линия 127"/>
          <p:cNvCxnSpPr/>
          <p:nvPr/>
        </p:nvCxnSpPr>
        <p:spPr>
          <a:xfrm rot="5400000" flipV="1">
            <a:off x="3653888" y="2654920"/>
            <a:ext cx="0" cy="10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flipV="1">
            <a:off x="8388424" y="2937955"/>
            <a:ext cx="0" cy="180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Прямоугольник 130"/>
          <p:cNvSpPr/>
          <p:nvPr/>
        </p:nvSpPr>
        <p:spPr>
          <a:xfrm>
            <a:off x="6300192" y="3140968"/>
            <a:ext cx="1440160" cy="762838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00" b="1" dirty="0" smtClean="0">
                <a:latin typeface="Cambria" pitchFamily="18" charset="0"/>
              </a:rPr>
              <a:t>принятие решения              при  проведении аттестации</a:t>
            </a:r>
          </a:p>
        </p:txBody>
      </p:sp>
      <p:cxnSp>
        <p:nvCxnSpPr>
          <p:cNvPr id="136" name="Прямая соединительная линия 135"/>
          <p:cNvCxnSpPr/>
          <p:nvPr/>
        </p:nvCxnSpPr>
        <p:spPr>
          <a:xfrm rot="16200000">
            <a:off x="1735960" y="3482608"/>
            <a:ext cx="0" cy="1944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flipV="1">
            <a:off x="763960" y="4454608"/>
            <a:ext cx="0" cy="21602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flipV="1">
            <a:off x="2699792" y="4454608"/>
            <a:ext cx="0" cy="21602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flipV="1">
            <a:off x="179512" y="5445224"/>
            <a:ext cx="8820000" cy="0"/>
          </a:xfrm>
          <a:prstGeom prst="line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142"/>
          <p:cNvSpPr/>
          <p:nvPr/>
        </p:nvSpPr>
        <p:spPr>
          <a:xfrm>
            <a:off x="251520" y="3950552"/>
            <a:ext cx="720080" cy="455061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«В»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971600" y="4032432"/>
            <a:ext cx="2655912" cy="301173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</a:rPr>
              <a:t> «ДОСТАТОЧНЫЙ УРОВЕНЬ»</a:t>
            </a:r>
          </a:p>
        </p:txBody>
      </p:sp>
      <p:sp>
        <p:nvSpPr>
          <p:cNvPr id="148" name="Прямоугольник 147"/>
          <p:cNvSpPr/>
          <p:nvPr/>
        </p:nvSpPr>
        <p:spPr>
          <a:xfrm>
            <a:off x="-108520" y="4581128"/>
            <a:ext cx="1944216" cy="593560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00" b="1" dirty="0" smtClean="0">
                <a:latin typeface="Cambria" pitchFamily="18" charset="0"/>
              </a:rPr>
              <a:t>принятие решения</a:t>
            </a:r>
            <a:br>
              <a:rPr lang="ru-RU" sz="1100" b="1" dirty="0" smtClean="0">
                <a:latin typeface="Cambria" pitchFamily="18" charset="0"/>
              </a:rPr>
            </a:br>
            <a:r>
              <a:rPr lang="ru-RU" sz="1100" b="1" dirty="0" smtClean="0">
                <a:latin typeface="Cambria" pitchFamily="18" charset="0"/>
              </a:rPr>
              <a:t> при  проведении аттестации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1619672" y="4581128"/>
            <a:ext cx="2088232" cy="593560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00" b="1" dirty="0" smtClean="0">
                <a:latin typeface="Cambria" pitchFamily="18" charset="0"/>
              </a:rPr>
              <a:t>принятие решения при присвоении классного чина гражданской службы</a:t>
            </a:r>
          </a:p>
        </p:txBody>
      </p:sp>
      <p:cxnSp>
        <p:nvCxnSpPr>
          <p:cNvPr id="150" name="Прямая соединительная линия 149"/>
          <p:cNvCxnSpPr/>
          <p:nvPr/>
        </p:nvCxnSpPr>
        <p:spPr>
          <a:xfrm rot="5400000" flipV="1">
            <a:off x="3059904" y="4670720"/>
            <a:ext cx="1296000" cy="0"/>
          </a:xfrm>
          <a:prstGeom prst="line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 rot="5400000" flipV="1">
            <a:off x="981224" y="4112576"/>
            <a:ext cx="0" cy="10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 rot="16200000">
            <a:off x="4571624" y="2493273"/>
            <a:ext cx="0" cy="6768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 flipV="1">
            <a:off x="1187624" y="5877273"/>
            <a:ext cx="0" cy="21602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 flipV="1">
            <a:off x="3456384" y="5877272"/>
            <a:ext cx="0" cy="21602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Прямоугольник 154"/>
          <p:cNvSpPr/>
          <p:nvPr/>
        </p:nvSpPr>
        <p:spPr>
          <a:xfrm>
            <a:off x="2483768" y="5422211"/>
            <a:ext cx="720080" cy="455061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«Д»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3131840" y="5504091"/>
            <a:ext cx="3960440" cy="301173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</a:rPr>
              <a:t> «НЕУДОВЛЕТВОРИТЕЛЬНЫЙ УРОВЕНЬ»</a:t>
            </a:r>
          </a:p>
        </p:txBody>
      </p:sp>
      <p:sp>
        <p:nvSpPr>
          <p:cNvPr id="158" name="Прямоугольник 157"/>
          <p:cNvSpPr/>
          <p:nvPr/>
        </p:nvSpPr>
        <p:spPr>
          <a:xfrm>
            <a:off x="35496" y="6029053"/>
            <a:ext cx="2304256" cy="424283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00" b="1" dirty="0" smtClean="0">
                <a:latin typeface="Cambria" pitchFamily="18" charset="0"/>
              </a:rPr>
              <a:t>принятие решения                             при проведении аттестации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4644008" y="6029053"/>
            <a:ext cx="1728192" cy="593560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00" b="1" dirty="0" smtClean="0">
                <a:latin typeface="Cambria" pitchFamily="18" charset="0"/>
              </a:rPr>
              <a:t>принятие решения                о присвоении               классного чина</a:t>
            </a:r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 rot="5400000" flipV="1">
            <a:off x="3257848" y="5584235"/>
            <a:ext cx="0" cy="10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Прямоугольник 160"/>
          <p:cNvSpPr/>
          <p:nvPr/>
        </p:nvSpPr>
        <p:spPr>
          <a:xfrm>
            <a:off x="2267744" y="6029052"/>
            <a:ext cx="2232248" cy="593560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00" b="1" dirty="0" smtClean="0">
                <a:latin typeface="Cambria" pitchFamily="18" charset="0"/>
              </a:rPr>
              <a:t>осуществление                          выплаты премии                                                           в минимальном размере</a:t>
            </a:r>
          </a:p>
        </p:txBody>
      </p:sp>
      <p:cxnSp>
        <p:nvCxnSpPr>
          <p:cNvPr id="162" name="Прямая соединительная линия 161"/>
          <p:cNvCxnSpPr/>
          <p:nvPr/>
        </p:nvCxnSpPr>
        <p:spPr>
          <a:xfrm flipV="1">
            <a:off x="5508104" y="5877272"/>
            <a:ext cx="0" cy="21602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 flipV="1">
            <a:off x="7956376" y="5877272"/>
            <a:ext cx="0" cy="21602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Прямоугольник 181"/>
          <p:cNvSpPr/>
          <p:nvPr/>
        </p:nvSpPr>
        <p:spPr>
          <a:xfrm>
            <a:off x="6444208" y="6021288"/>
            <a:ext cx="2699792" cy="593560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00" b="1" dirty="0" smtClean="0">
                <a:latin typeface="Cambria" pitchFamily="18" charset="0"/>
              </a:rPr>
              <a:t>отсутствие преимуществ при проведении орг. -штатных мероприятий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>
          <a:xfrm rot="16200000">
            <a:off x="6443976" y="2349112"/>
            <a:ext cx="0" cy="4176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>
          <a:xfrm flipV="1">
            <a:off x="4364360" y="4437112"/>
            <a:ext cx="0" cy="180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/>
          <p:cNvCxnSpPr/>
          <p:nvPr/>
        </p:nvCxnSpPr>
        <p:spPr>
          <a:xfrm flipV="1">
            <a:off x="5868144" y="4437112"/>
            <a:ext cx="0" cy="180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Прямоугольник 185"/>
          <p:cNvSpPr/>
          <p:nvPr/>
        </p:nvSpPr>
        <p:spPr>
          <a:xfrm>
            <a:off x="4788023" y="3933056"/>
            <a:ext cx="720080" cy="455061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«Г»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5508102" y="4014936"/>
            <a:ext cx="2952329" cy="301173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</a:rPr>
              <a:t> «НЕДОСТАТОЧНЫЙ УРОВЕНЬ»</a:t>
            </a:r>
          </a:p>
        </p:txBody>
      </p:sp>
      <p:sp>
        <p:nvSpPr>
          <p:cNvPr id="188" name="Прямоугольник 187"/>
          <p:cNvSpPr/>
          <p:nvPr/>
        </p:nvSpPr>
        <p:spPr>
          <a:xfrm>
            <a:off x="3491880" y="4563632"/>
            <a:ext cx="1944216" cy="762838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00" b="1" dirty="0" smtClean="0">
                <a:latin typeface="Cambria" pitchFamily="18" charset="0"/>
              </a:rPr>
              <a:t>получение дополнительного профессионального образования</a:t>
            </a:r>
          </a:p>
        </p:txBody>
      </p:sp>
      <p:cxnSp>
        <p:nvCxnSpPr>
          <p:cNvPr id="191" name="Прямая соединительная линия 190"/>
          <p:cNvCxnSpPr/>
          <p:nvPr/>
        </p:nvCxnSpPr>
        <p:spPr>
          <a:xfrm rot="5400000" flipV="1">
            <a:off x="5517727" y="4095080"/>
            <a:ext cx="0" cy="10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Прямоугольник 191"/>
          <p:cNvSpPr/>
          <p:nvPr/>
        </p:nvSpPr>
        <p:spPr>
          <a:xfrm>
            <a:off x="5076056" y="4581128"/>
            <a:ext cx="1584176" cy="762838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00" b="1" dirty="0" smtClean="0">
                <a:latin typeface="Cambria" pitchFamily="18" charset="0"/>
              </a:rPr>
              <a:t>осуществление выплаты премии                в пониженном размере</a:t>
            </a:r>
          </a:p>
        </p:txBody>
      </p:sp>
      <p:sp>
        <p:nvSpPr>
          <p:cNvPr id="193" name="Прямоугольник 192"/>
          <p:cNvSpPr/>
          <p:nvPr/>
        </p:nvSpPr>
        <p:spPr>
          <a:xfrm>
            <a:off x="6516216" y="4588893"/>
            <a:ext cx="1224136" cy="762838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00" b="1" dirty="0" smtClean="0">
                <a:latin typeface="Cambria" pitchFamily="18" charset="0"/>
              </a:rPr>
              <a:t>принятие решения о присвоении классного чина</a:t>
            </a:r>
          </a:p>
        </p:txBody>
      </p:sp>
      <p:cxnSp>
        <p:nvCxnSpPr>
          <p:cNvPr id="194" name="Прямая соединительная линия 193"/>
          <p:cNvCxnSpPr/>
          <p:nvPr/>
        </p:nvCxnSpPr>
        <p:spPr>
          <a:xfrm flipV="1">
            <a:off x="7092280" y="4437112"/>
            <a:ext cx="0" cy="180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Прямоугольник 194"/>
          <p:cNvSpPr/>
          <p:nvPr/>
        </p:nvSpPr>
        <p:spPr>
          <a:xfrm>
            <a:off x="7596336" y="4509120"/>
            <a:ext cx="1728192" cy="932115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100" b="1" dirty="0" smtClean="0">
                <a:latin typeface="Cambria" pitchFamily="18" charset="0"/>
              </a:rPr>
              <a:t>отсутствие преимуществ при проведении                орг. - штатных мероприятий</a:t>
            </a:r>
          </a:p>
        </p:txBody>
      </p:sp>
      <p:cxnSp>
        <p:nvCxnSpPr>
          <p:cNvPr id="196" name="Прямая соединительная линия 195"/>
          <p:cNvCxnSpPr/>
          <p:nvPr/>
        </p:nvCxnSpPr>
        <p:spPr>
          <a:xfrm flipV="1">
            <a:off x="8532440" y="4437128"/>
            <a:ext cx="0" cy="144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3498" y="-27383"/>
            <a:ext cx="9140503" cy="1124744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8" name="Объект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30" y="116632"/>
            <a:ext cx="693623" cy="864096"/>
          </a:xfrm>
          <a:prstGeom prst="rect">
            <a:avLst/>
          </a:prstGeom>
        </p:spPr>
      </p:pic>
      <p:sp>
        <p:nvSpPr>
          <p:cNvPr id="44" name="Заголовок 1"/>
          <p:cNvSpPr txBox="1">
            <a:spLocks/>
          </p:cNvSpPr>
          <p:nvPr/>
        </p:nvSpPr>
        <p:spPr>
          <a:xfrm>
            <a:off x="0" y="0"/>
            <a:ext cx="5796136" cy="1052736"/>
          </a:xfrm>
          <a:prstGeom prst="rect">
            <a:avLst/>
          </a:prstGeom>
        </p:spPr>
        <p:txBody>
          <a:bodyPr vert="horz" lIns="84900" tIns="42450" rIns="84900" bIns="42450" rtlCol="0" anchor="ctr">
            <a:noAutofit/>
          </a:bodyPr>
          <a:lstStyle/>
          <a:p>
            <a:pPr algn="ctr"/>
            <a:r>
              <a:rPr lang="ru-RU" sz="2300" b="1" dirty="0" smtClean="0">
                <a:latin typeface="Cambria" pitchFamily="18" charset="0"/>
              </a:rPr>
              <a:t>Обсуждение</a:t>
            </a:r>
            <a:br>
              <a:rPr lang="ru-RU" sz="2300" b="1" dirty="0" smtClean="0">
                <a:latin typeface="Cambria" pitchFamily="18" charset="0"/>
              </a:rPr>
            </a:br>
            <a:r>
              <a:rPr lang="ru-RU" sz="2300" b="1" dirty="0" smtClean="0">
                <a:latin typeface="Cambria" pitchFamily="18" charset="0"/>
              </a:rPr>
              <a:t>результатов всесторонней оценки</a:t>
            </a:r>
            <a:endParaRPr lang="ru-RU" sz="2300" b="1" dirty="0">
              <a:latin typeface="Cambria" pitchFamily="18" charset="0"/>
            </a:endParaRPr>
          </a:p>
        </p:txBody>
      </p:sp>
      <p:sp>
        <p:nvSpPr>
          <p:cNvPr id="78" name="Номер слайда 13"/>
          <p:cNvSpPr txBox="1">
            <a:spLocks/>
          </p:cNvSpPr>
          <p:nvPr/>
        </p:nvSpPr>
        <p:spPr>
          <a:xfrm>
            <a:off x="8460432" y="0"/>
            <a:ext cx="648073" cy="980728"/>
          </a:xfrm>
          <a:prstGeom prst="rect">
            <a:avLst/>
          </a:prstGeom>
        </p:spPr>
        <p:txBody>
          <a:bodyPr vert="horz" lIns="84900" tIns="42450" rIns="84900" bIns="42450" rtlCol="0" anchor="ctr"/>
          <a:lstStyle/>
          <a:p>
            <a:pPr algn="r">
              <a:defRPr/>
            </a:pPr>
            <a:fld id="{0F43F4AF-7D06-4FEB-900F-7B33DEC9A355}" type="slidenum">
              <a:rPr lang="ru-RU" sz="5000" smtClean="0">
                <a:solidFill>
                  <a:srgbClr val="34411B"/>
                </a:solidFill>
                <a:latin typeface="Cambria" pitchFamily="18" charset="0"/>
              </a:rPr>
              <a:pPr algn="r">
                <a:defRPr/>
              </a:pPr>
              <a:t>8</a:t>
            </a:fld>
            <a:endParaRPr lang="ru-RU" sz="5000" dirty="0">
              <a:solidFill>
                <a:srgbClr val="34411B"/>
              </a:solidFill>
              <a:latin typeface="Cambria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72200" y="169342"/>
            <a:ext cx="2088232" cy="639727"/>
          </a:xfrm>
          <a:prstGeom prst="rect">
            <a:avLst/>
          </a:prstGeom>
          <a:noFill/>
        </p:spPr>
        <p:txBody>
          <a:bodyPr wrap="square" lIns="84900" tIns="42450" rIns="84900" bIns="4245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34411B"/>
                </a:solidFill>
                <a:latin typeface="Cambria" pitchFamily="18" charset="0"/>
              </a:rPr>
              <a:t>Министерство труда </a:t>
            </a:r>
          </a:p>
          <a:p>
            <a:pPr algn="ctr"/>
            <a:r>
              <a:rPr lang="ru-RU" sz="1200" b="1" dirty="0" smtClean="0">
                <a:solidFill>
                  <a:srgbClr val="34411B"/>
                </a:solidFill>
                <a:latin typeface="Cambria" pitchFamily="18" charset="0"/>
              </a:rPr>
              <a:t>и социальной защиты Российской Федерации</a:t>
            </a:r>
            <a:endParaRPr lang="ru-RU" sz="1200" b="1" dirty="0">
              <a:solidFill>
                <a:srgbClr val="34411B"/>
              </a:solidFill>
              <a:latin typeface="Cambria" pitchFamily="18" charset="0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8532440" y="188640"/>
            <a:ext cx="0" cy="648072"/>
          </a:xfrm>
          <a:prstGeom prst="line">
            <a:avLst/>
          </a:prstGeom>
          <a:ln w="19050">
            <a:solidFill>
              <a:srgbClr val="3441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5496" y="1088590"/>
            <a:ext cx="1475656" cy="393506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III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этап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338080"/>
            <a:ext cx="9144000" cy="362728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800" b="1" i="1" dirty="0" smtClean="0">
                <a:latin typeface="Cambria" pitchFamily="18" charset="0"/>
              </a:rPr>
              <a:t>форматы обсуждения результатов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016929"/>
            <a:ext cx="360039" cy="33195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600" b="1" dirty="0" smtClean="0">
                <a:latin typeface="Cambria" pitchFamily="18" charset="0"/>
              </a:rPr>
              <a:t>1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43808" y="2016929"/>
            <a:ext cx="360039" cy="33195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600" b="1" dirty="0" smtClean="0">
                <a:latin typeface="Cambria" pitchFamily="18" charset="0"/>
              </a:rPr>
              <a:t>2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24128" y="2016929"/>
            <a:ext cx="360039" cy="33195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600" b="1" dirty="0" smtClean="0">
                <a:latin typeface="Cambria" pitchFamily="18" charset="0"/>
              </a:rPr>
              <a:t>3</a:t>
            </a:r>
            <a:endParaRPr lang="ru-RU" sz="2000" dirty="0">
              <a:latin typeface="Cambria" pitchFamily="18" charset="0"/>
            </a:endParaRPr>
          </a:p>
        </p:txBody>
      </p:sp>
      <p:pic>
        <p:nvPicPr>
          <p:cNvPr id="1028" name="Picture 4" descr="C:\Users\IvanovaES\Desktop\dep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024" y="2924943"/>
            <a:ext cx="1080000" cy="609356"/>
          </a:xfrm>
          <a:prstGeom prst="rect">
            <a:avLst/>
          </a:prstGeom>
          <a:noFill/>
        </p:spPr>
      </p:pic>
      <p:pic>
        <p:nvPicPr>
          <p:cNvPr id="1029" name="Picture 5" descr="C:\Users\IvanovaES\Desktop\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891650"/>
            <a:ext cx="1080000" cy="609357"/>
          </a:xfrm>
          <a:prstGeom prst="rect">
            <a:avLst/>
          </a:prstGeom>
          <a:noFill/>
        </p:spPr>
      </p:pic>
      <p:pic>
        <p:nvPicPr>
          <p:cNvPr id="1030" name="Picture 6" descr="C:\Users\IvanovaES\Desktop\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154" b="11741"/>
          <a:stretch>
            <a:fillRect/>
          </a:stretch>
        </p:blipFill>
        <p:spPr bwMode="auto">
          <a:xfrm>
            <a:off x="7020272" y="2852935"/>
            <a:ext cx="1080000" cy="705507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467544" y="2636911"/>
            <a:ext cx="936104" cy="255006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050" b="1" dirty="0" smtClean="0">
                <a:latin typeface="Cambria" pitchFamily="18" charset="0"/>
              </a:rPr>
              <a:t>начальник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619672" y="2648627"/>
            <a:ext cx="1152128" cy="247312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050" b="1" dirty="0" smtClean="0">
                <a:latin typeface="Cambria" pitchFamily="18" charset="0"/>
              </a:rPr>
              <a:t>подчиненный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1331680" y="2780927"/>
            <a:ext cx="360000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131839" y="2603619"/>
            <a:ext cx="936104" cy="255006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050" b="1" dirty="0" smtClean="0">
                <a:latin typeface="Cambria" pitchFamily="18" charset="0"/>
              </a:rPr>
              <a:t>начальник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283968" y="2615335"/>
            <a:ext cx="1152128" cy="247312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050" b="1" dirty="0" smtClean="0">
                <a:latin typeface="Cambria" pitchFamily="18" charset="0"/>
              </a:rPr>
              <a:t>подчиненный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635896" y="2060847"/>
            <a:ext cx="1296144" cy="408894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050" b="1" dirty="0" smtClean="0">
                <a:latin typeface="Cambria" pitchFamily="18" charset="0"/>
              </a:rPr>
              <a:t>вышестоящий начальник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3995936" y="2747635"/>
            <a:ext cx="360000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3635920" y="2387595"/>
            <a:ext cx="216000" cy="28799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4716015" y="2387595"/>
            <a:ext cx="216000" cy="29974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6372200" y="2492895"/>
            <a:ext cx="936104" cy="255006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050" b="1" dirty="0" smtClean="0">
                <a:latin typeface="Cambria" pitchFamily="18" charset="0"/>
              </a:rPr>
              <a:t>начальник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740352" y="2504611"/>
            <a:ext cx="1152128" cy="247312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050" b="1" dirty="0" smtClean="0">
                <a:latin typeface="Cambria" pitchFamily="18" charset="0"/>
              </a:rPr>
              <a:t>подчиненный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084168" y="1916831"/>
            <a:ext cx="1368152" cy="408894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050" b="1" dirty="0" smtClean="0">
                <a:latin typeface="Cambria" pitchFamily="18" charset="0"/>
              </a:rPr>
              <a:t>сотрудники кадровой службы</a:t>
            </a:r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7380312" y="2636911"/>
            <a:ext cx="360000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6876256" y="2276871"/>
            <a:ext cx="0" cy="2880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8316416" y="2276871"/>
            <a:ext cx="0" cy="2880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7668344" y="1916831"/>
            <a:ext cx="1224136" cy="408894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050" b="1" dirty="0" smtClean="0">
                <a:latin typeface="Cambria" pitchFamily="18" charset="0"/>
              </a:rPr>
              <a:t>психолог </a:t>
            </a:r>
            <a:br>
              <a:rPr lang="ru-RU" sz="1050" b="1" dirty="0" smtClean="0">
                <a:latin typeface="Cambria" pitchFamily="18" charset="0"/>
              </a:rPr>
            </a:br>
            <a:r>
              <a:rPr lang="ru-RU" sz="1050" b="1" dirty="0" smtClean="0">
                <a:latin typeface="Cambria" pitchFamily="18" charset="0"/>
              </a:rPr>
              <a:t>(при наличии)</a:t>
            </a: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7380312" y="2132855"/>
            <a:ext cx="360000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323528" y="4437344"/>
            <a:ext cx="2772000" cy="208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240160" y="4437344"/>
            <a:ext cx="2772000" cy="208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156176" y="4437344"/>
            <a:ext cx="2772000" cy="208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Левая фигурная скобка 84"/>
          <p:cNvSpPr/>
          <p:nvPr/>
        </p:nvSpPr>
        <p:spPr>
          <a:xfrm rot="16200000">
            <a:off x="4319972" y="-567445"/>
            <a:ext cx="504056" cy="8496944"/>
          </a:xfrm>
          <a:prstGeom prst="leftBrace">
            <a:avLst>
              <a:gd name="adj1" fmla="val 50350"/>
              <a:gd name="adj2" fmla="val 47667"/>
            </a:avLst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0" y="4002376"/>
            <a:ext cx="9180512" cy="362728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pPr algn="ctr"/>
            <a:r>
              <a:rPr lang="ru-RU" sz="1800" b="1" i="1" dirty="0" smtClean="0">
                <a:latin typeface="Cambria" pitchFamily="18" charset="0"/>
              </a:rPr>
              <a:t>итоги обсуждения   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95536" y="5497022"/>
            <a:ext cx="2664296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dirty="0" smtClean="0">
                <a:solidFill>
                  <a:schemeClr val="bg1"/>
                </a:solidFill>
                <a:latin typeface="Cambria" pitchFamily="18" charset="0"/>
              </a:rPr>
              <a:t>Анализ причин</a:t>
            </a:r>
            <a:br>
              <a:rPr lang="ru-RU" sz="13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Cambria" pitchFamily="18" charset="0"/>
              </a:rPr>
              <a:t>возникновения сложностей и недостатков при прохождении государственной гражданской службы</a:t>
            </a:r>
            <a:endParaRPr lang="ru-RU" sz="13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203848" y="5460989"/>
            <a:ext cx="288032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dirty="0" smtClean="0">
                <a:solidFill>
                  <a:schemeClr val="bg1"/>
                </a:solidFill>
                <a:latin typeface="Cambria" pitchFamily="18" charset="0"/>
              </a:rPr>
              <a:t>Определение путей</a:t>
            </a:r>
            <a:br>
              <a:rPr lang="ru-RU" sz="13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Cambria" pitchFamily="18" charset="0"/>
              </a:rPr>
              <a:t>повышения  результативности и эффективности, развития профессиональных и личностных качеств</a:t>
            </a:r>
            <a:endParaRPr lang="ru-RU" sz="13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156176" y="5460989"/>
            <a:ext cx="2736304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dirty="0" smtClean="0">
                <a:solidFill>
                  <a:schemeClr val="bg1"/>
                </a:solidFill>
                <a:latin typeface="Cambria" pitchFamily="18" charset="0"/>
              </a:rPr>
              <a:t>Формирование</a:t>
            </a:r>
            <a:br>
              <a:rPr lang="ru-RU" sz="13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Cambria" pitchFamily="18" charset="0"/>
              </a:rPr>
              <a:t>дальнейших целей и задач профессиональной служебной деятельности для составления годового плана</a:t>
            </a:r>
            <a:endParaRPr lang="ru-RU" sz="13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31" name="Picture 7" descr="C:\Users\IvanovaES\Desktop\remont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1259632" y="4509120"/>
            <a:ext cx="864096" cy="864096"/>
          </a:xfrm>
          <a:prstGeom prst="rect">
            <a:avLst/>
          </a:prstGeom>
          <a:noFill/>
        </p:spPr>
      </p:pic>
      <p:pic>
        <p:nvPicPr>
          <p:cNvPr id="1032" name="Picture 8" descr="C:\Users\IvanovaES\Desktop\Growth_zpsfjzpcdbp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4332246" y="4557398"/>
            <a:ext cx="743810" cy="743810"/>
          </a:xfrm>
          <a:prstGeom prst="rect">
            <a:avLst/>
          </a:prstGeom>
          <a:noFill/>
        </p:spPr>
      </p:pic>
      <p:pic>
        <p:nvPicPr>
          <p:cNvPr id="1033" name="Picture 9" descr="C:\Users\IvanovaES\Desktop\Общие письма\требования\List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7164288" y="4509352"/>
            <a:ext cx="792088" cy="792088"/>
          </a:xfrm>
          <a:prstGeom prst="rect">
            <a:avLst/>
          </a:prstGeom>
          <a:noFill/>
        </p:spPr>
      </p:pic>
      <p:cxnSp>
        <p:nvCxnSpPr>
          <p:cNvPr id="91" name="Прямая соединительная линия 90"/>
          <p:cNvCxnSpPr/>
          <p:nvPr/>
        </p:nvCxnSpPr>
        <p:spPr>
          <a:xfrm>
            <a:off x="755576" y="5445456"/>
            <a:ext cx="1980000" cy="0"/>
          </a:xfrm>
          <a:prstGeom prst="line">
            <a:avLst/>
          </a:prstGeom>
          <a:ln w="19050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3707624" y="5445456"/>
            <a:ext cx="1980000" cy="0"/>
          </a:xfrm>
          <a:prstGeom prst="line">
            <a:avLst/>
          </a:prstGeom>
          <a:ln w="19050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6588224" y="5445456"/>
            <a:ext cx="1980000" cy="0"/>
          </a:xfrm>
          <a:prstGeom prst="line">
            <a:avLst/>
          </a:prstGeom>
          <a:ln w="19050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Прямоугольник 101"/>
          <p:cNvSpPr/>
          <p:nvPr/>
        </p:nvSpPr>
        <p:spPr>
          <a:xfrm>
            <a:off x="0" y="4372432"/>
            <a:ext cx="9144000" cy="114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0" y="2860265"/>
            <a:ext cx="9144000" cy="114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0" y="1340768"/>
            <a:ext cx="9144000" cy="11434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/>
          </a:p>
        </p:txBody>
      </p:sp>
      <p:sp>
        <p:nvSpPr>
          <p:cNvPr id="107" name="Шестиугольник 106"/>
          <p:cNvSpPr/>
          <p:nvPr/>
        </p:nvSpPr>
        <p:spPr>
          <a:xfrm>
            <a:off x="2555776" y="1988841"/>
            <a:ext cx="3960440" cy="2880320"/>
          </a:xfrm>
          <a:prstGeom prst="hexagon">
            <a:avLst>
              <a:gd name="adj" fmla="val 25917"/>
              <a:gd name="vf" fmla="val 115470"/>
            </a:avLst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498" y="-27383"/>
            <a:ext cx="9140503" cy="1124744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8" name="Объект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2" y="116632"/>
            <a:ext cx="693623" cy="864096"/>
          </a:xfrm>
          <a:prstGeom prst="rect">
            <a:avLst/>
          </a:prstGeom>
        </p:spPr>
      </p:pic>
      <p:sp>
        <p:nvSpPr>
          <p:cNvPr id="44" name="Заголовок 1"/>
          <p:cNvSpPr txBox="1">
            <a:spLocks/>
          </p:cNvSpPr>
          <p:nvPr/>
        </p:nvSpPr>
        <p:spPr>
          <a:xfrm>
            <a:off x="0" y="0"/>
            <a:ext cx="5868144" cy="1052736"/>
          </a:xfrm>
          <a:prstGeom prst="rect">
            <a:avLst/>
          </a:prstGeom>
        </p:spPr>
        <p:txBody>
          <a:bodyPr vert="horz" lIns="84900" tIns="42450" rIns="84900" bIns="42450" rtlCol="0" anchor="ctr">
            <a:noAutofit/>
          </a:bodyPr>
          <a:lstStyle/>
          <a:p>
            <a:pPr algn="ctr"/>
            <a:r>
              <a:rPr lang="ru-RU" sz="2300" b="1" dirty="0" smtClean="0">
                <a:latin typeface="Cambria" pitchFamily="18" charset="0"/>
              </a:rPr>
              <a:t>Всесторонняя оценка при принятии</a:t>
            </a:r>
            <a:br>
              <a:rPr lang="ru-RU" sz="2300" b="1" dirty="0" smtClean="0">
                <a:latin typeface="Cambria" pitchFamily="18" charset="0"/>
              </a:rPr>
            </a:br>
            <a:r>
              <a:rPr lang="ru-RU" sz="2300" b="1" dirty="0" smtClean="0">
                <a:latin typeface="Cambria" pitchFamily="18" charset="0"/>
              </a:rPr>
              <a:t>кадровых решений</a:t>
            </a:r>
            <a:endParaRPr lang="ru-RU" sz="2300" b="1" dirty="0">
              <a:latin typeface="Cambria" pitchFamily="18" charset="0"/>
            </a:endParaRPr>
          </a:p>
        </p:txBody>
      </p:sp>
      <p:sp>
        <p:nvSpPr>
          <p:cNvPr id="78" name="Номер слайда 13"/>
          <p:cNvSpPr txBox="1">
            <a:spLocks/>
          </p:cNvSpPr>
          <p:nvPr/>
        </p:nvSpPr>
        <p:spPr>
          <a:xfrm>
            <a:off x="8172400" y="0"/>
            <a:ext cx="936105" cy="980728"/>
          </a:xfrm>
          <a:prstGeom prst="rect">
            <a:avLst/>
          </a:prstGeom>
        </p:spPr>
        <p:txBody>
          <a:bodyPr vert="horz" lIns="84900" tIns="42450" rIns="84900" bIns="42450" rtlCol="0" anchor="ctr"/>
          <a:lstStyle/>
          <a:p>
            <a:pPr algn="r">
              <a:defRPr/>
            </a:pPr>
            <a:fld id="{0F43F4AF-7D06-4FEB-900F-7B33DEC9A355}" type="slidenum">
              <a:rPr lang="ru-RU" sz="5000" smtClean="0">
                <a:solidFill>
                  <a:srgbClr val="34411B"/>
                </a:solidFill>
                <a:latin typeface="Cambria" pitchFamily="18" charset="0"/>
              </a:rPr>
              <a:pPr algn="r">
                <a:defRPr/>
              </a:pPr>
              <a:t>9</a:t>
            </a:fld>
            <a:endParaRPr lang="ru-RU" sz="5000" dirty="0">
              <a:solidFill>
                <a:srgbClr val="34411B"/>
              </a:solidFill>
              <a:latin typeface="Cambria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 flipH="1">
            <a:off x="3696677" y="1265308"/>
            <a:ext cx="1575176" cy="1462663"/>
            <a:chOff x="2844799" y="1828799"/>
            <a:chExt cx="2235200" cy="2235200"/>
          </a:xfrm>
        </p:grpSpPr>
        <p:sp>
          <p:nvSpPr>
            <p:cNvPr id="28" name=" 3"/>
            <p:cNvSpPr/>
            <p:nvPr/>
          </p:nvSpPr>
          <p:spPr>
            <a:xfrm>
              <a:off x="2844799" y="1828799"/>
              <a:ext cx="2235200" cy="2235200"/>
            </a:xfrm>
            <a:prstGeom prst="gear9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 4"/>
            <p:cNvSpPr/>
            <p:nvPr/>
          </p:nvSpPr>
          <p:spPr>
            <a:xfrm>
              <a:off x="3294172" y="2352386"/>
              <a:ext cx="1336454" cy="1148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algn="ctr" defTabSz="14444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dirty="0"/>
            </a:p>
          </p:txBody>
        </p:sp>
      </p:grpSp>
      <p:sp>
        <p:nvSpPr>
          <p:cNvPr id="27" name="Круговая стрелка 26"/>
          <p:cNvSpPr/>
          <p:nvPr/>
        </p:nvSpPr>
        <p:spPr>
          <a:xfrm rot="6625557" flipH="1" flipV="1">
            <a:off x="3471829" y="1066022"/>
            <a:ext cx="2016224" cy="1995919"/>
          </a:xfrm>
          <a:prstGeom prst="circularArrow">
            <a:avLst>
              <a:gd name="adj1" fmla="val 4687"/>
              <a:gd name="adj2" fmla="val 1239085"/>
              <a:gd name="adj3" fmla="val 2513083"/>
              <a:gd name="adj4" fmla="val 15867933"/>
              <a:gd name="adj5" fmla="val 546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0" name="Группа 29"/>
          <p:cNvGrpSpPr/>
          <p:nvPr/>
        </p:nvGrpSpPr>
        <p:grpSpPr>
          <a:xfrm flipH="1">
            <a:off x="1730610" y="2376123"/>
            <a:ext cx="1687688" cy="1575175"/>
            <a:chOff x="2844799" y="1828799"/>
            <a:chExt cx="2235200" cy="2235200"/>
          </a:xfrm>
        </p:grpSpPr>
        <p:sp>
          <p:nvSpPr>
            <p:cNvPr id="31" name=" 3"/>
            <p:cNvSpPr/>
            <p:nvPr/>
          </p:nvSpPr>
          <p:spPr>
            <a:xfrm>
              <a:off x="2844799" y="1828799"/>
              <a:ext cx="2235200" cy="2235200"/>
            </a:xfrm>
            <a:prstGeom prst="gear9">
              <a:avLst>
                <a:gd name="adj1" fmla="val 12383"/>
                <a:gd name="adj2" fmla="val 1763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 4"/>
            <p:cNvSpPr/>
            <p:nvPr/>
          </p:nvSpPr>
          <p:spPr>
            <a:xfrm>
              <a:off x="3294172" y="2352386"/>
              <a:ext cx="1336454" cy="1148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algn="ctr" defTabSz="14444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dirty="0"/>
            </a:p>
          </p:txBody>
        </p:sp>
      </p:grpSp>
      <p:sp>
        <p:nvSpPr>
          <p:cNvPr id="33" name="Круговая стрелка 32"/>
          <p:cNvSpPr/>
          <p:nvPr/>
        </p:nvSpPr>
        <p:spPr>
          <a:xfrm rot="1305684" flipH="1" flipV="1">
            <a:off x="1494308" y="2132048"/>
            <a:ext cx="2160240" cy="2016224"/>
          </a:xfrm>
          <a:prstGeom prst="circularArrow">
            <a:avLst>
              <a:gd name="adj1" fmla="val 4687"/>
              <a:gd name="adj2" fmla="val 1067922"/>
              <a:gd name="adj3" fmla="val 2513083"/>
              <a:gd name="adj4" fmla="val 15867933"/>
              <a:gd name="adj5" fmla="val 546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4" name="Группа 33"/>
          <p:cNvGrpSpPr/>
          <p:nvPr/>
        </p:nvGrpSpPr>
        <p:grpSpPr>
          <a:xfrm>
            <a:off x="5618804" y="2313105"/>
            <a:ext cx="1698914" cy="1607286"/>
            <a:chOff x="2844799" y="1828799"/>
            <a:chExt cx="2235200" cy="2235200"/>
          </a:xfrm>
          <a:solidFill>
            <a:schemeClr val="tx2"/>
          </a:solidFill>
        </p:grpSpPr>
        <p:sp>
          <p:nvSpPr>
            <p:cNvPr id="35" name=" 3"/>
            <p:cNvSpPr/>
            <p:nvPr/>
          </p:nvSpPr>
          <p:spPr>
            <a:xfrm>
              <a:off x="2844799" y="1828799"/>
              <a:ext cx="2235200" cy="2235200"/>
            </a:xfrm>
            <a:prstGeom prst="gear9">
              <a:avLst>
                <a:gd name="adj1" fmla="val 12383"/>
                <a:gd name="adj2" fmla="val 1763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 4"/>
            <p:cNvSpPr/>
            <p:nvPr/>
          </p:nvSpPr>
          <p:spPr>
            <a:xfrm>
              <a:off x="3294172" y="2352386"/>
              <a:ext cx="1336454" cy="1148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algn="ctr" defTabSz="14444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dirty="0"/>
            </a:p>
          </p:txBody>
        </p:sp>
      </p:grpSp>
      <p:sp>
        <p:nvSpPr>
          <p:cNvPr id="37" name="Круговая стрелка 36"/>
          <p:cNvSpPr/>
          <p:nvPr/>
        </p:nvSpPr>
        <p:spPr>
          <a:xfrm rot="19261301">
            <a:off x="5517518" y="2060039"/>
            <a:ext cx="2016224" cy="2057326"/>
          </a:xfrm>
          <a:prstGeom prst="circularArrow">
            <a:avLst>
              <a:gd name="adj1" fmla="val 4687"/>
              <a:gd name="adj2" fmla="val 1496884"/>
              <a:gd name="adj3" fmla="val 2513083"/>
              <a:gd name="adj4" fmla="val 15867933"/>
              <a:gd name="adj5" fmla="val 546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8" name="Группа 37"/>
          <p:cNvGrpSpPr/>
          <p:nvPr/>
        </p:nvGrpSpPr>
        <p:grpSpPr>
          <a:xfrm>
            <a:off x="4817303" y="4105123"/>
            <a:ext cx="1631432" cy="1575175"/>
            <a:chOff x="2844799" y="1828799"/>
            <a:chExt cx="2235200" cy="2235200"/>
          </a:xfrm>
          <a:solidFill>
            <a:srgbClr val="00B050"/>
          </a:solidFill>
        </p:grpSpPr>
        <p:sp>
          <p:nvSpPr>
            <p:cNvPr id="40" name=" 3"/>
            <p:cNvSpPr/>
            <p:nvPr/>
          </p:nvSpPr>
          <p:spPr>
            <a:xfrm>
              <a:off x="2844799" y="1828799"/>
              <a:ext cx="2235200" cy="2235200"/>
            </a:xfrm>
            <a:prstGeom prst="gear9">
              <a:avLst>
                <a:gd name="adj1" fmla="val 11198"/>
                <a:gd name="adj2" fmla="val 1763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 4"/>
            <p:cNvSpPr/>
            <p:nvPr/>
          </p:nvSpPr>
          <p:spPr>
            <a:xfrm>
              <a:off x="3294172" y="2352386"/>
              <a:ext cx="1336454" cy="1148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algn="ctr" defTabSz="14444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dirty="0"/>
            </a:p>
          </p:txBody>
        </p:sp>
      </p:grpSp>
      <p:sp>
        <p:nvSpPr>
          <p:cNvPr id="42" name="Круговая стрелка 41"/>
          <p:cNvSpPr/>
          <p:nvPr/>
        </p:nvSpPr>
        <p:spPr>
          <a:xfrm rot="2942027">
            <a:off x="4644009" y="3861048"/>
            <a:ext cx="2088232" cy="2016224"/>
          </a:xfrm>
          <a:prstGeom prst="circularArrow">
            <a:avLst>
              <a:gd name="adj1" fmla="val 4687"/>
              <a:gd name="adj2" fmla="val 940015"/>
              <a:gd name="adj3" fmla="val 2513083"/>
              <a:gd name="adj4" fmla="val 15867933"/>
              <a:gd name="adj5" fmla="val 546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3" name="Группа 42"/>
          <p:cNvGrpSpPr/>
          <p:nvPr/>
        </p:nvGrpSpPr>
        <p:grpSpPr>
          <a:xfrm flipH="1">
            <a:off x="2632310" y="4105123"/>
            <a:ext cx="1631432" cy="1575175"/>
            <a:chOff x="2844799" y="1828799"/>
            <a:chExt cx="2235200" cy="2235200"/>
          </a:xfrm>
          <a:solidFill>
            <a:srgbClr val="FFC000"/>
          </a:solidFill>
        </p:grpSpPr>
        <p:sp>
          <p:nvSpPr>
            <p:cNvPr id="45" name=" 3"/>
            <p:cNvSpPr/>
            <p:nvPr/>
          </p:nvSpPr>
          <p:spPr>
            <a:xfrm>
              <a:off x="2844799" y="1828799"/>
              <a:ext cx="2235200" cy="2235200"/>
            </a:xfrm>
            <a:prstGeom prst="gear9">
              <a:avLst>
                <a:gd name="adj1" fmla="val 12383"/>
                <a:gd name="adj2" fmla="val 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 4"/>
            <p:cNvSpPr/>
            <p:nvPr/>
          </p:nvSpPr>
          <p:spPr>
            <a:xfrm>
              <a:off x="3294172" y="2352386"/>
              <a:ext cx="1336454" cy="1148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algn="ctr" defTabSz="14444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dirty="0"/>
            </a:p>
          </p:txBody>
        </p:sp>
      </p:grpSp>
      <p:sp>
        <p:nvSpPr>
          <p:cNvPr id="47" name="Круговая стрелка 46"/>
          <p:cNvSpPr/>
          <p:nvPr/>
        </p:nvSpPr>
        <p:spPr>
          <a:xfrm rot="19934218" flipH="1" flipV="1">
            <a:off x="2339753" y="3861049"/>
            <a:ext cx="2088232" cy="2016224"/>
          </a:xfrm>
          <a:prstGeom prst="circularArrow">
            <a:avLst>
              <a:gd name="adj1" fmla="val 4687"/>
              <a:gd name="adj2" fmla="val 1221506"/>
              <a:gd name="adj3" fmla="val 2513083"/>
              <a:gd name="adj4" fmla="val 15867933"/>
              <a:gd name="adj5" fmla="val 546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Овал 49"/>
          <p:cNvSpPr/>
          <p:nvPr/>
        </p:nvSpPr>
        <p:spPr>
          <a:xfrm>
            <a:off x="5940153" y="2636913"/>
            <a:ext cx="1008112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6300192" y="169342"/>
            <a:ext cx="2088232" cy="639727"/>
          </a:xfrm>
          <a:prstGeom prst="rect">
            <a:avLst/>
          </a:prstGeom>
          <a:noFill/>
        </p:spPr>
        <p:txBody>
          <a:bodyPr wrap="square" lIns="84900" tIns="42450" rIns="84900" bIns="4245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34411B"/>
                </a:solidFill>
                <a:latin typeface="Cambria" pitchFamily="18" charset="0"/>
              </a:rPr>
              <a:t>Министерство труда </a:t>
            </a:r>
          </a:p>
          <a:p>
            <a:pPr algn="ctr"/>
            <a:r>
              <a:rPr lang="ru-RU" sz="1200" b="1" dirty="0" smtClean="0">
                <a:solidFill>
                  <a:srgbClr val="34411B"/>
                </a:solidFill>
                <a:latin typeface="Cambria" pitchFamily="18" charset="0"/>
              </a:rPr>
              <a:t>и социальной защиты Российской Федерации</a:t>
            </a:r>
            <a:endParaRPr lang="ru-RU" sz="1200" b="1" dirty="0">
              <a:solidFill>
                <a:srgbClr val="34411B"/>
              </a:solidFill>
              <a:latin typeface="Cambria" pitchFamily="18" charset="0"/>
            </a:endParaRPr>
          </a:p>
        </p:txBody>
      </p:sp>
      <p:pic>
        <p:nvPicPr>
          <p:cNvPr id="1027" name="Picture 3" descr="C:\Users\IvanovaES\Desktop\1_1046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5878" y="2564096"/>
            <a:ext cx="1001800" cy="1001800"/>
          </a:xfrm>
          <a:prstGeom prst="rect">
            <a:avLst/>
          </a:prstGeom>
          <a:noFill/>
        </p:spPr>
      </p:pic>
      <p:sp>
        <p:nvSpPr>
          <p:cNvPr id="64" name="Овал 63"/>
          <p:cNvSpPr/>
          <p:nvPr/>
        </p:nvSpPr>
        <p:spPr>
          <a:xfrm flipH="1">
            <a:off x="3995936" y="1556792"/>
            <a:ext cx="97201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2070373" y="2708112"/>
            <a:ext cx="1008112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 flipH="1">
            <a:off x="5148065" y="4437112"/>
            <a:ext cx="1008112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 flipH="1">
            <a:off x="2987824" y="4437112"/>
            <a:ext cx="936104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IvanovaES\Desktop\Baby Step_thefarnhamhu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1556793"/>
            <a:ext cx="864096" cy="808470"/>
          </a:xfrm>
          <a:prstGeom prst="rect">
            <a:avLst/>
          </a:prstGeom>
          <a:noFill/>
        </p:spPr>
      </p:pic>
      <p:pic>
        <p:nvPicPr>
          <p:cNvPr id="1031" name="Picture 7" descr="C:\Users\IvanovaES\Desktop\chek_list_post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82" r="18182"/>
          <a:stretch>
            <a:fillRect/>
          </a:stretch>
        </p:blipFill>
        <p:spPr bwMode="auto">
          <a:xfrm>
            <a:off x="2142380" y="2688725"/>
            <a:ext cx="936104" cy="1027499"/>
          </a:xfrm>
          <a:prstGeom prst="rect">
            <a:avLst/>
          </a:prstGeom>
          <a:noFill/>
        </p:spPr>
      </p:pic>
      <p:pic>
        <p:nvPicPr>
          <p:cNvPr id="1033" name="Picture 9" descr="C:\Users\IvanovaES\Desktop\systems.jpg"/>
          <p:cNvPicPr>
            <a:picLocks noChangeAspect="1" noChangeArrowheads="1"/>
          </p:cNvPicPr>
          <p:nvPr/>
        </p:nvPicPr>
        <p:blipFill>
          <a:blip r:embed="rId6" cstate="print"/>
          <a:srcRect l="7838" r="11757" b="9369"/>
          <a:stretch>
            <a:fillRect/>
          </a:stretch>
        </p:blipFill>
        <p:spPr bwMode="auto">
          <a:xfrm>
            <a:off x="3131842" y="4581128"/>
            <a:ext cx="648071" cy="676789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107504" y="4702131"/>
            <a:ext cx="2376264" cy="455061"/>
          </a:xfrm>
          <a:prstGeom prst="rect">
            <a:avLst/>
          </a:prstGeom>
          <a:noFill/>
        </p:spPr>
        <p:txBody>
          <a:bodyPr wrap="square" lIns="84900" tIns="42450" rIns="84900" bIns="42450" rtlCol="0">
            <a:spAutoFit/>
          </a:bodyPr>
          <a:lstStyle/>
          <a:p>
            <a:pPr algn="ctr"/>
            <a:r>
              <a:rPr lang="ru-RU" sz="1200" b="1" dirty="0" smtClean="0">
                <a:latin typeface="Cambria" pitchFamily="18" charset="0"/>
              </a:rPr>
              <a:t>проведении организационно-штатных мероприятий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0" y="3183360"/>
            <a:ext cx="1691680" cy="455061"/>
          </a:xfrm>
          <a:prstGeom prst="rect">
            <a:avLst/>
          </a:prstGeom>
          <a:noFill/>
        </p:spPr>
        <p:txBody>
          <a:bodyPr wrap="square" lIns="84900" tIns="42450" rIns="84900" bIns="42450" rtlCol="0">
            <a:spAutoFit/>
          </a:bodyPr>
          <a:lstStyle/>
          <a:p>
            <a:pPr algn="ctr"/>
            <a:r>
              <a:rPr lang="ru-RU" sz="1200" b="1" dirty="0" smtClean="0">
                <a:latin typeface="Cambria" pitchFamily="18" charset="0"/>
              </a:rPr>
              <a:t>проведении аттестации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236296" y="3070702"/>
            <a:ext cx="2088232" cy="639727"/>
          </a:xfrm>
          <a:prstGeom prst="rect">
            <a:avLst/>
          </a:prstGeom>
          <a:noFill/>
        </p:spPr>
        <p:txBody>
          <a:bodyPr wrap="square" lIns="84900" tIns="42450" rIns="84900" bIns="42450" rtlCol="0">
            <a:spAutoFit/>
          </a:bodyPr>
          <a:lstStyle/>
          <a:p>
            <a:pPr algn="ctr"/>
            <a:r>
              <a:rPr lang="ru-RU" sz="1200" b="1" dirty="0" smtClean="0">
                <a:latin typeface="Cambria" pitchFamily="18" charset="0"/>
              </a:rPr>
              <a:t>организации профессионального развития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588224" y="4509120"/>
            <a:ext cx="2555776" cy="824393"/>
          </a:xfrm>
          <a:prstGeom prst="rect">
            <a:avLst/>
          </a:prstGeom>
          <a:noFill/>
        </p:spPr>
        <p:txBody>
          <a:bodyPr wrap="square" lIns="84900" tIns="42450" rIns="84900" bIns="42450" rtlCol="0">
            <a:spAutoFit/>
          </a:bodyPr>
          <a:lstStyle/>
          <a:p>
            <a:pPr algn="ctr"/>
            <a:r>
              <a:rPr lang="ru-RU" sz="1200" b="1" dirty="0" smtClean="0">
                <a:latin typeface="Cambria" pitchFamily="18" charset="0"/>
              </a:rPr>
              <a:t>определении размеров премиальных выплат</a:t>
            </a:r>
            <a:r>
              <a:rPr lang="en-US" sz="1200" b="1" dirty="0" smtClean="0">
                <a:latin typeface="Cambria" pitchFamily="18" charset="0"/>
              </a:rPr>
              <a:t>/</a:t>
            </a:r>
            <a:r>
              <a:rPr lang="ru-RU" sz="1200" b="1" dirty="0" smtClean="0">
                <a:latin typeface="Cambria" pitchFamily="18" charset="0"/>
              </a:rPr>
              <a:t>выборе других инструментов поощрения</a:t>
            </a:r>
            <a:endParaRPr lang="ru-RU" sz="1200" b="1" dirty="0">
              <a:latin typeface="Cambria" pitchFamily="18" charset="0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8316416" y="188640"/>
            <a:ext cx="0" cy="648072"/>
          </a:xfrm>
          <a:prstGeom prst="line">
            <a:avLst/>
          </a:prstGeom>
          <a:ln w="19050">
            <a:solidFill>
              <a:srgbClr val="3441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95536" y="1565137"/>
            <a:ext cx="3384376" cy="639727"/>
          </a:xfrm>
          <a:prstGeom prst="rect">
            <a:avLst/>
          </a:prstGeom>
          <a:noFill/>
        </p:spPr>
        <p:txBody>
          <a:bodyPr wrap="square" lIns="84900" tIns="42450" rIns="84900" bIns="42450" rtlCol="0">
            <a:spAutoFit/>
          </a:bodyPr>
          <a:lstStyle/>
          <a:p>
            <a:pPr algn="ctr"/>
            <a:r>
              <a:rPr lang="ru-RU" sz="1200" b="1" dirty="0" smtClean="0">
                <a:latin typeface="Cambria" pitchFamily="18" charset="0"/>
              </a:rPr>
              <a:t>назначении на должность</a:t>
            </a:r>
            <a:br>
              <a:rPr lang="ru-RU" sz="1200" b="1" dirty="0" smtClean="0">
                <a:latin typeface="Cambria" pitchFamily="18" charset="0"/>
              </a:rPr>
            </a:br>
            <a:r>
              <a:rPr lang="ru-RU" sz="1200" b="1" dirty="0" smtClean="0">
                <a:latin typeface="Cambria" pitchFamily="18" charset="0"/>
              </a:rPr>
              <a:t>в порядке должностного роста</a:t>
            </a:r>
            <a:r>
              <a:rPr lang="en-US" sz="1200" b="1" dirty="0" smtClean="0">
                <a:latin typeface="Cambria" pitchFamily="18" charset="0"/>
              </a:rPr>
              <a:t>/</a:t>
            </a:r>
            <a:r>
              <a:rPr lang="ru-RU" sz="1200" b="1" dirty="0" smtClean="0">
                <a:latin typeface="Cambria" pitchFamily="18" charset="0"/>
              </a:rPr>
              <a:t>включении </a:t>
            </a:r>
            <a:br>
              <a:rPr lang="ru-RU" sz="1200" b="1" dirty="0" smtClean="0">
                <a:latin typeface="Cambria" pitchFamily="18" charset="0"/>
              </a:rPr>
            </a:br>
            <a:r>
              <a:rPr lang="ru-RU" sz="1200" b="1" dirty="0" smtClean="0">
                <a:latin typeface="Cambria" pitchFamily="18" charset="0"/>
              </a:rPr>
              <a:t>в кадровый резерв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203848" y="2996952"/>
            <a:ext cx="2592288" cy="947503"/>
          </a:xfrm>
          <a:prstGeom prst="rect">
            <a:avLst/>
          </a:prstGeom>
          <a:noFill/>
        </p:spPr>
        <p:txBody>
          <a:bodyPr wrap="square" lIns="84900" tIns="42450" rIns="84900" bIns="4245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</a:rPr>
              <a:t>Всесторонняя оценка 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необходима при принятии </a:t>
            </a:r>
            <a:r>
              <a:rPr lang="ru-RU" sz="1400" b="1" u="sng" dirty="0" smtClean="0">
                <a:latin typeface="Cambria" pitchFamily="18" charset="0"/>
              </a:rPr>
              <a:t>обоснованных</a:t>
            </a:r>
            <a:r>
              <a:rPr lang="ru-RU" sz="1400" b="1" dirty="0" smtClean="0">
                <a:latin typeface="Cambria" pitchFamily="18" charset="0"/>
              </a:rPr>
              <a:t> кадровых решений, в том числе при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 rot="10800000" flipH="1" flipV="1">
            <a:off x="1043608" y="6021288"/>
            <a:ext cx="7200800" cy="5040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что в целом создает условия для эффективного управления</a:t>
            </a:r>
            <a:r>
              <a:rPr lang="en-US" sz="1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кадровым составом</a:t>
            </a:r>
            <a:r>
              <a:rPr lang="en-US" sz="1200" b="1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12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государственного органа</a:t>
            </a:r>
          </a:p>
        </p:txBody>
      </p:sp>
      <p:sp>
        <p:nvSpPr>
          <p:cNvPr id="113" name="Нашивка 112"/>
          <p:cNvSpPr/>
          <p:nvPr/>
        </p:nvSpPr>
        <p:spPr>
          <a:xfrm rot="5400000">
            <a:off x="4469833" y="5703096"/>
            <a:ext cx="192475" cy="2998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4" name="Нашивка 113"/>
          <p:cNvSpPr/>
          <p:nvPr/>
        </p:nvSpPr>
        <p:spPr>
          <a:xfrm rot="5400000">
            <a:off x="4469833" y="5535532"/>
            <a:ext cx="192475" cy="29989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Picture 3" descr="C:\Users\IvanovaES\Desktop\Старые\требования\Handshake.jpg"/>
          <p:cNvPicPr>
            <a:picLocks noChangeAspect="1" noChangeArrowheads="1"/>
          </p:cNvPicPr>
          <p:nvPr/>
        </p:nvPicPr>
        <p:blipFill>
          <a:blip r:embed="rId7" cstate="print"/>
          <a:srcRect l="5263" t="11745" r="5263" b="13215"/>
          <a:stretch>
            <a:fillRect/>
          </a:stretch>
        </p:blipFill>
        <p:spPr bwMode="auto">
          <a:xfrm>
            <a:off x="5220074" y="4653136"/>
            <a:ext cx="884761" cy="498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12822</TotalTime>
  <Words>1044</Words>
  <Application>Microsoft Office PowerPoint</Application>
  <PresentationFormat>Экран (4:3)</PresentationFormat>
  <Paragraphs>266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 подходах к оценке профессиональной             служебной деятельности государственного  гражданского служащего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Екатерина Сергеевна</dc:creator>
  <cp:lastModifiedBy>YadroysevaGU</cp:lastModifiedBy>
  <cp:revision>1310</cp:revision>
  <dcterms:created xsi:type="dcterms:W3CDTF">2014-11-27T15:07:48Z</dcterms:created>
  <dcterms:modified xsi:type="dcterms:W3CDTF">2016-12-15T09:13:47Z</dcterms:modified>
</cp:coreProperties>
</file>