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7" r:id="rId3"/>
    <p:sldId id="270" r:id="rId4"/>
    <p:sldId id="259" r:id="rId5"/>
    <p:sldId id="263" r:id="rId6"/>
    <p:sldId id="262" r:id="rId7"/>
    <p:sldId id="258" r:id="rId8"/>
    <p:sldId id="264" r:id="rId9"/>
    <p:sldId id="265" r:id="rId10"/>
    <p:sldId id="266" r:id="rId11"/>
    <p:sldId id="267" r:id="rId12"/>
    <p:sldId id="269" r:id="rId13"/>
  </p:sldIdLst>
  <p:sldSz cx="9144000" cy="6858000" type="screen4x3"/>
  <p:notesSz cx="6805613" cy="99393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D7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64" autoAdjust="0"/>
  </p:normalViewPr>
  <p:slideViewPr>
    <p:cSldViewPr>
      <p:cViewPr>
        <p:scale>
          <a:sx n="77" d="100"/>
          <a:sy n="77" d="100"/>
        </p:scale>
        <p:origin x="-2604" y="-81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brosimovvv\Documents\&#1080;&#1089;&#1093;&#1086;&#1076;&#1085;&#1099;&#1077;%20&#1076;&#1072;&#1085;&#1085;&#1099;&#1077;191113_&#1074;&#1089;&#107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Лист1!$A$3</c:f>
              <c:strCache>
                <c:ptCount val="1"/>
                <c:pt idx="0">
                  <c:v>целевые показатели</c:v>
                </c:pt>
              </c:strCache>
            </c:strRef>
          </c:tx>
          <c:invertIfNegative val="0"/>
          <c:dLbls>
            <c:dLbl>
              <c:idx val="0"/>
              <c:layout>
                <c:manualLayout>
                  <c:x val="-9.6718066491688626E-3"/>
                  <c:y val="9.1322450872165523E-3"/>
                </c:manualLayout>
              </c:layout>
              <c:showLegendKey val="0"/>
              <c:showVal val="1"/>
              <c:showCatName val="0"/>
              <c:showSerName val="0"/>
              <c:showPercent val="0"/>
              <c:showBubbleSize val="0"/>
            </c:dLbl>
            <c:dLbl>
              <c:idx val="1"/>
              <c:layout>
                <c:manualLayout>
                  <c:x val="-1.0375765529308838E-2"/>
                  <c:y val="3.8870420552399807E-4"/>
                </c:manualLayout>
              </c:layout>
              <c:showLegendKey val="0"/>
              <c:showVal val="1"/>
              <c:showCatName val="0"/>
              <c:showSerName val="0"/>
              <c:showPercent val="0"/>
              <c:showBubbleSize val="0"/>
            </c:dLbl>
            <c:dLbl>
              <c:idx val="2"/>
              <c:layout>
                <c:manualLayout>
                  <c:x val="-1.1250328083989505E-2"/>
                  <c:y val="3.4309010209559181E-3"/>
                </c:manualLayout>
              </c:layout>
              <c:showLegendKey val="0"/>
              <c:showVal val="1"/>
              <c:showCatName val="0"/>
              <c:showSerName val="0"/>
              <c:showPercent val="0"/>
              <c:showBubbleSize val="0"/>
            </c:dLbl>
            <c:dLbl>
              <c:idx val="3"/>
              <c:layout>
                <c:manualLayout>
                  <c:x val="-1.4384312857577582E-2"/>
                  <c:y val="-1.3666638812324357E-2"/>
                </c:manualLayout>
              </c:layout>
              <c:showLegendKey val="0"/>
              <c:showVal val="1"/>
              <c:showCatName val="0"/>
              <c:showSerName val="0"/>
              <c:showPercent val="0"/>
              <c:showBubbleSize val="0"/>
            </c:dLbl>
            <c:dLbl>
              <c:idx val="4"/>
              <c:layout>
                <c:manualLayout>
                  <c:x val="-6.5360118726245199E-3"/>
                  <c:y val="1.5349208633003131E-3"/>
                </c:manualLayout>
              </c:layout>
              <c:tx>
                <c:rich>
                  <a:bodyPr/>
                  <a:lstStyle/>
                  <a:p>
                    <a:r>
                      <a:rPr lang="en-US" b="1" dirty="0" smtClean="0"/>
                      <a:t>1</a:t>
                    </a:r>
                    <a:r>
                      <a:rPr lang="en-US" dirty="0" smtClean="0"/>
                      <a:t>00,0*</a:t>
                    </a:r>
                    <a:endParaRPr lang="en-US" dirty="0"/>
                  </a:p>
                </c:rich>
              </c:tx>
              <c:showLegendKey val="0"/>
              <c:showVal val="1"/>
              <c:showCatName val="0"/>
              <c:showSerName val="0"/>
              <c:showPercent val="0"/>
              <c:showBubbleSize val="0"/>
            </c:dLbl>
            <c:dLbl>
              <c:idx val="5"/>
              <c:layout>
                <c:manualLayout>
                  <c:x val="-6.536076372806357E-3"/>
                  <c:y val="-2.6590693257359854E-2"/>
                </c:manualLayout>
              </c:layout>
              <c:showLegendKey val="0"/>
              <c:showVal val="1"/>
              <c:showCatName val="0"/>
              <c:showSerName val="0"/>
              <c:showPercent val="0"/>
              <c:showBubbleSize val="0"/>
            </c:dLbl>
            <c:dLbl>
              <c:idx val="6"/>
              <c:layout>
                <c:manualLayout>
                  <c:x val="-3.9197999930392011E-3"/>
                  <c:y val="-1.138886567693703E-2"/>
                </c:manualLayout>
              </c:layout>
              <c:showLegendKey val="0"/>
              <c:showVal val="1"/>
              <c:showCatName val="0"/>
              <c:showSerName val="0"/>
              <c:showPercent val="0"/>
              <c:showBubbleSize val="0"/>
            </c:dLbl>
            <c:dLbl>
              <c:idx val="7"/>
              <c:layout>
                <c:manualLayout>
                  <c:x val="-8.1692913385826923E-5"/>
                  <c:y val="-1.063198151812025E-2"/>
                </c:manualLayout>
              </c:layout>
              <c:tx>
                <c:rich>
                  <a:bodyPr/>
                  <a:lstStyle/>
                  <a:p>
                    <a:r>
                      <a:rPr lang="en-US" b="1" dirty="0" smtClean="0"/>
                      <a:t>7</a:t>
                    </a:r>
                    <a:r>
                      <a:rPr lang="en-US" dirty="0" smtClean="0"/>
                      <a:t>5,0**</a:t>
                    </a:r>
                    <a:endParaRPr lang="en-US" dirty="0"/>
                  </a:p>
                </c:rich>
              </c:tx>
              <c:showLegendKey val="0"/>
              <c:showVal val="1"/>
              <c:showCatName val="0"/>
              <c:showSerName val="0"/>
              <c:showPercent val="0"/>
              <c:showBubbleSize val="0"/>
            </c:dLbl>
            <c:dLbl>
              <c:idx val="8"/>
              <c:layout>
                <c:manualLayout>
                  <c:x val="-1.1655211095156801E-2"/>
                  <c:y val="1.5208889765707306E-2"/>
                </c:manualLayout>
              </c:layout>
              <c:showLegendKey val="0"/>
              <c:showVal val="1"/>
              <c:showCatName val="0"/>
              <c:showSerName val="0"/>
              <c:showPercent val="0"/>
              <c:showBubbleSize val="0"/>
            </c:dLbl>
            <c:dLbl>
              <c:idx val="9"/>
              <c:layout>
                <c:manualLayout>
                  <c:x val="-1.110760592239066E-2"/>
                  <c:y val="1.1529184544232817E-3"/>
                </c:manualLayout>
              </c:layout>
              <c:showLegendKey val="0"/>
              <c:showVal val="1"/>
              <c:showCatName val="0"/>
              <c:showSerName val="0"/>
              <c:showPercent val="0"/>
              <c:showBubbleSize val="0"/>
            </c:dLbl>
            <c:dLbl>
              <c:idx val="10"/>
              <c:layout>
                <c:manualLayout>
                  <c:x val="-5.7693569553804802E-3"/>
                  <c:y val="8.3684497006077194E-3"/>
                </c:manualLayout>
              </c:layout>
              <c:showLegendKey val="0"/>
              <c:showVal val="1"/>
              <c:showCatName val="0"/>
              <c:showSerName val="0"/>
              <c:showPercent val="0"/>
              <c:showBubbleSize val="0"/>
            </c:dLbl>
            <c:txPr>
              <a:bodyPr/>
              <a:lstStyle/>
              <a:p>
                <a:pPr>
                  <a:defRPr sz="1400" b="1">
                    <a:solidFill>
                      <a:schemeClr val="accent1">
                        <a:lumMod val="75000"/>
                      </a:schemeClr>
                    </a:solidFill>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dLbls>
          <c:cat>
            <c:strRef>
              <c:f>Лист1!$B$2:$L$2</c:f>
              <c:strCache>
                <c:ptCount val="11"/>
                <c:pt idx="0">
                  <c:v>Врачи</c:v>
                </c:pt>
                <c:pt idx="1">
                  <c:v>Научные сотрудники</c:v>
                </c:pt>
                <c:pt idx="2">
                  <c:v>Преподаватели вузов</c:v>
                </c:pt>
                <c:pt idx="3">
                  <c:v>Педагоги общего образования</c:v>
                </c:pt>
                <c:pt idx="4">
                  <c:v>Педагоги дошкольного образования</c:v>
                </c:pt>
                <c:pt idx="5">
                  <c:v>Преподаватели и мастера НПО и СПО</c:v>
                </c:pt>
                <c:pt idx="6">
                  <c:v>Средний медицинский персонал</c:v>
                </c:pt>
                <c:pt idx="7">
                  <c:v>Педагоги дополнительного образования детей</c:v>
                </c:pt>
                <c:pt idx="8">
                  <c:v>Работники учреждений культуры</c:v>
                </c:pt>
                <c:pt idx="9">
                  <c:v>Младший медицинский персонал</c:v>
                </c:pt>
                <c:pt idx="10">
                  <c:v>Социальные работники</c:v>
                </c:pt>
              </c:strCache>
            </c:strRef>
          </c:cat>
          <c:val>
            <c:numRef>
              <c:f>Лист1!$B$3:$L$3</c:f>
              <c:numCache>
                <c:formatCode>0.0</c:formatCode>
                <c:ptCount val="11"/>
                <c:pt idx="0">
                  <c:v>129.69999999999999</c:v>
                </c:pt>
                <c:pt idx="1">
                  <c:v>128</c:v>
                </c:pt>
                <c:pt idx="2">
                  <c:v>110</c:v>
                </c:pt>
                <c:pt idx="3">
                  <c:v>100</c:v>
                </c:pt>
                <c:pt idx="4">
                  <c:v>100</c:v>
                </c:pt>
                <c:pt idx="5">
                  <c:v>75</c:v>
                </c:pt>
                <c:pt idx="6">
                  <c:v>75.599999999999994</c:v>
                </c:pt>
                <c:pt idx="7">
                  <c:v>75</c:v>
                </c:pt>
                <c:pt idx="8">
                  <c:v>56.1</c:v>
                </c:pt>
                <c:pt idx="9">
                  <c:v>50.1</c:v>
                </c:pt>
                <c:pt idx="10">
                  <c:v>47.5</c:v>
                </c:pt>
              </c:numCache>
            </c:numRef>
          </c:val>
        </c:ser>
        <c:ser>
          <c:idx val="1"/>
          <c:order val="1"/>
          <c:tx>
            <c:strRef>
              <c:f>Лист1!$A$4</c:f>
              <c:strCache>
                <c:ptCount val="1"/>
                <c:pt idx="0">
                  <c:v>достигнутые показатели</c:v>
                </c:pt>
              </c:strCache>
            </c:strRef>
          </c:tx>
          <c:invertIfNegative val="0"/>
          <c:dLbls>
            <c:dLbl>
              <c:idx val="0"/>
              <c:layout>
                <c:manualLayout>
                  <c:x val="1.2500000000000002E-2"/>
                  <c:y val="7.9793266327932745E-3"/>
                </c:manualLayout>
              </c:layout>
              <c:showLegendKey val="0"/>
              <c:showVal val="1"/>
              <c:showCatName val="0"/>
              <c:showSerName val="0"/>
              <c:showPercent val="0"/>
              <c:showBubbleSize val="0"/>
            </c:dLbl>
            <c:dLbl>
              <c:idx val="1"/>
              <c:layout>
                <c:manualLayout>
                  <c:x val="1.4167010988246059E-2"/>
                  <c:y val="-5.3195510885288523E-3"/>
                </c:manualLayout>
              </c:layout>
              <c:showLegendKey val="0"/>
              <c:showVal val="1"/>
              <c:showCatName val="0"/>
              <c:showSerName val="0"/>
              <c:showPercent val="0"/>
              <c:showBubbleSize val="0"/>
            </c:dLbl>
            <c:dLbl>
              <c:idx val="3"/>
              <c:layout>
                <c:manualLayout>
                  <c:x val="7.0835054941230432E-3"/>
                  <c:y val="-1.024306788145108E-2"/>
                </c:manualLayout>
              </c:layout>
              <c:showLegendKey val="0"/>
              <c:showVal val="1"/>
              <c:showCatName val="0"/>
              <c:showSerName val="0"/>
              <c:showPercent val="0"/>
              <c:showBubbleSize val="0"/>
            </c:dLbl>
            <c:dLbl>
              <c:idx val="4"/>
              <c:layout>
                <c:manualLayout>
                  <c:x val="1.1333608790596906E-2"/>
                  <c:y val="7.7803670448364944E-4"/>
                </c:manualLayout>
              </c:layout>
              <c:tx>
                <c:rich>
                  <a:bodyPr/>
                  <a:lstStyle/>
                  <a:p>
                    <a:r>
                      <a:rPr lang="en-US" b="1" dirty="0" smtClean="0"/>
                      <a:t>9</a:t>
                    </a:r>
                    <a:r>
                      <a:rPr lang="en-US" dirty="0" smtClean="0"/>
                      <a:t>0,3*</a:t>
                    </a:r>
                    <a:endParaRPr lang="en-US" dirty="0"/>
                  </a:p>
                </c:rich>
              </c:tx>
              <c:showLegendKey val="0"/>
              <c:showVal val="1"/>
              <c:showCatName val="0"/>
              <c:showSerName val="0"/>
              <c:showPercent val="0"/>
              <c:showBubbleSize val="0"/>
            </c:dLbl>
            <c:dLbl>
              <c:idx val="5"/>
              <c:layout>
                <c:manualLayout>
                  <c:x val="2.3987984589861695E-3"/>
                  <c:y val="-4.5415143840452001E-3"/>
                </c:manualLayout>
              </c:layout>
              <c:showLegendKey val="0"/>
              <c:showVal val="1"/>
              <c:showCatName val="0"/>
              <c:showSerName val="0"/>
              <c:showPercent val="0"/>
              <c:showBubbleSize val="0"/>
            </c:dLbl>
            <c:dLbl>
              <c:idx val="6"/>
              <c:layout>
                <c:manualLayout>
                  <c:x val="1.0899005051933809E-2"/>
                  <c:y val="-7.4285227208703184E-4"/>
                </c:manualLayout>
              </c:layout>
              <c:showLegendKey val="0"/>
              <c:showVal val="1"/>
              <c:showCatName val="0"/>
              <c:showSerName val="0"/>
              <c:showPercent val="0"/>
              <c:showBubbleSize val="0"/>
            </c:dLbl>
            <c:dLbl>
              <c:idx val="7"/>
              <c:layout>
                <c:manualLayout>
                  <c:x val="1.0247210995206859E-2"/>
                  <c:y val="-1.1381954449144738E-2"/>
                </c:manualLayout>
              </c:layout>
              <c:tx>
                <c:rich>
                  <a:bodyPr/>
                  <a:lstStyle/>
                  <a:p>
                    <a:r>
                      <a:rPr lang="en-US" b="1" dirty="0" smtClean="0"/>
                      <a:t>6</a:t>
                    </a:r>
                    <a:r>
                      <a:rPr lang="en-US" dirty="0" smtClean="0"/>
                      <a:t>9,4**</a:t>
                    </a:r>
                    <a:endParaRPr lang="en-US" dirty="0"/>
                  </a:p>
                </c:rich>
              </c:tx>
              <c:showLegendKey val="0"/>
              <c:showVal val="1"/>
              <c:showCatName val="0"/>
              <c:showSerName val="0"/>
              <c:showPercent val="0"/>
              <c:showBubbleSize val="0"/>
            </c:dLbl>
            <c:dLbl>
              <c:idx val="8"/>
              <c:layout>
                <c:manualLayout>
                  <c:x val="-5.5538029611952294E-3"/>
                  <c:y val="-1.1248546809641121E-3"/>
                </c:manualLayout>
              </c:layout>
              <c:showLegendKey val="0"/>
              <c:showVal val="1"/>
              <c:showCatName val="0"/>
              <c:showSerName val="0"/>
              <c:showPercent val="0"/>
              <c:showBubbleSize val="0"/>
            </c:dLbl>
            <c:dLbl>
              <c:idx val="9"/>
              <c:layout>
                <c:manualLayout>
                  <c:x val="3.7111991225823541E-3"/>
                  <c:y val="-9.8610654725740567E-3"/>
                </c:manualLayout>
              </c:layout>
              <c:showLegendKey val="0"/>
              <c:showVal val="1"/>
              <c:showCatName val="0"/>
              <c:showSerName val="0"/>
              <c:showPercent val="0"/>
              <c:showBubbleSize val="0"/>
            </c:dLbl>
            <c:dLbl>
              <c:idx val="10"/>
              <c:layout>
                <c:manualLayout>
                  <c:x val="9.7222222222222241E-3"/>
                  <c:y val="5.3195510885288523E-3"/>
                </c:manualLayout>
              </c:layout>
              <c:showLegendKey val="0"/>
              <c:showVal val="1"/>
              <c:showCatName val="0"/>
              <c:showSerName val="0"/>
              <c:showPercent val="0"/>
              <c:showBubbleSize val="0"/>
            </c:dLbl>
            <c:txPr>
              <a:bodyPr/>
              <a:lstStyle/>
              <a:p>
                <a:pPr>
                  <a:defRPr sz="1400" b="1">
                    <a:solidFill>
                      <a:srgbClr val="C00000"/>
                    </a:solidFill>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dLbls>
          <c:cat>
            <c:strRef>
              <c:f>Лист1!$B$2:$L$2</c:f>
              <c:strCache>
                <c:ptCount val="11"/>
                <c:pt idx="0">
                  <c:v>Врачи</c:v>
                </c:pt>
                <c:pt idx="1">
                  <c:v>Научные сотрудники</c:v>
                </c:pt>
                <c:pt idx="2">
                  <c:v>Преподаватели вузов</c:v>
                </c:pt>
                <c:pt idx="3">
                  <c:v>Педагоги общего образования</c:v>
                </c:pt>
                <c:pt idx="4">
                  <c:v>Педагоги дошкольного образования</c:v>
                </c:pt>
                <c:pt idx="5">
                  <c:v>Преподаватели и мастера НПО и СПО</c:v>
                </c:pt>
                <c:pt idx="6">
                  <c:v>Средний медицинский персонал</c:v>
                </c:pt>
                <c:pt idx="7">
                  <c:v>Педагоги дополнительного образования детей</c:v>
                </c:pt>
                <c:pt idx="8">
                  <c:v>Работники учреждений культуры</c:v>
                </c:pt>
                <c:pt idx="9">
                  <c:v>Младший медицинский персонал</c:v>
                </c:pt>
                <c:pt idx="10">
                  <c:v>Социальные работники</c:v>
                </c:pt>
              </c:strCache>
            </c:strRef>
          </c:cat>
          <c:val>
            <c:numRef>
              <c:f>Лист1!$B$4:$L$4</c:f>
              <c:numCache>
                <c:formatCode>General</c:formatCode>
                <c:ptCount val="11"/>
                <c:pt idx="0">
                  <c:v>135.9</c:v>
                </c:pt>
                <c:pt idx="1">
                  <c:v>126.7</c:v>
                </c:pt>
                <c:pt idx="2">
                  <c:v>123.5</c:v>
                </c:pt>
                <c:pt idx="3">
                  <c:v>94.9</c:v>
                </c:pt>
                <c:pt idx="4">
                  <c:v>92.5</c:v>
                </c:pt>
                <c:pt idx="5">
                  <c:v>81.5</c:v>
                </c:pt>
                <c:pt idx="6">
                  <c:v>78.3</c:v>
                </c:pt>
                <c:pt idx="7">
                  <c:v>70.7</c:v>
                </c:pt>
                <c:pt idx="8">
                  <c:v>65.599999999999994</c:v>
                </c:pt>
                <c:pt idx="9">
                  <c:v>45.4</c:v>
                </c:pt>
                <c:pt idx="10">
                  <c:v>47.5</c:v>
                </c:pt>
              </c:numCache>
            </c:numRef>
          </c:val>
        </c:ser>
        <c:dLbls>
          <c:showLegendKey val="0"/>
          <c:showVal val="0"/>
          <c:showCatName val="0"/>
          <c:showSerName val="0"/>
          <c:showPercent val="0"/>
          <c:showBubbleSize val="0"/>
        </c:dLbls>
        <c:gapWidth val="150"/>
        <c:axId val="123440128"/>
        <c:axId val="123552512"/>
      </c:barChart>
      <c:catAx>
        <c:axId val="123440128"/>
        <c:scaling>
          <c:orientation val="minMax"/>
        </c:scaling>
        <c:delete val="0"/>
        <c:axPos val="b"/>
        <c:majorTickMark val="out"/>
        <c:minorTickMark val="none"/>
        <c:tickLblPos val="nextTo"/>
        <c:txPr>
          <a:bodyPr/>
          <a:lstStyle/>
          <a:p>
            <a:pPr>
              <a:defRPr sz="820" baseline="0"/>
            </a:pPr>
            <a:endParaRPr lang="ru-RU"/>
          </a:p>
        </c:txPr>
        <c:crossAx val="123552512"/>
        <c:crosses val="autoZero"/>
        <c:auto val="1"/>
        <c:lblAlgn val="ctr"/>
        <c:lblOffset val="100"/>
        <c:noMultiLvlLbl val="0"/>
      </c:catAx>
      <c:valAx>
        <c:axId val="123552512"/>
        <c:scaling>
          <c:orientation val="minMax"/>
        </c:scaling>
        <c:delete val="1"/>
        <c:axPos val="l"/>
        <c:majorGridlines/>
        <c:numFmt formatCode="0.0" sourceLinked="1"/>
        <c:majorTickMark val="out"/>
        <c:minorTickMark val="none"/>
        <c:tickLblPos val="none"/>
        <c:crossAx val="123440128"/>
        <c:crosses val="autoZero"/>
        <c:crossBetween val="between"/>
      </c:valAx>
    </c:plotArea>
    <c:legend>
      <c:legendPos val="b"/>
      <c:layout>
        <c:manualLayout>
          <c:xMode val="edge"/>
          <c:yMode val="edge"/>
          <c:x val="0.30410722556739234"/>
          <c:y val="0.92371163006333734"/>
          <c:w val="0.38189287929154536"/>
          <c:h val="5.6333063507248531E-2"/>
        </c:manualLayout>
      </c:layout>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7B95DA-094E-4DB6-8546-04154FA57E8C}"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ru-RU"/>
        </a:p>
      </dgm:t>
    </dgm:pt>
    <dgm:pt modelId="{2AC830E0-F1B5-4C81-911A-7E23FCB453A1}">
      <dgm:prSet phldrT="[Текст]" custT="1"/>
      <dgm:spPr/>
      <dgm:t>
        <a:bodyPr/>
        <a:lstStyle/>
        <a:p>
          <a:r>
            <a:rPr lang="ru-RU" sz="2000" baseline="0" dirty="0" smtClean="0"/>
            <a:t>Степень достижения показателей установленных отраслевыми «дорожными картами» на 2013 год (по данным Росстата) за 9</a:t>
          </a:r>
          <a:r>
            <a:rPr lang="en-US" sz="2000" baseline="0" dirty="0" smtClean="0"/>
            <a:t> </a:t>
          </a:r>
          <a:r>
            <a:rPr lang="ru-RU" sz="2000" baseline="0" dirty="0" smtClean="0"/>
            <a:t>месяцев 2013 г. в %  </a:t>
          </a:r>
          <a:endParaRPr lang="ru-RU" sz="2000" baseline="0" dirty="0"/>
        </a:p>
      </dgm:t>
    </dgm:pt>
    <dgm:pt modelId="{EE17E5F7-6DBF-4143-8718-7C155F458731}" type="sibTrans" cxnId="{A0B6EC0A-9472-421B-B67A-9ED63FA5F071}">
      <dgm:prSet/>
      <dgm:spPr/>
      <dgm:t>
        <a:bodyPr/>
        <a:lstStyle/>
        <a:p>
          <a:endParaRPr lang="ru-RU" sz="2400"/>
        </a:p>
      </dgm:t>
    </dgm:pt>
    <dgm:pt modelId="{127BB1CA-7B90-4D55-A63B-76BFCDF9C41D}" type="parTrans" cxnId="{A0B6EC0A-9472-421B-B67A-9ED63FA5F071}">
      <dgm:prSet/>
      <dgm:spPr/>
      <dgm:t>
        <a:bodyPr/>
        <a:lstStyle/>
        <a:p>
          <a:endParaRPr lang="ru-RU" sz="2400"/>
        </a:p>
      </dgm:t>
    </dgm:pt>
    <dgm:pt modelId="{D7D1980E-61E5-4388-972C-EF917E4542A0}" type="pres">
      <dgm:prSet presAssocID="{1B7B95DA-094E-4DB6-8546-04154FA57E8C}" presName="diagram" presStyleCnt="0">
        <dgm:presLayoutVars>
          <dgm:chPref val="1"/>
          <dgm:dir/>
          <dgm:animOne val="branch"/>
          <dgm:animLvl val="lvl"/>
          <dgm:resizeHandles/>
        </dgm:presLayoutVars>
      </dgm:prSet>
      <dgm:spPr/>
      <dgm:t>
        <a:bodyPr/>
        <a:lstStyle/>
        <a:p>
          <a:endParaRPr lang="ru-RU"/>
        </a:p>
      </dgm:t>
    </dgm:pt>
    <dgm:pt modelId="{8B461986-C887-4686-B5E5-EFAB661607BC}" type="pres">
      <dgm:prSet presAssocID="{2AC830E0-F1B5-4C81-911A-7E23FCB453A1}" presName="root" presStyleCnt="0"/>
      <dgm:spPr/>
    </dgm:pt>
    <dgm:pt modelId="{38E33277-3ED4-449C-A40C-9E8EBE4EFE35}" type="pres">
      <dgm:prSet presAssocID="{2AC830E0-F1B5-4C81-911A-7E23FCB453A1}" presName="rootComposite" presStyleCnt="0"/>
      <dgm:spPr/>
    </dgm:pt>
    <dgm:pt modelId="{21EEDD70-6448-4E30-BCAD-60956C3E57D4}" type="pres">
      <dgm:prSet presAssocID="{2AC830E0-F1B5-4C81-911A-7E23FCB453A1}" presName="rootText" presStyleLbl="node1" presStyleIdx="0" presStyleCnt="1" custScaleX="1402740" custScaleY="233783" custLinFactY="-300000" custLinFactNeighborX="1203" custLinFactNeighborY="-389641"/>
      <dgm:spPr/>
      <dgm:t>
        <a:bodyPr/>
        <a:lstStyle/>
        <a:p>
          <a:endParaRPr lang="ru-RU"/>
        </a:p>
      </dgm:t>
    </dgm:pt>
    <dgm:pt modelId="{28DDC807-2C89-49BB-9B83-BCB742813C13}" type="pres">
      <dgm:prSet presAssocID="{2AC830E0-F1B5-4C81-911A-7E23FCB453A1}" presName="rootConnector" presStyleLbl="node1" presStyleIdx="0" presStyleCnt="1"/>
      <dgm:spPr/>
      <dgm:t>
        <a:bodyPr/>
        <a:lstStyle/>
        <a:p>
          <a:endParaRPr lang="ru-RU"/>
        </a:p>
      </dgm:t>
    </dgm:pt>
    <dgm:pt modelId="{33A6E885-4613-49FE-BE32-101BC1D3C7D7}" type="pres">
      <dgm:prSet presAssocID="{2AC830E0-F1B5-4C81-911A-7E23FCB453A1}" presName="childShape" presStyleCnt="0"/>
      <dgm:spPr/>
    </dgm:pt>
  </dgm:ptLst>
  <dgm:cxnLst>
    <dgm:cxn modelId="{A0B6EC0A-9472-421B-B67A-9ED63FA5F071}" srcId="{1B7B95DA-094E-4DB6-8546-04154FA57E8C}" destId="{2AC830E0-F1B5-4C81-911A-7E23FCB453A1}" srcOrd="0" destOrd="0" parTransId="{127BB1CA-7B90-4D55-A63B-76BFCDF9C41D}" sibTransId="{EE17E5F7-6DBF-4143-8718-7C155F458731}"/>
    <dgm:cxn modelId="{6CEC9A64-B87A-421A-9060-893AF58D0705}" type="presOf" srcId="{2AC830E0-F1B5-4C81-911A-7E23FCB453A1}" destId="{28DDC807-2C89-49BB-9B83-BCB742813C13}" srcOrd="1" destOrd="0" presId="urn:microsoft.com/office/officeart/2005/8/layout/hierarchy3"/>
    <dgm:cxn modelId="{925E5D1C-E7BA-48BB-B37D-72EB003AE5A9}" type="presOf" srcId="{2AC830E0-F1B5-4C81-911A-7E23FCB453A1}" destId="{21EEDD70-6448-4E30-BCAD-60956C3E57D4}" srcOrd="0" destOrd="0" presId="urn:microsoft.com/office/officeart/2005/8/layout/hierarchy3"/>
    <dgm:cxn modelId="{4404D977-472D-45D3-BC9E-C8DEBA97A125}" type="presOf" srcId="{1B7B95DA-094E-4DB6-8546-04154FA57E8C}" destId="{D7D1980E-61E5-4388-972C-EF917E4542A0}" srcOrd="0" destOrd="0" presId="urn:microsoft.com/office/officeart/2005/8/layout/hierarchy3"/>
    <dgm:cxn modelId="{43ADA512-C746-454F-A248-1B4B8C87A2CF}" type="presParOf" srcId="{D7D1980E-61E5-4388-972C-EF917E4542A0}" destId="{8B461986-C887-4686-B5E5-EFAB661607BC}" srcOrd="0" destOrd="0" presId="urn:microsoft.com/office/officeart/2005/8/layout/hierarchy3"/>
    <dgm:cxn modelId="{AE7255D1-5BFC-4F14-88F0-D743A7918AFB}" type="presParOf" srcId="{8B461986-C887-4686-B5E5-EFAB661607BC}" destId="{38E33277-3ED4-449C-A40C-9E8EBE4EFE35}" srcOrd="0" destOrd="0" presId="urn:microsoft.com/office/officeart/2005/8/layout/hierarchy3"/>
    <dgm:cxn modelId="{D0D1BE4C-D5DA-49C4-91A8-1800FAFBC57D}" type="presParOf" srcId="{38E33277-3ED4-449C-A40C-9E8EBE4EFE35}" destId="{21EEDD70-6448-4E30-BCAD-60956C3E57D4}" srcOrd="0" destOrd="0" presId="urn:microsoft.com/office/officeart/2005/8/layout/hierarchy3"/>
    <dgm:cxn modelId="{818751FA-D5F5-48E7-BBC0-AB2B3A13628B}" type="presParOf" srcId="{38E33277-3ED4-449C-A40C-9E8EBE4EFE35}" destId="{28DDC807-2C89-49BB-9B83-BCB742813C13}" srcOrd="1" destOrd="0" presId="urn:microsoft.com/office/officeart/2005/8/layout/hierarchy3"/>
    <dgm:cxn modelId="{D5DC9F81-37D8-4D6C-8A15-220DD3A92476}" type="presParOf" srcId="{8B461986-C887-4686-B5E5-EFAB661607BC}" destId="{33A6E885-4613-49FE-BE32-101BC1D3C7D7}" srcOrd="1" destOrd="0" presId="urn:microsoft.com/office/officeart/2005/8/layout/hierarchy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EEDD70-6448-4E30-BCAD-60956C3E57D4}">
      <dsp:nvSpPr>
        <dsp:cNvPr id="0" name=""/>
        <dsp:cNvSpPr/>
      </dsp:nvSpPr>
      <dsp:spPr>
        <a:xfrm>
          <a:off x="15655" y="148048"/>
          <a:ext cx="9128344" cy="7606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kern="1200" baseline="0" dirty="0" smtClean="0"/>
            <a:t>Степень достижения показателей установленных отраслевыми «дорожными картами» на 2013 год (по данным Росстата) за 9</a:t>
          </a:r>
          <a:r>
            <a:rPr lang="en-US" sz="2000" kern="1200" baseline="0" dirty="0" smtClean="0"/>
            <a:t> </a:t>
          </a:r>
          <a:r>
            <a:rPr lang="ru-RU" sz="2000" kern="1200" baseline="0" dirty="0" smtClean="0"/>
            <a:t>месяцев 2013 г. в %  </a:t>
          </a:r>
          <a:endParaRPr lang="ru-RU" sz="2000" kern="1200" baseline="0" dirty="0"/>
        </a:p>
      </dsp:txBody>
      <dsp:txXfrm>
        <a:off x="37934" y="170327"/>
        <a:ext cx="9083786" cy="71611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2DAC22B9-B106-47CE-A605-EB182896CCEF}" type="datetimeFigureOut">
              <a:rPr lang="ru-RU" smtClean="0"/>
              <a:pPr/>
              <a:t>20.11.2013</a:t>
            </a:fld>
            <a:endParaRPr lang="ru-RU"/>
          </a:p>
        </p:txBody>
      </p:sp>
      <p:sp>
        <p:nvSpPr>
          <p:cNvPr id="4" name="Нижний колонтитул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fld id="{1D1EA9C3-1701-4978-95D8-27D402641572}" type="slidenum">
              <a:rPr lang="ru-RU" smtClean="0"/>
              <a:pPr/>
              <a:t>‹#›</a:t>
            </a:fld>
            <a:endParaRPr lang="ru-RU"/>
          </a:p>
        </p:txBody>
      </p:sp>
    </p:spTree>
    <p:extLst>
      <p:ext uri="{BB962C8B-B14F-4D97-AF65-F5344CB8AC3E}">
        <p14:creationId xmlns:p14="http://schemas.microsoft.com/office/powerpoint/2010/main" val="3316073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BABFFD25-CA3D-4654-8EFF-0506C462555E}" type="datetimeFigureOut">
              <a:rPr lang="ru-RU" smtClean="0"/>
              <a:pPr/>
              <a:t>20.11.2013</a:t>
            </a:fld>
            <a:endParaRPr lang="ru-RU"/>
          </a:p>
        </p:txBody>
      </p:sp>
      <p:sp>
        <p:nvSpPr>
          <p:cNvPr id="4" name="Образ слайда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FD1DBDA1-BF9B-4BFF-B4B5-FFC108DF0851}" type="slidenum">
              <a:rPr lang="ru-RU" smtClean="0"/>
              <a:pPr/>
              <a:t>‹#›</a:t>
            </a:fld>
            <a:endParaRPr lang="ru-RU"/>
          </a:p>
        </p:txBody>
      </p:sp>
    </p:spTree>
    <p:extLst>
      <p:ext uri="{BB962C8B-B14F-4D97-AF65-F5344CB8AC3E}">
        <p14:creationId xmlns:p14="http://schemas.microsoft.com/office/powerpoint/2010/main" val="2467543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Образ слайда 1"/>
          <p:cNvSpPr>
            <a:spLocks noGrp="1" noRot="1" noChangeAspect="1" noTextEdit="1"/>
          </p:cNvSpPr>
          <p:nvPr>
            <p:ph type="sldImg"/>
          </p:nvPr>
        </p:nvSpPr>
        <p:spPr bwMode="auto">
          <a:noFill/>
          <a:ln>
            <a:solidFill>
              <a:srgbClr val="000000"/>
            </a:solidFill>
            <a:miter lim="800000"/>
            <a:headEnd/>
            <a:tailEnd/>
          </a:ln>
        </p:spPr>
      </p:sp>
      <p:sp>
        <p:nvSpPr>
          <p:cNvPr id="7171"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717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446F2A4-B42A-4E60-B11F-AF9005078784}" type="slidenum">
              <a:rPr lang="ru-RU" smtClean="0">
                <a:latin typeface="Arial" charset="0"/>
                <a:cs typeface="Arial" charset="0"/>
              </a:rPr>
              <a:pPr/>
              <a:t>3</a:t>
            </a:fld>
            <a:endParaRPr lang="ru-RU"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DE824B4-CEEB-43CF-A5F0-984B620B0B1E}" type="datetime1">
              <a:rPr lang="ru-RU" smtClean="0"/>
              <a:pPr/>
              <a:t>20.11.2013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A38CB7-D35A-4CFD-8EEC-93D584D6AF00}" type="slidenum">
              <a:rPr lang="ru-RU" smtClean="0"/>
              <a:pPr/>
              <a:t>‹#›</a:t>
            </a:fld>
            <a:endParaRPr lang="ru-RU"/>
          </a:p>
        </p:txBody>
      </p:sp>
    </p:spTree>
    <p:extLst>
      <p:ext uri="{BB962C8B-B14F-4D97-AF65-F5344CB8AC3E}">
        <p14:creationId xmlns:p14="http://schemas.microsoft.com/office/powerpoint/2010/main" val="788556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F3F96BC-128A-4802-BB6B-2947CEE0FC69}" type="datetime1">
              <a:rPr lang="ru-RU" smtClean="0"/>
              <a:pPr/>
              <a:t>20.11.2013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A38CB7-D35A-4CFD-8EEC-93D584D6AF00}" type="slidenum">
              <a:rPr lang="ru-RU" smtClean="0"/>
              <a:pPr/>
              <a:t>‹#›</a:t>
            </a:fld>
            <a:endParaRPr lang="ru-RU"/>
          </a:p>
        </p:txBody>
      </p:sp>
    </p:spTree>
    <p:extLst>
      <p:ext uri="{BB962C8B-B14F-4D97-AF65-F5344CB8AC3E}">
        <p14:creationId xmlns:p14="http://schemas.microsoft.com/office/powerpoint/2010/main" val="3177765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FE71198-4DB8-47DC-8570-8D10637C59BF}" type="datetime1">
              <a:rPr lang="ru-RU" smtClean="0"/>
              <a:pPr/>
              <a:t>20.11.2013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A38CB7-D35A-4CFD-8EEC-93D584D6AF00}" type="slidenum">
              <a:rPr lang="ru-RU" smtClean="0"/>
              <a:pPr/>
              <a:t>‹#›</a:t>
            </a:fld>
            <a:endParaRPr lang="ru-RU"/>
          </a:p>
        </p:txBody>
      </p:sp>
    </p:spTree>
    <p:extLst>
      <p:ext uri="{BB962C8B-B14F-4D97-AF65-F5344CB8AC3E}">
        <p14:creationId xmlns:p14="http://schemas.microsoft.com/office/powerpoint/2010/main" val="1037140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DEA6FE8-933D-4489-9AE9-E633E22952C5}" type="datetime1">
              <a:rPr lang="ru-RU" smtClean="0"/>
              <a:pPr/>
              <a:t>20.11.2013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A38CB7-D35A-4CFD-8EEC-93D584D6AF00}" type="slidenum">
              <a:rPr lang="ru-RU" smtClean="0"/>
              <a:pPr/>
              <a:t>‹#›</a:t>
            </a:fld>
            <a:endParaRPr lang="ru-RU"/>
          </a:p>
        </p:txBody>
      </p:sp>
    </p:spTree>
    <p:extLst>
      <p:ext uri="{BB962C8B-B14F-4D97-AF65-F5344CB8AC3E}">
        <p14:creationId xmlns:p14="http://schemas.microsoft.com/office/powerpoint/2010/main" val="348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BFE1E67-A89D-493E-9EF4-DEBD7716AA10}" type="datetime1">
              <a:rPr lang="ru-RU" smtClean="0"/>
              <a:pPr/>
              <a:t>20.11.2013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A38CB7-D35A-4CFD-8EEC-93D584D6AF00}" type="slidenum">
              <a:rPr lang="ru-RU" smtClean="0"/>
              <a:pPr/>
              <a:t>‹#›</a:t>
            </a:fld>
            <a:endParaRPr lang="ru-RU"/>
          </a:p>
        </p:txBody>
      </p:sp>
    </p:spTree>
    <p:extLst>
      <p:ext uri="{BB962C8B-B14F-4D97-AF65-F5344CB8AC3E}">
        <p14:creationId xmlns:p14="http://schemas.microsoft.com/office/powerpoint/2010/main" val="4139969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87355A4-17AD-49D5-B10B-F7666C4FC08D}" type="datetime1">
              <a:rPr lang="ru-RU" smtClean="0"/>
              <a:pPr/>
              <a:t>20.11.2013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4A38CB7-D35A-4CFD-8EEC-93D584D6AF00}" type="slidenum">
              <a:rPr lang="ru-RU" smtClean="0"/>
              <a:pPr/>
              <a:t>‹#›</a:t>
            </a:fld>
            <a:endParaRPr lang="ru-RU"/>
          </a:p>
        </p:txBody>
      </p:sp>
    </p:spTree>
    <p:extLst>
      <p:ext uri="{BB962C8B-B14F-4D97-AF65-F5344CB8AC3E}">
        <p14:creationId xmlns:p14="http://schemas.microsoft.com/office/powerpoint/2010/main" val="2610532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BAD1A7A-0E8A-42DA-91AA-FBB4BB62B82F}" type="datetime1">
              <a:rPr lang="ru-RU" smtClean="0"/>
              <a:pPr/>
              <a:t>20.11.2013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4A38CB7-D35A-4CFD-8EEC-93D584D6AF00}" type="slidenum">
              <a:rPr lang="ru-RU" smtClean="0"/>
              <a:pPr/>
              <a:t>‹#›</a:t>
            </a:fld>
            <a:endParaRPr lang="ru-RU"/>
          </a:p>
        </p:txBody>
      </p:sp>
    </p:spTree>
    <p:extLst>
      <p:ext uri="{BB962C8B-B14F-4D97-AF65-F5344CB8AC3E}">
        <p14:creationId xmlns:p14="http://schemas.microsoft.com/office/powerpoint/2010/main" val="1310288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9F169B0-8838-4134-A2A5-1185AF8884CC}" type="datetime1">
              <a:rPr lang="ru-RU" smtClean="0"/>
              <a:pPr/>
              <a:t>20.11.2013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4A38CB7-D35A-4CFD-8EEC-93D584D6AF00}" type="slidenum">
              <a:rPr lang="ru-RU" smtClean="0"/>
              <a:pPr/>
              <a:t>‹#›</a:t>
            </a:fld>
            <a:endParaRPr lang="ru-RU"/>
          </a:p>
        </p:txBody>
      </p:sp>
    </p:spTree>
    <p:extLst>
      <p:ext uri="{BB962C8B-B14F-4D97-AF65-F5344CB8AC3E}">
        <p14:creationId xmlns:p14="http://schemas.microsoft.com/office/powerpoint/2010/main" val="3141219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3FE02B7-21AC-4489-81AB-0BEEA215557A}" type="datetime1">
              <a:rPr lang="ru-RU" smtClean="0"/>
              <a:pPr/>
              <a:t>20.11.2013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4A38CB7-D35A-4CFD-8EEC-93D584D6AF00}" type="slidenum">
              <a:rPr lang="ru-RU" smtClean="0"/>
              <a:pPr/>
              <a:t>‹#›</a:t>
            </a:fld>
            <a:endParaRPr lang="ru-RU"/>
          </a:p>
        </p:txBody>
      </p:sp>
    </p:spTree>
    <p:extLst>
      <p:ext uri="{BB962C8B-B14F-4D97-AF65-F5344CB8AC3E}">
        <p14:creationId xmlns:p14="http://schemas.microsoft.com/office/powerpoint/2010/main" val="334584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1DB906D-50DC-4409-B0B4-C83F2633C293}" type="datetime1">
              <a:rPr lang="ru-RU" smtClean="0"/>
              <a:pPr/>
              <a:t>20.11.2013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4A38CB7-D35A-4CFD-8EEC-93D584D6AF00}" type="slidenum">
              <a:rPr lang="ru-RU" smtClean="0"/>
              <a:pPr/>
              <a:t>‹#›</a:t>
            </a:fld>
            <a:endParaRPr lang="ru-RU"/>
          </a:p>
        </p:txBody>
      </p:sp>
    </p:spTree>
    <p:extLst>
      <p:ext uri="{BB962C8B-B14F-4D97-AF65-F5344CB8AC3E}">
        <p14:creationId xmlns:p14="http://schemas.microsoft.com/office/powerpoint/2010/main" val="1625186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26229F-1CA6-45B8-B621-FDC312C0D906}" type="datetime1">
              <a:rPr lang="ru-RU" smtClean="0"/>
              <a:pPr/>
              <a:t>20.11.2013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4A38CB7-D35A-4CFD-8EEC-93D584D6AF00}" type="slidenum">
              <a:rPr lang="ru-RU" smtClean="0"/>
              <a:pPr/>
              <a:t>‹#›</a:t>
            </a:fld>
            <a:endParaRPr lang="ru-RU"/>
          </a:p>
        </p:txBody>
      </p:sp>
    </p:spTree>
    <p:extLst>
      <p:ext uri="{BB962C8B-B14F-4D97-AF65-F5344CB8AC3E}">
        <p14:creationId xmlns:p14="http://schemas.microsoft.com/office/powerpoint/2010/main" val="377946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7B4CAD-E5B1-46E0-95C3-3D1966581641}" type="datetime1">
              <a:rPr lang="ru-RU" smtClean="0"/>
              <a:pPr/>
              <a:t>20.11.2013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A38CB7-D35A-4CFD-8EEC-93D584D6AF00}" type="slidenum">
              <a:rPr lang="ru-RU" smtClean="0"/>
              <a:pPr/>
              <a:t>‹#›</a:t>
            </a:fld>
            <a:endParaRPr lang="ru-RU"/>
          </a:p>
        </p:txBody>
      </p:sp>
    </p:spTree>
    <p:extLst>
      <p:ext uri="{BB962C8B-B14F-4D97-AF65-F5344CB8AC3E}">
        <p14:creationId xmlns:p14="http://schemas.microsoft.com/office/powerpoint/2010/main" val="3982113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10" Type="http://schemas.openxmlformats.org/officeDocument/2006/relationships/chart" Target="../charts/chart1.xml"/><Relationship Id="rId4" Type="http://schemas.openxmlformats.org/officeDocument/2006/relationships/image" Target="../media/image3.png"/><Relationship Id="rId9" Type="http://schemas.microsoft.com/office/2007/relationships/diagramDrawing" Target="../diagrams/drawing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1196752"/>
            <a:ext cx="7772400" cy="1899642"/>
          </a:xfrm>
        </p:spPr>
        <p:txBody>
          <a:bodyPr>
            <a:noAutofit/>
          </a:bodyPr>
          <a:lstStyle/>
          <a:p>
            <a:r>
              <a:rPr lang="ru-RU" sz="2400" dirty="0">
                <a:solidFill>
                  <a:schemeClr val="tx2"/>
                </a:solidFill>
                <a:latin typeface="Times New Roman" pitchFamily="18" charset="0"/>
                <a:cs typeface="Times New Roman" pitchFamily="18" charset="0"/>
              </a:rPr>
              <a:t>Реализация </a:t>
            </a:r>
            <a:r>
              <a:rPr lang="ru-RU" sz="2400" dirty="0" smtClean="0">
                <a:solidFill>
                  <a:schemeClr val="tx2"/>
                </a:solidFill>
                <a:latin typeface="Times New Roman" pitchFamily="18" charset="0"/>
                <a:cs typeface="Times New Roman" pitchFamily="18" charset="0"/>
              </a:rPr>
              <a:t>Программы </a:t>
            </a:r>
            <a:r>
              <a:rPr lang="ru-RU" sz="2400" dirty="0">
                <a:solidFill>
                  <a:schemeClr val="tx2"/>
                </a:solidFill>
                <a:latin typeface="Times New Roman" pitchFamily="18" charset="0"/>
                <a:cs typeface="Times New Roman" pitchFamily="18" charset="0"/>
              </a:rPr>
              <a:t>поэтапного совершенствования системы </a:t>
            </a:r>
            <a:r>
              <a:rPr lang="ru-RU" sz="2400" dirty="0" smtClean="0">
                <a:solidFill>
                  <a:schemeClr val="tx2"/>
                </a:solidFill>
                <a:latin typeface="Times New Roman" pitchFamily="18" charset="0"/>
                <a:cs typeface="Times New Roman" pitchFamily="18" charset="0"/>
              </a:rPr>
              <a:t>  оплаты   труда   </a:t>
            </a:r>
            <a:r>
              <a:rPr lang="ru-RU" sz="2400" dirty="0">
                <a:solidFill>
                  <a:schemeClr val="tx2"/>
                </a:solidFill>
                <a:latin typeface="Times New Roman" pitchFamily="18" charset="0"/>
                <a:cs typeface="Times New Roman" pitchFamily="18" charset="0"/>
              </a:rPr>
              <a:t>в </a:t>
            </a:r>
            <a:r>
              <a:rPr lang="ru-RU" sz="2400" dirty="0" smtClean="0">
                <a:solidFill>
                  <a:schemeClr val="tx2"/>
                </a:solidFill>
                <a:latin typeface="Times New Roman" pitchFamily="18" charset="0"/>
                <a:cs typeface="Times New Roman" pitchFamily="18" charset="0"/>
              </a:rPr>
              <a:t>  государственных </a:t>
            </a:r>
            <a:r>
              <a:rPr lang="ru-RU" sz="2400" dirty="0">
                <a:solidFill>
                  <a:schemeClr val="tx2"/>
                </a:solidFill>
                <a:latin typeface="Times New Roman" pitchFamily="18" charset="0"/>
                <a:cs typeface="Times New Roman" pitchFamily="18" charset="0"/>
              </a:rPr>
              <a:t>(муниципальных) учреждениях на </a:t>
            </a:r>
            <a:r>
              <a:rPr lang="ru-RU" sz="2400" dirty="0" smtClean="0">
                <a:solidFill>
                  <a:schemeClr val="tx2"/>
                </a:solidFill>
                <a:latin typeface="Times New Roman" pitchFamily="18" charset="0"/>
                <a:cs typeface="Times New Roman" pitchFamily="18" charset="0"/>
              </a:rPr>
              <a:t>2012-2018 </a:t>
            </a:r>
            <a:r>
              <a:rPr lang="ru-RU" sz="2400" dirty="0">
                <a:solidFill>
                  <a:schemeClr val="tx2"/>
                </a:solidFill>
                <a:latin typeface="Times New Roman" pitchFamily="18" charset="0"/>
                <a:cs typeface="Times New Roman" pitchFamily="18" charset="0"/>
              </a:rPr>
              <a:t>годы, </a:t>
            </a:r>
            <a:r>
              <a:rPr lang="ru-RU" sz="2400" dirty="0" smtClean="0">
                <a:solidFill>
                  <a:schemeClr val="tx2"/>
                </a:solidFill>
                <a:latin typeface="Times New Roman" pitchFamily="18" charset="0"/>
                <a:cs typeface="Times New Roman" pitchFamily="18" charset="0"/>
              </a:rPr>
              <a:t/>
            </a:r>
            <a:br>
              <a:rPr lang="ru-RU" sz="2400" dirty="0" smtClean="0">
                <a:solidFill>
                  <a:schemeClr val="tx2"/>
                </a:solidFill>
                <a:latin typeface="Times New Roman" pitchFamily="18" charset="0"/>
                <a:cs typeface="Times New Roman" pitchFamily="18" charset="0"/>
              </a:rPr>
            </a:br>
            <a:r>
              <a:rPr lang="ru-RU" sz="2400" dirty="0" smtClean="0">
                <a:solidFill>
                  <a:schemeClr val="tx2"/>
                </a:solidFill>
                <a:latin typeface="Times New Roman" pitchFamily="18" charset="0"/>
                <a:cs typeface="Times New Roman" pitchFamily="18" charset="0"/>
              </a:rPr>
              <a:t>в </a:t>
            </a:r>
            <a:r>
              <a:rPr lang="ru-RU" sz="2400" dirty="0">
                <a:solidFill>
                  <a:schemeClr val="tx2"/>
                </a:solidFill>
                <a:latin typeface="Times New Roman" pitchFamily="18" charset="0"/>
                <a:cs typeface="Times New Roman" pitchFamily="18" charset="0"/>
              </a:rPr>
              <a:t>том числе об </a:t>
            </a:r>
            <a:r>
              <a:rPr lang="ru-RU" sz="2400" dirty="0" smtClean="0">
                <a:solidFill>
                  <a:schemeClr val="tx2"/>
                </a:solidFill>
                <a:latin typeface="Times New Roman" pitchFamily="18" charset="0"/>
                <a:cs typeface="Times New Roman" pitchFamily="18" charset="0"/>
              </a:rPr>
              <a:t>исполнении </a:t>
            </a:r>
            <a:r>
              <a:rPr lang="ru-RU" sz="2400" dirty="0">
                <a:solidFill>
                  <a:schemeClr val="tx2"/>
                </a:solidFill>
                <a:latin typeface="Times New Roman" pitchFamily="18" charset="0"/>
                <a:cs typeface="Times New Roman" pitchFamily="18" charset="0"/>
              </a:rPr>
              <a:t>принятых в ее развитие нормативных правовых </a:t>
            </a:r>
            <a:r>
              <a:rPr lang="ru-RU" sz="2400" dirty="0" smtClean="0">
                <a:solidFill>
                  <a:schemeClr val="tx2"/>
                </a:solidFill>
                <a:latin typeface="Times New Roman" pitchFamily="18" charset="0"/>
                <a:cs typeface="Times New Roman" pitchFamily="18" charset="0"/>
              </a:rPr>
              <a:t>актов</a:t>
            </a:r>
            <a:endParaRPr lang="ru-RU" sz="2400" dirty="0">
              <a:solidFill>
                <a:schemeClr val="tx2"/>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323528" y="4869160"/>
            <a:ext cx="8712968" cy="1080120"/>
          </a:xfrm>
        </p:spPr>
        <p:txBody>
          <a:bodyPr>
            <a:normAutofit/>
          </a:bodyPr>
          <a:lstStyle/>
          <a:p>
            <a:r>
              <a:rPr lang="ru-RU" sz="1400" dirty="0" smtClean="0">
                <a:solidFill>
                  <a:schemeClr val="tx2"/>
                </a:solidFill>
                <a:latin typeface="Times New Roman" pitchFamily="18" charset="0"/>
                <a:cs typeface="Times New Roman" pitchFamily="18" charset="0"/>
              </a:rPr>
              <a:t>Материалы к совещанию в Центральном </a:t>
            </a:r>
            <a:r>
              <a:rPr lang="ru-RU" sz="1400" dirty="0">
                <a:solidFill>
                  <a:schemeClr val="tx2"/>
                </a:solidFill>
                <a:latin typeface="Times New Roman" pitchFamily="18" charset="0"/>
                <a:cs typeface="Times New Roman" pitchFamily="18" charset="0"/>
              </a:rPr>
              <a:t>федеральном округе по вопросу реализации «дорожной карты» </a:t>
            </a:r>
            <a:r>
              <a:rPr lang="ru-RU" sz="1400" dirty="0" smtClean="0">
                <a:solidFill>
                  <a:schemeClr val="tx2"/>
                </a:solidFill>
                <a:latin typeface="Times New Roman" pitchFamily="18" charset="0"/>
                <a:cs typeface="Times New Roman" pitchFamily="18" charset="0"/>
              </a:rPr>
              <a:t/>
            </a:r>
            <a:br>
              <a:rPr lang="ru-RU" sz="1400" dirty="0" smtClean="0">
                <a:solidFill>
                  <a:schemeClr val="tx2"/>
                </a:solidFill>
                <a:latin typeface="Times New Roman" pitchFamily="18" charset="0"/>
                <a:cs typeface="Times New Roman" pitchFamily="18" charset="0"/>
              </a:rPr>
            </a:br>
            <a:r>
              <a:rPr lang="ru-RU" sz="1400" dirty="0" smtClean="0">
                <a:solidFill>
                  <a:schemeClr val="tx2"/>
                </a:solidFill>
                <a:latin typeface="Times New Roman" pitchFamily="18" charset="0"/>
                <a:cs typeface="Times New Roman" pitchFamily="18" charset="0"/>
              </a:rPr>
              <a:t>в </a:t>
            </a:r>
            <a:r>
              <a:rPr lang="ru-RU" sz="1400" dirty="0">
                <a:solidFill>
                  <a:schemeClr val="tx2"/>
                </a:solidFill>
                <a:latin typeface="Times New Roman" pitchFamily="18" charset="0"/>
                <a:cs typeface="Times New Roman" pitchFamily="18" charset="0"/>
              </a:rPr>
              <a:t>сфере социального обслуживания </a:t>
            </a:r>
            <a:r>
              <a:rPr lang="ru-RU" sz="1400" dirty="0" smtClean="0">
                <a:solidFill>
                  <a:schemeClr val="tx2"/>
                </a:solidFill>
                <a:latin typeface="Times New Roman" pitchFamily="18" charset="0"/>
                <a:cs typeface="Times New Roman" pitchFamily="18" charset="0"/>
              </a:rPr>
              <a:t>населения 20 октября 2013 г. </a:t>
            </a:r>
          </a:p>
          <a:p>
            <a:r>
              <a:rPr lang="ru-RU" sz="1400" dirty="0" smtClean="0">
                <a:solidFill>
                  <a:schemeClr val="tx2"/>
                </a:solidFill>
                <a:latin typeface="Times New Roman" pitchFamily="18" charset="0"/>
                <a:cs typeface="Times New Roman" pitchFamily="18" charset="0"/>
              </a:rPr>
              <a:t>г. Москва</a:t>
            </a:r>
            <a:endParaRPr lang="ru-RU" sz="1400" dirty="0">
              <a:solidFill>
                <a:schemeClr val="tx2"/>
              </a:solidFill>
              <a:latin typeface="Times New Roman" pitchFamily="18" charset="0"/>
              <a:cs typeface="Times New Roman" pitchFamily="18" charset="0"/>
            </a:endParaRPr>
          </a:p>
        </p:txBody>
      </p:sp>
      <p:sp>
        <p:nvSpPr>
          <p:cNvPr id="5" name="Номер слайда 4"/>
          <p:cNvSpPr>
            <a:spLocks noGrp="1"/>
          </p:cNvSpPr>
          <p:nvPr>
            <p:ph type="sldNum" sz="quarter" idx="12"/>
          </p:nvPr>
        </p:nvSpPr>
        <p:spPr/>
        <p:txBody>
          <a:bodyPr/>
          <a:lstStyle/>
          <a:p>
            <a:fld id="{B4A38CB7-D35A-4CFD-8EEC-93D584D6AF00}" type="slidenum">
              <a:rPr lang="ru-RU" smtClean="0"/>
              <a:pPr/>
              <a:t>1</a:t>
            </a:fld>
            <a:endParaRPr lang="ru-RU"/>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6364287"/>
            <a:ext cx="179863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1113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a:solidFill>
            <a:schemeClr val="accent1"/>
          </a:solidFill>
        </p:spPr>
        <p:txBody>
          <a:bodyPr>
            <a:noAutofit/>
          </a:bodyPr>
          <a:lstStyle/>
          <a:p>
            <a:r>
              <a:rPr lang="ru-RU" sz="2000" dirty="0" smtClean="0">
                <a:solidFill>
                  <a:schemeClr val="bg1"/>
                </a:solidFill>
                <a:latin typeface="Times New Roman" pitchFamily="18" charset="0"/>
                <a:cs typeface="Times New Roman" pitchFamily="18" charset="0"/>
              </a:rPr>
              <a:t>Основной, вспомогательный и административно-управленческий персонал в учреждениях социального обслуживания населения  </a:t>
            </a:r>
            <a:endParaRPr lang="ru-RU" sz="2000" dirty="0">
              <a:solidFill>
                <a:schemeClr val="bg1"/>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B4A38CB7-D35A-4CFD-8EEC-93D584D6AF00}" type="slidenum">
              <a:rPr lang="ru-RU" smtClean="0"/>
              <a:pPr/>
              <a:t>10</a:t>
            </a:fld>
            <a:endParaRPr lang="ru-RU"/>
          </a:p>
        </p:txBody>
      </p:sp>
      <p:sp>
        <p:nvSpPr>
          <p:cNvPr id="4" name="Прямоугольник 3"/>
          <p:cNvSpPr/>
          <p:nvPr/>
        </p:nvSpPr>
        <p:spPr>
          <a:xfrm>
            <a:off x="251520" y="3140968"/>
            <a:ext cx="8640960" cy="3539430"/>
          </a:xfrm>
          <a:prstGeom prst="rect">
            <a:avLst/>
          </a:prstGeom>
        </p:spPr>
        <p:txBody>
          <a:bodyPr wrap="square">
            <a:spAutoFit/>
          </a:bodyPr>
          <a:lstStyle/>
          <a:p>
            <a:pPr algn="just"/>
            <a:r>
              <a:rPr lang="ru-RU" sz="1600" dirty="0" smtClean="0">
                <a:solidFill>
                  <a:schemeClr val="tx2"/>
                </a:solidFill>
                <a:latin typeface="Times New Roman" pitchFamily="18" charset="0"/>
                <a:cs typeface="Times New Roman" pitchFamily="18" charset="0"/>
              </a:rPr>
              <a:t>     Основной </a:t>
            </a:r>
            <a:r>
              <a:rPr lang="ru-RU" sz="1600" dirty="0">
                <a:solidFill>
                  <a:schemeClr val="tx2"/>
                </a:solidFill>
                <a:latin typeface="Times New Roman" pitchFamily="18" charset="0"/>
                <a:cs typeface="Times New Roman" pitchFamily="18" charset="0"/>
              </a:rPr>
              <a:t>персонал учреждений социального обслуживания населения - работники учреждений социального обслуживания населения, непосредственно оказывающие услуги по социальному обслуживанию населения, а также их прямые руководители</a:t>
            </a:r>
            <a:r>
              <a:rPr lang="ru-RU" sz="1600" dirty="0" smtClean="0">
                <a:solidFill>
                  <a:schemeClr val="tx2"/>
                </a:solidFill>
                <a:latin typeface="Times New Roman" pitchFamily="18" charset="0"/>
                <a:cs typeface="Times New Roman" pitchFamily="18" charset="0"/>
              </a:rPr>
              <a:t>.</a:t>
            </a:r>
          </a:p>
          <a:p>
            <a:pPr algn="just"/>
            <a:endParaRPr lang="ru-RU" sz="1600" dirty="0">
              <a:solidFill>
                <a:schemeClr val="tx2"/>
              </a:solidFill>
              <a:latin typeface="Times New Roman" pitchFamily="18" charset="0"/>
              <a:cs typeface="Times New Roman" pitchFamily="18" charset="0"/>
            </a:endParaRPr>
          </a:p>
          <a:p>
            <a:pPr algn="just"/>
            <a:r>
              <a:rPr lang="ru-RU" sz="1600" dirty="0" smtClean="0">
                <a:solidFill>
                  <a:schemeClr val="tx2"/>
                </a:solidFill>
                <a:latin typeface="Times New Roman" pitchFamily="18" charset="0"/>
                <a:cs typeface="Times New Roman" pitchFamily="18" charset="0"/>
              </a:rPr>
              <a:t>     Вспомогательный </a:t>
            </a:r>
            <a:r>
              <a:rPr lang="ru-RU" sz="1600" dirty="0">
                <a:solidFill>
                  <a:schemeClr val="tx2"/>
                </a:solidFill>
                <a:latin typeface="Times New Roman" pitchFamily="18" charset="0"/>
                <a:cs typeface="Times New Roman" pitchFamily="18" charset="0"/>
              </a:rPr>
              <a:t>персонал учреждений социального обслуживания населения - работники учреждений социального обслуживания населения, создающие условия для оказания услуги по социальному обслуживанию населения, включая обслуживание зданий и оборудования</a:t>
            </a:r>
            <a:r>
              <a:rPr lang="ru-RU" sz="1600" dirty="0" smtClean="0">
                <a:solidFill>
                  <a:schemeClr val="tx2"/>
                </a:solidFill>
                <a:latin typeface="Times New Roman" pitchFamily="18" charset="0"/>
                <a:cs typeface="Times New Roman" pitchFamily="18" charset="0"/>
              </a:rPr>
              <a:t>.</a:t>
            </a:r>
          </a:p>
          <a:p>
            <a:pPr algn="just"/>
            <a:endParaRPr lang="ru-RU" sz="1600" dirty="0">
              <a:solidFill>
                <a:schemeClr val="tx2"/>
              </a:solidFill>
              <a:latin typeface="Times New Roman" pitchFamily="18" charset="0"/>
              <a:cs typeface="Times New Roman" pitchFamily="18" charset="0"/>
            </a:endParaRPr>
          </a:p>
          <a:p>
            <a:pPr algn="just"/>
            <a:r>
              <a:rPr lang="ru-RU" sz="1600" dirty="0" smtClean="0">
                <a:solidFill>
                  <a:schemeClr val="tx2"/>
                </a:solidFill>
                <a:latin typeface="Times New Roman" pitchFamily="18" charset="0"/>
                <a:cs typeface="Times New Roman" pitchFamily="18" charset="0"/>
              </a:rPr>
              <a:t>     Административно-управленческий </a:t>
            </a:r>
            <a:r>
              <a:rPr lang="ru-RU" sz="1600" dirty="0">
                <a:solidFill>
                  <a:schemeClr val="tx2"/>
                </a:solidFill>
                <a:latin typeface="Times New Roman" pitchFamily="18" charset="0"/>
                <a:cs typeface="Times New Roman" pitchFamily="18" charset="0"/>
              </a:rPr>
              <a:t>персонал учреждений социального обслуживания населения - работники учреждений социального обслуживания населения, занятые управлением (организацией) оказания социальных услуг населению, а также выполняющие административные функции, необходимые для обеспечения деятельности учреждения.</a:t>
            </a:r>
          </a:p>
          <a:p>
            <a:r>
              <a:rPr lang="ru-RU" sz="1600" dirty="0" smtClean="0">
                <a:solidFill>
                  <a:schemeClr val="tx2"/>
                </a:solidFill>
                <a:latin typeface="Times New Roman" pitchFamily="18" charset="0"/>
                <a:cs typeface="Times New Roman" pitchFamily="18" charset="0"/>
              </a:rPr>
              <a:t>                                                                                                                 </a:t>
            </a:r>
            <a:r>
              <a:rPr lang="ru-RU" sz="1600" i="1" dirty="0" smtClean="0">
                <a:solidFill>
                  <a:schemeClr val="tx2"/>
                </a:solidFill>
                <a:latin typeface="Times New Roman" pitchFamily="18" charset="0"/>
                <a:cs typeface="Times New Roman" pitchFamily="18" charset="0"/>
              </a:rPr>
              <a:t>Приказ </a:t>
            </a:r>
            <a:r>
              <a:rPr lang="ru-RU" sz="1600" i="1" dirty="0">
                <a:solidFill>
                  <a:schemeClr val="tx2"/>
                </a:solidFill>
                <a:latin typeface="Times New Roman" pitchFamily="18" charset="0"/>
                <a:cs typeface="Times New Roman" pitchFamily="18" charset="0"/>
              </a:rPr>
              <a:t>Минтруда России </a:t>
            </a:r>
            <a:r>
              <a:rPr lang="ru-RU" sz="1600" i="1" dirty="0" smtClean="0">
                <a:solidFill>
                  <a:schemeClr val="tx2"/>
                </a:solidFill>
                <a:latin typeface="Times New Roman" pitchFamily="18" charset="0"/>
                <a:cs typeface="Times New Roman" pitchFamily="18" charset="0"/>
              </a:rPr>
              <a:t/>
            </a:r>
            <a:br>
              <a:rPr lang="ru-RU" sz="1600" i="1" dirty="0" smtClean="0">
                <a:solidFill>
                  <a:schemeClr val="tx2"/>
                </a:solidFill>
                <a:latin typeface="Times New Roman" pitchFamily="18" charset="0"/>
                <a:cs typeface="Times New Roman" pitchFamily="18" charset="0"/>
              </a:rPr>
            </a:br>
            <a:r>
              <a:rPr lang="ru-RU" sz="1600" i="1" dirty="0" smtClean="0">
                <a:solidFill>
                  <a:schemeClr val="tx2"/>
                </a:solidFill>
                <a:latin typeface="Times New Roman" pitchFamily="18" charset="0"/>
                <a:cs typeface="Times New Roman" pitchFamily="18" charset="0"/>
              </a:rPr>
              <a:t>                                                                                                                 от </a:t>
            </a:r>
            <a:r>
              <a:rPr lang="ru-RU" sz="1600" i="1" dirty="0">
                <a:solidFill>
                  <a:schemeClr val="tx2"/>
                </a:solidFill>
                <a:latin typeface="Times New Roman" pitchFamily="18" charset="0"/>
                <a:cs typeface="Times New Roman" pitchFamily="18" charset="0"/>
              </a:rPr>
              <a:t>18 января 2013 г. </a:t>
            </a:r>
            <a:r>
              <a:rPr lang="ru-RU" sz="1600" i="1" dirty="0" smtClean="0">
                <a:solidFill>
                  <a:schemeClr val="tx2"/>
                </a:solidFill>
                <a:latin typeface="Times New Roman" pitchFamily="18" charset="0"/>
                <a:cs typeface="Times New Roman" pitchFamily="18" charset="0"/>
              </a:rPr>
              <a:t>№ 21</a:t>
            </a:r>
          </a:p>
        </p:txBody>
      </p:sp>
      <p:sp>
        <p:nvSpPr>
          <p:cNvPr id="5" name="Прямоугольник 4"/>
          <p:cNvSpPr/>
          <p:nvPr/>
        </p:nvSpPr>
        <p:spPr>
          <a:xfrm>
            <a:off x="467544" y="1052736"/>
            <a:ext cx="8208912"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ru-RU" sz="1600" dirty="0">
                <a:solidFill>
                  <a:schemeClr val="tx2"/>
                </a:solidFill>
                <a:latin typeface="Times New Roman" pitchFamily="18" charset="0"/>
                <a:cs typeface="Times New Roman" pitchFamily="18" charset="0"/>
              </a:rPr>
              <a:t>Предельную долю оплаты труда работников административно-управленческого персонала в фонде оплаты труда учреждений социального обслуживания населения </a:t>
            </a:r>
            <a:r>
              <a:rPr lang="ru-RU" sz="1600" dirty="0" smtClean="0">
                <a:solidFill>
                  <a:schemeClr val="tx2"/>
                </a:solidFill>
                <a:latin typeface="Times New Roman" pitchFamily="18" charset="0"/>
                <a:cs typeface="Times New Roman" pitchFamily="18" charset="0"/>
              </a:rPr>
              <a:t/>
            </a:r>
            <a:br>
              <a:rPr lang="ru-RU" sz="1600" dirty="0" smtClean="0">
                <a:solidFill>
                  <a:schemeClr val="tx2"/>
                </a:solidFill>
                <a:latin typeface="Times New Roman" pitchFamily="18" charset="0"/>
                <a:cs typeface="Times New Roman" pitchFamily="18" charset="0"/>
              </a:rPr>
            </a:br>
            <a:r>
              <a:rPr lang="ru-RU" sz="1600" b="1" dirty="0" smtClean="0">
                <a:solidFill>
                  <a:schemeClr val="tx2"/>
                </a:solidFill>
                <a:latin typeface="Times New Roman" pitchFamily="18" charset="0"/>
                <a:cs typeface="Times New Roman" pitchFamily="18" charset="0"/>
              </a:rPr>
              <a:t>рекомендуется </a:t>
            </a:r>
            <a:r>
              <a:rPr lang="ru-RU" sz="1600" b="1" dirty="0">
                <a:solidFill>
                  <a:schemeClr val="tx2"/>
                </a:solidFill>
                <a:latin typeface="Times New Roman" pitchFamily="18" charset="0"/>
                <a:cs typeface="Times New Roman" pitchFamily="18" charset="0"/>
              </a:rPr>
              <a:t>определить не более 40</a:t>
            </a:r>
            <a:r>
              <a:rPr lang="ru-RU" sz="1600" b="1" dirty="0" smtClean="0">
                <a:solidFill>
                  <a:schemeClr val="tx2"/>
                </a:solidFill>
                <a:latin typeface="Times New Roman" pitchFamily="18" charset="0"/>
                <a:cs typeface="Times New Roman" pitchFamily="18" charset="0"/>
              </a:rPr>
              <a:t>%</a:t>
            </a:r>
            <a:endParaRPr lang="ru-RU" sz="1600" b="1" dirty="0">
              <a:solidFill>
                <a:schemeClr val="tx2"/>
              </a:solidFill>
              <a:latin typeface="Times New Roman" pitchFamily="18" charset="0"/>
              <a:cs typeface="Times New Roman" pitchFamily="18" charset="0"/>
            </a:endParaRPr>
          </a:p>
        </p:txBody>
      </p:sp>
      <p:sp>
        <p:nvSpPr>
          <p:cNvPr id="6" name="Прямоугольник 5"/>
          <p:cNvSpPr/>
          <p:nvPr/>
        </p:nvSpPr>
        <p:spPr>
          <a:xfrm>
            <a:off x="458664" y="2132856"/>
            <a:ext cx="8208912"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ru-RU" sz="1600" dirty="0">
                <a:solidFill>
                  <a:schemeClr val="tx2"/>
                </a:solidFill>
                <a:latin typeface="Times New Roman" pitchFamily="18" charset="0"/>
                <a:cs typeface="Times New Roman" pitchFamily="18" charset="0"/>
              </a:rPr>
              <a:t>К 2018 г. рекомендуется обеспечить соотношение средней заработной платы основного и вспомогательного персонала учреждений социального обслуживания </a:t>
            </a:r>
            <a:r>
              <a:rPr lang="ru-RU" sz="1600" dirty="0" smtClean="0">
                <a:solidFill>
                  <a:schemeClr val="tx2"/>
                </a:solidFill>
                <a:latin typeface="Times New Roman" pitchFamily="18" charset="0"/>
                <a:cs typeface="Times New Roman" pitchFamily="18" charset="0"/>
              </a:rPr>
              <a:t/>
            </a:r>
            <a:br>
              <a:rPr lang="ru-RU" sz="1600" dirty="0" smtClean="0">
                <a:solidFill>
                  <a:schemeClr val="tx2"/>
                </a:solidFill>
                <a:latin typeface="Times New Roman" pitchFamily="18" charset="0"/>
                <a:cs typeface="Times New Roman" pitchFamily="18" charset="0"/>
              </a:rPr>
            </a:br>
            <a:r>
              <a:rPr lang="ru-RU" sz="1600" b="1" dirty="0" smtClean="0">
                <a:solidFill>
                  <a:schemeClr val="tx2"/>
                </a:solidFill>
                <a:latin typeface="Times New Roman" pitchFamily="18" charset="0"/>
                <a:cs typeface="Times New Roman" pitchFamily="18" charset="0"/>
              </a:rPr>
              <a:t>до </a:t>
            </a:r>
            <a:r>
              <a:rPr lang="ru-RU" sz="1600" b="1" dirty="0">
                <a:solidFill>
                  <a:schemeClr val="tx2"/>
                </a:solidFill>
                <a:latin typeface="Times New Roman" pitchFamily="18" charset="0"/>
                <a:cs typeface="Times New Roman" pitchFamily="18" charset="0"/>
              </a:rPr>
              <a:t>1:0,7 - 1:0,5 (с учетом типа учреждения социального обслуживания населения</a:t>
            </a:r>
            <a:r>
              <a:rPr lang="ru-RU" sz="1600" b="1" dirty="0" smtClean="0">
                <a:solidFill>
                  <a:schemeClr val="tx2"/>
                </a:solidFill>
                <a:latin typeface="Times New Roman" pitchFamily="18" charset="0"/>
                <a:cs typeface="Times New Roman" pitchFamily="18" charset="0"/>
              </a:rPr>
              <a:t>)</a:t>
            </a:r>
            <a:endParaRPr lang="ru-RU" sz="1600" b="1" dirty="0">
              <a:solidFill>
                <a:schemeClr val="tx2"/>
              </a:solidFill>
              <a:latin typeface="Times New Roman" pitchFamily="18" charset="0"/>
              <a:cs typeface="Times New Roman" pitchFamily="18" charset="0"/>
            </a:endParaRPr>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6186685"/>
            <a:ext cx="179863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37244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640960" cy="638944"/>
          </a:xfrm>
          <a:solidFill>
            <a:schemeClr val="accent1"/>
          </a:solidFill>
        </p:spPr>
        <p:txBody>
          <a:bodyPr>
            <a:normAutofit fontScale="90000"/>
          </a:bodyPr>
          <a:lstStyle/>
          <a:p>
            <a:r>
              <a:rPr lang="ru-RU" sz="2000" dirty="0" smtClean="0">
                <a:solidFill>
                  <a:schemeClr val="bg1"/>
                </a:solidFill>
                <a:latin typeface="Times New Roman" pitchFamily="18" charset="0"/>
                <a:cs typeface="Times New Roman" pitchFamily="18" charset="0"/>
              </a:rPr>
              <a:t>Ответы на наиболее часто задаваемые вопросы в ходе реализации Указов Президента Российской Федерации и отраслевых «дорожных карт» в части оплаты труда </a:t>
            </a:r>
            <a:endParaRPr lang="ru-RU" sz="2000" dirty="0">
              <a:solidFill>
                <a:schemeClr val="bg1"/>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B4A38CB7-D35A-4CFD-8EEC-93D584D6AF00}" type="slidenum">
              <a:rPr lang="ru-RU" smtClean="0"/>
              <a:pPr/>
              <a:t>11</a:t>
            </a:fld>
            <a:endParaRPr lang="ru-RU" dirty="0"/>
          </a:p>
        </p:txBody>
      </p:sp>
      <p:sp>
        <p:nvSpPr>
          <p:cNvPr id="5" name="TextBox 4"/>
          <p:cNvSpPr txBox="1"/>
          <p:nvPr/>
        </p:nvSpPr>
        <p:spPr>
          <a:xfrm>
            <a:off x="467544" y="1268760"/>
            <a:ext cx="8424936" cy="5047536"/>
          </a:xfrm>
          <a:prstGeom prst="rect">
            <a:avLst/>
          </a:prstGeom>
          <a:noFill/>
        </p:spPr>
        <p:txBody>
          <a:bodyPr wrap="square" rtlCol="0">
            <a:spAutoFit/>
          </a:bodyPr>
          <a:lstStyle/>
          <a:p>
            <a:pPr algn="just"/>
            <a:r>
              <a:rPr lang="ru-RU" dirty="0" smtClean="0">
                <a:solidFill>
                  <a:schemeClr val="tx2"/>
                </a:solidFill>
                <a:latin typeface="Times New Roman" pitchFamily="18" charset="0"/>
                <a:cs typeface="Times New Roman" pitchFamily="18" charset="0"/>
              </a:rPr>
              <a:t>1</a:t>
            </a:r>
            <a:r>
              <a:rPr lang="ru-RU" sz="1600" dirty="0" smtClean="0">
                <a:solidFill>
                  <a:schemeClr val="tx2"/>
                </a:solidFill>
                <a:latin typeface="Times New Roman" pitchFamily="18" charset="0"/>
                <a:cs typeface="Times New Roman" pitchFamily="18" charset="0"/>
              </a:rPr>
              <a:t>. Указом Президента Российской Федерации определено целевое значение средней заработной платы по должности «социальный работник». Решения по  повышению заработной платы работников, занимающих должность «специалист по социальной работе» принимаются субъектами Российской Федерации самостоятельно.</a:t>
            </a:r>
          </a:p>
          <a:p>
            <a:pPr algn="just"/>
            <a:endParaRPr lang="ru-RU" sz="1600" dirty="0">
              <a:solidFill>
                <a:schemeClr val="tx2"/>
              </a:solidFill>
              <a:latin typeface="Times New Roman" pitchFamily="18" charset="0"/>
              <a:cs typeface="Times New Roman" pitchFamily="18" charset="0"/>
            </a:endParaRPr>
          </a:p>
          <a:p>
            <a:pPr algn="just"/>
            <a:r>
              <a:rPr lang="ru-RU" sz="1600" dirty="0">
                <a:solidFill>
                  <a:schemeClr val="tx2"/>
                </a:solidFill>
                <a:latin typeface="Times New Roman" pitchFamily="18" charset="0"/>
                <a:cs typeface="Times New Roman" pitchFamily="18" charset="0"/>
              </a:rPr>
              <a:t>2. Указом Президента Российской Федерации от 28 декабря 2012 года № </a:t>
            </a:r>
            <a:r>
              <a:rPr lang="ru-RU" sz="1600" dirty="0" smtClean="0">
                <a:solidFill>
                  <a:schemeClr val="tx2"/>
                </a:solidFill>
                <a:latin typeface="Times New Roman" pitchFamily="18" charset="0"/>
                <a:cs typeface="Times New Roman" pitchFamily="18" charset="0"/>
              </a:rPr>
              <a:t>1688 поставлена </a:t>
            </a:r>
            <a:r>
              <a:rPr lang="ru-RU" sz="1600" dirty="0">
                <a:solidFill>
                  <a:schemeClr val="tx2"/>
                </a:solidFill>
                <a:latin typeface="Times New Roman" pitchFamily="18" charset="0"/>
                <a:cs typeface="Times New Roman" pitchFamily="18" charset="0"/>
              </a:rPr>
              <a:t>задача </a:t>
            </a:r>
            <a:r>
              <a:rPr lang="ru-RU" sz="1600" dirty="0" smtClean="0">
                <a:solidFill>
                  <a:schemeClr val="tx2"/>
                </a:solidFill>
                <a:latin typeface="Times New Roman" pitchFamily="18" charset="0"/>
                <a:cs typeface="Times New Roman" pitchFamily="18" charset="0"/>
              </a:rPr>
              <a:t> доведения </a:t>
            </a:r>
            <a:r>
              <a:rPr lang="ru-RU" sz="1600" dirty="0">
                <a:solidFill>
                  <a:schemeClr val="tx2"/>
                </a:solidFill>
                <a:latin typeface="Times New Roman" pitchFamily="18" charset="0"/>
                <a:cs typeface="Times New Roman" pitchFamily="18" charset="0"/>
              </a:rPr>
              <a:t>к 2018 году средней заработной платы педагогических работников образовательных, медицинских организаций или организаций, оказывающих социальные услуги детям-сиротам и детям, оставшимся без попечения родителей до 100 % от  средней заработной платы в соответствующем субъекте Российской </a:t>
            </a:r>
            <a:r>
              <a:rPr lang="ru-RU" sz="1600" dirty="0" smtClean="0">
                <a:solidFill>
                  <a:schemeClr val="tx2"/>
                </a:solidFill>
                <a:latin typeface="Times New Roman" pitchFamily="18" charset="0"/>
                <a:cs typeface="Times New Roman" pitchFamily="18" charset="0"/>
              </a:rPr>
              <a:t>Федерации. Динамику повышения по годам субъекты Российской Федерации определяют самостоятельно (рекомендуется отразить в региональных «дорожных картах»).</a:t>
            </a:r>
            <a:endParaRPr lang="ru-RU" sz="1600" dirty="0">
              <a:solidFill>
                <a:schemeClr val="tx2"/>
              </a:solidFill>
              <a:latin typeface="Times New Roman" pitchFamily="18" charset="0"/>
              <a:cs typeface="Times New Roman" pitchFamily="18" charset="0"/>
            </a:endParaRPr>
          </a:p>
          <a:p>
            <a:pPr algn="just"/>
            <a:endParaRPr lang="ru-RU" sz="1600" dirty="0">
              <a:solidFill>
                <a:schemeClr val="tx2"/>
              </a:solidFill>
              <a:latin typeface="Times New Roman" pitchFamily="18" charset="0"/>
              <a:cs typeface="Times New Roman" pitchFamily="18" charset="0"/>
            </a:endParaRPr>
          </a:p>
          <a:p>
            <a:pPr algn="just"/>
            <a:r>
              <a:rPr lang="ru-RU" sz="1600" dirty="0">
                <a:solidFill>
                  <a:schemeClr val="tx2"/>
                </a:solidFill>
                <a:latin typeface="Times New Roman" pitchFamily="18" charset="0"/>
                <a:cs typeface="Times New Roman" pitchFamily="18" charset="0"/>
              </a:rPr>
              <a:t>3. Расчет средней заработной платы отдельных категорий работников осуществляется на основе «Методики расчета фактического уровня средней заработной платы отдельных категорий </a:t>
            </a:r>
            <a:r>
              <a:rPr lang="ru-RU" sz="1600" dirty="0" smtClean="0">
                <a:solidFill>
                  <a:schemeClr val="tx2"/>
                </a:solidFill>
                <a:latin typeface="Times New Roman" pitchFamily="18" charset="0"/>
                <a:cs typeface="Times New Roman" pitchFamily="18" charset="0"/>
              </a:rPr>
              <a:t>работников, определенных Указами Президента Российской Федерации </a:t>
            </a:r>
            <a:br>
              <a:rPr lang="ru-RU" sz="1600" dirty="0" smtClean="0">
                <a:solidFill>
                  <a:schemeClr val="tx2"/>
                </a:solidFill>
                <a:latin typeface="Times New Roman" pitchFamily="18" charset="0"/>
                <a:cs typeface="Times New Roman" pitchFamily="18" charset="0"/>
              </a:rPr>
            </a:br>
            <a:r>
              <a:rPr lang="ru-RU" sz="1600" dirty="0" smtClean="0">
                <a:solidFill>
                  <a:schemeClr val="tx2"/>
                </a:solidFill>
                <a:latin typeface="Times New Roman" pitchFamily="18" charset="0"/>
                <a:cs typeface="Times New Roman" pitchFamily="18" charset="0"/>
              </a:rPr>
              <a:t>от 7 мая 2012 г. № 597 «О мероприятиях по реализации государственной социальной политики» и от 1 июня 2012 г. № 761 «О национальной стратегии действий в интересах детей на 2012 - 2017 годы», по отношению к средней заработной плате в соответствующем субъекте Российской Федерации» (приложение № 5 к Программе).</a:t>
            </a:r>
            <a:endParaRPr lang="ru-RU" sz="1600" dirty="0">
              <a:solidFill>
                <a:schemeClr val="tx2"/>
              </a:solidFill>
              <a:latin typeface="Times New Roman" pitchFamily="18" charset="0"/>
              <a:cs typeface="Times New Roman" pitchFamily="18" charset="0"/>
            </a:endParaRPr>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6871" y="6316296"/>
            <a:ext cx="179863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0102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80928"/>
            <a:ext cx="8229600" cy="3024336"/>
          </a:xfrm>
        </p:spPr>
        <p:txBody>
          <a:bodyPr>
            <a:normAutofit fontScale="90000"/>
          </a:bodyPr>
          <a:lstStyle/>
          <a:p>
            <a:r>
              <a:rPr lang="ru-RU" dirty="0" smtClean="0">
                <a:solidFill>
                  <a:schemeClr val="tx2"/>
                </a:solidFill>
                <a:latin typeface="Times New Roman" pitchFamily="18" charset="0"/>
                <a:cs typeface="Times New Roman" pitchFamily="18" charset="0"/>
              </a:rPr>
              <a:t>Благодарю за внимание ! </a:t>
            </a:r>
            <a:br>
              <a:rPr lang="ru-RU" dirty="0" smtClean="0">
                <a:solidFill>
                  <a:schemeClr val="tx2"/>
                </a:solidFill>
                <a:latin typeface="Times New Roman" pitchFamily="18" charset="0"/>
                <a:cs typeface="Times New Roman" pitchFamily="18" charset="0"/>
              </a:rPr>
            </a:br>
            <a:r>
              <a:rPr lang="ru-RU" dirty="0" smtClean="0">
                <a:solidFill>
                  <a:schemeClr val="tx2"/>
                </a:solidFill>
                <a:latin typeface="Times New Roman" pitchFamily="18" charset="0"/>
                <a:cs typeface="Times New Roman" pitchFamily="18" charset="0"/>
              </a:rPr>
              <a:t/>
            </a:r>
            <a:br>
              <a:rPr lang="ru-RU" dirty="0" smtClean="0">
                <a:solidFill>
                  <a:schemeClr val="tx2"/>
                </a:solidFill>
                <a:latin typeface="Times New Roman" pitchFamily="18" charset="0"/>
                <a:cs typeface="Times New Roman" pitchFamily="18" charset="0"/>
              </a:rPr>
            </a:br>
            <a:r>
              <a:rPr lang="ru-RU" dirty="0">
                <a:solidFill>
                  <a:schemeClr val="tx2"/>
                </a:solidFill>
                <a:latin typeface="Times New Roman" pitchFamily="18" charset="0"/>
                <a:cs typeface="Times New Roman" pitchFamily="18" charset="0"/>
              </a:rPr>
              <a:t/>
            </a:r>
            <a:br>
              <a:rPr lang="ru-RU" dirty="0">
                <a:solidFill>
                  <a:schemeClr val="tx2"/>
                </a:solidFill>
                <a:latin typeface="Times New Roman" pitchFamily="18" charset="0"/>
                <a:cs typeface="Times New Roman" pitchFamily="18" charset="0"/>
              </a:rPr>
            </a:br>
            <a:r>
              <a:rPr lang="ru-RU" sz="2200" dirty="0" smtClean="0">
                <a:solidFill>
                  <a:schemeClr val="tx2"/>
                </a:solidFill>
                <a:latin typeface="Times New Roman" pitchFamily="18" charset="0"/>
                <a:cs typeface="Times New Roman" pitchFamily="18" charset="0"/>
              </a:rPr>
              <a:t>Информация по принимаемым Министерством нормативным правовым актам, методические и справочные материалы размещаются </a:t>
            </a:r>
            <a:br>
              <a:rPr lang="ru-RU" sz="2200" dirty="0" smtClean="0">
                <a:solidFill>
                  <a:schemeClr val="tx2"/>
                </a:solidFill>
                <a:latin typeface="Times New Roman" pitchFamily="18" charset="0"/>
                <a:cs typeface="Times New Roman" pitchFamily="18" charset="0"/>
              </a:rPr>
            </a:br>
            <a:r>
              <a:rPr lang="ru-RU" sz="2200" dirty="0" smtClean="0">
                <a:solidFill>
                  <a:schemeClr val="tx2"/>
                </a:solidFill>
                <a:latin typeface="Times New Roman" pitchFamily="18" charset="0"/>
                <a:cs typeface="Times New Roman" pitchFamily="18" charset="0"/>
              </a:rPr>
              <a:t>на </a:t>
            </a:r>
            <a:r>
              <a:rPr lang="ru-RU" sz="2200" dirty="0">
                <a:solidFill>
                  <a:schemeClr val="tx2"/>
                </a:solidFill>
                <a:latin typeface="Times New Roman" pitchFamily="18" charset="0"/>
                <a:cs typeface="Times New Roman" pitchFamily="18" charset="0"/>
              </a:rPr>
              <a:t>сайте Минтруда России </a:t>
            </a:r>
            <a:r>
              <a:rPr lang="ru-RU" dirty="0" smtClean="0">
                <a:solidFill>
                  <a:schemeClr val="tx2"/>
                </a:solidFill>
                <a:latin typeface="Times New Roman" pitchFamily="18" charset="0"/>
                <a:cs typeface="Times New Roman" pitchFamily="18" charset="0"/>
              </a:rPr>
              <a:t/>
            </a:r>
            <a:br>
              <a:rPr lang="ru-RU" dirty="0" smtClean="0">
                <a:solidFill>
                  <a:schemeClr val="tx2"/>
                </a:solidFill>
                <a:latin typeface="Times New Roman" pitchFamily="18" charset="0"/>
                <a:cs typeface="Times New Roman" pitchFamily="18" charset="0"/>
              </a:rPr>
            </a:br>
            <a:r>
              <a:rPr lang="en-US" sz="2200" dirty="0" smtClean="0">
                <a:solidFill>
                  <a:schemeClr val="tx2"/>
                </a:solidFill>
                <a:latin typeface="Times New Roman" pitchFamily="18" charset="0"/>
                <a:cs typeface="Times New Roman" pitchFamily="18" charset="0"/>
              </a:rPr>
              <a:t>http</a:t>
            </a:r>
            <a:r>
              <a:rPr lang="en-US" sz="2200" dirty="0">
                <a:solidFill>
                  <a:schemeClr val="tx2"/>
                </a:solidFill>
                <a:latin typeface="Times New Roman" pitchFamily="18" charset="0"/>
                <a:cs typeface="Times New Roman" pitchFamily="18" charset="0"/>
              </a:rPr>
              <a:t>://www.rosmintrud.ru/</a:t>
            </a:r>
            <a:endParaRPr lang="ru-RU" sz="2200" dirty="0">
              <a:solidFill>
                <a:schemeClr val="tx2"/>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B4A38CB7-D35A-4CFD-8EEC-93D584D6AF00}" type="slidenum">
              <a:rPr lang="ru-RU" smtClean="0"/>
              <a:pPr/>
              <a:t>12</a:t>
            </a:fld>
            <a:endParaRPr lang="ru-RU"/>
          </a:p>
        </p:txBody>
      </p:sp>
    </p:spTree>
    <p:extLst>
      <p:ext uri="{BB962C8B-B14F-4D97-AF65-F5344CB8AC3E}">
        <p14:creationId xmlns:p14="http://schemas.microsoft.com/office/powerpoint/2010/main" val="2284113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360040"/>
          </a:xfrm>
          <a:solidFill>
            <a:schemeClr val="accent1"/>
          </a:solidFill>
        </p:spPr>
        <p:txBody>
          <a:bodyPr>
            <a:normAutofit fontScale="90000"/>
          </a:bodyPr>
          <a:lstStyle/>
          <a:p>
            <a:r>
              <a:rPr lang="ru-RU" sz="2000" dirty="0" smtClean="0">
                <a:solidFill>
                  <a:schemeClr val="bg1"/>
                </a:solidFill>
                <a:latin typeface="Times New Roman" pitchFamily="18" charset="0"/>
                <a:cs typeface="Times New Roman" pitchFamily="18" charset="0"/>
              </a:rPr>
              <a:t>Реализация Программы и отраслевых «дорожных карт»  </a:t>
            </a:r>
            <a:endParaRPr lang="ru-RU" sz="2000" dirty="0">
              <a:solidFill>
                <a:schemeClr val="bg1"/>
              </a:solidFill>
            </a:endParaRPr>
          </a:p>
        </p:txBody>
      </p:sp>
      <p:sp>
        <p:nvSpPr>
          <p:cNvPr id="3" name="Номер слайда 2"/>
          <p:cNvSpPr>
            <a:spLocks noGrp="1"/>
          </p:cNvSpPr>
          <p:nvPr>
            <p:ph type="sldNum" sz="quarter" idx="12"/>
          </p:nvPr>
        </p:nvSpPr>
        <p:spPr/>
        <p:txBody>
          <a:bodyPr/>
          <a:lstStyle/>
          <a:p>
            <a:fld id="{B4A38CB7-D35A-4CFD-8EEC-93D584D6AF00}" type="slidenum">
              <a:rPr lang="ru-RU" smtClean="0"/>
              <a:pPr/>
              <a:t>2</a:t>
            </a:fld>
            <a:endParaRPr lang="ru-RU"/>
          </a:p>
        </p:txBody>
      </p:sp>
      <p:sp>
        <p:nvSpPr>
          <p:cNvPr id="4" name="TextBox 3"/>
          <p:cNvSpPr txBox="1"/>
          <p:nvPr/>
        </p:nvSpPr>
        <p:spPr>
          <a:xfrm>
            <a:off x="539552" y="620688"/>
            <a:ext cx="8136904" cy="584775"/>
          </a:xfrm>
          <a:prstGeom prst="rect">
            <a:avLst/>
          </a:prstGeom>
          <a:solidFill>
            <a:schemeClr val="accent1">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ru-RU" sz="1600" b="1" dirty="0" smtClean="0">
                <a:solidFill>
                  <a:srgbClr val="FF0000"/>
                </a:solidFill>
                <a:latin typeface="Times New Roman" pitchFamily="18" charset="0"/>
                <a:cs typeface="Times New Roman" pitchFamily="18" charset="0"/>
              </a:rPr>
              <a:t>Цели и задачи - определены Указами Президента Российской Федерации, </a:t>
            </a:r>
            <a:br>
              <a:rPr lang="ru-RU" sz="1600" b="1" dirty="0" smtClean="0">
                <a:solidFill>
                  <a:srgbClr val="FF0000"/>
                </a:solidFill>
                <a:latin typeface="Times New Roman" pitchFamily="18" charset="0"/>
                <a:cs typeface="Times New Roman" pitchFamily="18" charset="0"/>
              </a:rPr>
            </a:br>
            <a:r>
              <a:rPr lang="ru-RU" sz="1600" b="1" dirty="0" smtClean="0">
                <a:solidFill>
                  <a:srgbClr val="FF0000"/>
                </a:solidFill>
                <a:latin typeface="Times New Roman" pitchFamily="18" charset="0"/>
                <a:cs typeface="Times New Roman" pitchFamily="18" charset="0"/>
              </a:rPr>
              <a:t> государственными программами развития отраслей </a:t>
            </a:r>
            <a:endParaRPr lang="ru-RU" sz="1600" b="1" dirty="0">
              <a:solidFill>
                <a:srgbClr val="FF0000"/>
              </a:solidFill>
              <a:latin typeface="Times New Roman" pitchFamily="18" charset="0"/>
              <a:cs typeface="Times New Roman" pitchFamily="18" charset="0"/>
            </a:endParaRPr>
          </a:p>
        </p:txBody>
      </p:sp>
      <p:sp>
        <p:nvSpPr>
          <p:cNvPr id="5" name="TextBox 4"/>
          <p:cNvSpPr txBox="1"/>
          <p:nvPr/>
        </p:nvSpPr>
        <p:spPr>
          <a:xfrm>
            <a:off x="323528" y="1484784"/>
            <a:ext cx="2088232" cy="2585323"/>
          </a:xfrm>
          <a:prstGeom prst="rect">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ru-RU" sz="1600" dirty="0">
                <a:solidFill>
                  <a:schemeClr val="tx2"/>
                </a:solidFill>
                <a:latin typeface="Times New Roman" pitchFamily="18" charset="0"/>
                <a:cs typeface="Times New Roman" pitchFamily="18" charset="0"/>
              </a:rPr>
              <a:t>Программа поэтапного совершенствования системы оплаты труда в государственных (муниципальных) </a:t>
            </a:r>
            <a:r>
              <a:rPr lang="ru-RU" sz="1600" dirty="0" smtClean="0">
                <a:solidFill>
                  <a:schemeClr val="tx2"/>
                </a:solidFill>
                <a:latin typeface="Times New Roman" pitchFamily="18" charset="0"/>
                <a:cs typeface="Times New Roman" pitchFamily="18" charset="0"/>
              </a:rPr>
              <a:t>учреждениях </a:t>
            </a:r>
            <a:br>
              <a:rPr lang="ru-RU" sz="1600" dirty="0" smtClean="0">
                <a:solidFill>
                  <a:schemeClr val="tx2"/>
                </a:solidFill>
                <a:latin typeface="Times New Roman" pitchFamily="18" charset="0"/>
                <a:cs typeface="Times New Roman" pitchFamily="18" charset="0"/>
              </a:rPr>
            </a:br>
            <a:r>
              <a:rPr lang="ru-RU" sz="1600" dirty="0" smtClean="0">
                <a:solidFill>
                  <a:schemeClr val="tx2"/>
                </a:solidFill>
                <a:latin typeface="Times New Roman" pitchFamily="18" charset="0"/>
                <a:cs typeface="Times New Roman" pitchFamily="18" charset="0"/>
              </a:rPr>
              <a:t>в 2012-2018 годах</a:t>
            </a:r>
            <a:endParaRPr lang="ru-RU" sz="1600" dirty="0">
              <a:solidFill>
                <a:schemeClr val="tx2"/>
              </a:solidFill>
              <a:latin typeface="Times New Roman" pitchFamily="18" charset="0"/>
              <a:cs typeface="Times New Roman" pitchFamily="18" charset="0"/>
            </a:endParaRPr>
          </a:p>
          <a:p>
            <a:endParaRPr lang="ru-RU" dirty="0"/>
          </a:p>
        </p:txBody>
      </p:sp>
      <p:sp>
        <p:nvSpPr>
          <p:cNvPr id="6" name="TextBox 5"/>
          <p:cNvSpPr txBox="1"/>
          <p:nvPr/>
        </p:nvSpPr>
        <p:spPr>
          <a:xfrm>
            <a:off x="2555776" y="1556792"/>
            <a:ext cx="6336704" cy="58477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ru-RU" sz="1600" dirty="0">
                <a:solidFill>
                  <a:schemeClr val="tx2"/>
                </a:solidFill>
                <a:latin typeface="Times New Roman" pitchFamily="18" charset="0"/>
                <a:cs typeface="Times New Roman" pitchFamily="18" charset="0"/>
              </a:rPr>
              <a:t>Планы мероприятий «дорожные карты» изменений в отраслях социальной сферы, направленные на повышения эффективности  </a:t>
            </a:r>
          </a:p>
        </p:txBody>
      </p:sp>
      <p:sp>
        <p:nvSpPr>
          <p:cNvPr id="7" name="TextBox 6"/>
          <p:cNvSpPr txBox="1"/>
          <p:nvPr/>
        </p:nvSpPr>
        <p:spPr>
          <a:xfrm>
            <a:off x="5987507" y="2157821"/>
            <a:ext cx="1440160" cy="58477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ru-RU" sz="1600" dirty="0">
                <a:solidFill>
                  <a:schemeClr val="tx2"/>
                </a:solidFill>
                <a:latin typeface="Times New Roman" pitchFamily="18" charset="0"/>
                <a:cs typeface="Times New Roman" pitchFamily="18" charset="0"/>
              </a:rPr>
              <a:t>Социального обслуживания </a:t>
            </a:r>
          </a:p>
        </p:txBody>
      </p:sp>
      <p:sp>
        <p:nvSpPr>
          <p:cNvPr id="8" name="TextBox 7"/>
          <p:cNvSpPr txBox="1"/>
          <p:nvPr/>
        </p:nvSpPr>
        <p:spPr>
          <a:xfrm>
            <a:off x="3107187" y="2158444"/>
            <a:ext cx="1728192" cy="58477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ru-RU" sz="1600" dirty="0" smtClean="0">
                <a:solidFill>
                  <a:schemeClr val="tx2"/>
                </a:solidFill>
                <a:latin typeface="Times New Roman" pitchFamily="18" charset="0"/>
                <a:cs typeface="Times New Roman" pitchFamily="18" charset="0"/>
              </a:rPr>
              <a:t>Здравоохранения</a:t>
            </a:r>
            <a:br>
              <a:rPr lang="ru-RU" sz="1600" dirty="0" smtClean="0">
                <a:solidFill>
                  <a:schemeClr val="tx2"/>
                </a:solidFill>
                <a:latin typeface="Times New Roman" pitchFamily="18" charset="0"/>
                <a:cs typeface="Times New Roman" pitchFamily="18" charset="0"/>
              </a:rPr>
            </a:br>
            <a:endParaRPr lang="ru-RU" sz="1600" dirty="0">
              <a:solidFill>
                <a:schemeClr val="tx2"/>
              </a:solidFill>
              <a:latin typeface="Times New Roman" pitchFamily="18" charset="0"/>
              <a:cs typeface="Times New Roman" pitchFamily="18" charset="0"/>
            </a:endParaRPr>
          </a:p>
        </p:txBody>
      </p:sp>
      <p:sp>
        <p:nvSpPr>
          <p:cNvPr id="9" name="TextBox 8"/>
          <p:cNvSpPr txBox="1"/>
          <p:nvPr/>
        </p:nvSpPr>
        <p:spPr>
          <a:xfrm>
            <a:off x="7452320" y="2158444"/>
            <a:ext cx="1440160" cy="58477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ru-RU" sz="1600" dirty="0" smtClean="0">
                <a:solidFill>
                  <a:schemeClr val="tx2"/>
                </a:solidFill>
                <a:latin typeface="Times New Roman" pitchFamily="18" charset="0"/>
                <a:cs typeface="Times New Roman" pitchFamily="18" charset="0"/>
              </a:rPr>
              <a:t>Образования и науки </a:t>
            </a:r>
            <a:endParaRPr lang="ru-RU" sz="1600" dirty="0">
              <a:solidFill>
                <a:schemeClr val="tx2"/>
              </a:solidFill>
              <a:latin typeface="Times New Roman" pitchFamily="18" charset="0"/>
              <a:cs typeface="Times New Roman" pitchFamily="18" charset="0"/>
            </a:endParaRPr>
          </a:p>
        </p:txBody>
      </p:sp>
      <p:sp>
        <p:nvSpPr>
          <p:cNvPr id="10" name="TextBox 9"/>
          <p:cNvSpPr txBox="1"/>
          <p:nvPr/>
        </p:nvSpPr>
        <p:spPr>
          <a:xfrm>
            <a:off x="4835379" y="2158444"/>
            <a:ext cx="1152128" cy="58477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ru-RU" sz="1600" dirty="0" smtClean="0">
                <a:solidFill>
                  <a:schemeClr val="tx2"/>
                </a:solidFill>
                <a:latin typeface="Times New Roman" pitchFamily="18" charset="0"/>
                <a:cs typeface="Times New Roman" pitchFamily="18" charset="0"/>
              </a:rPr>
              <a:t>Культуры</a:t>
            </a:r>
            <a:br>
              <a:rPr lang="ru-RU" sz="1600" dirty="0" smtClean="0">
                <a:solidFill>
                  <a:schemeClr val="tx2"/>
                </a:solidFill>
                <a:latin typeface="Times New Roman" pitchFamily="18" charset="0"/>
                <a:cs typeface="Times New Roman" pitchFamily="18" charset="0"/>
              </a:rPr>
            </a:br>
            <a:endParaRPr lang="ru-RU" sz="1600" dirty="0">
              <a:solidFill>
                <a:schemeClr val="tx2"/>
              </a:solidFill>
              <a:latin typeface="Times New Roman" pitchFamily="18" charset="0"/>
              <a:cs typeface="Times New Roman" pitchFamily="18" charset="0"/>
            </a:endParaRPr>
          </a:p>
        </p:txBody>
      </p:sp>
      <p:sp>
        <p:nvSpPr>
          <p:cNvPr id="11" name="TextBox 10"/>
          <p:cNvSpPr txBox="1"/>
          <p:nvPr/>
        </p:nvSpPr>
        <p:spPr>
          <a:xfrm>
            <a:off x="3107187" y="3140968"/>
            <a:ext cx="5785293" cy="830997"/>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ru-RU" sz="1600" dirty="0" smtClean="0">
                <a:solidFill>
                  <a:schemeClr val="tx2"/>
                </a:solidFill>
                <a:latin typeface="Times New Roman" pitchFamily="18" charset="0"/>
                <a:cs typeface="Times New Roman" pitchFamily="18" charset="0"/>
              </a:rPr>
              <a:t>Региональные «дорожные </a:t>
            </a:r>
            <a:r>
              <a:rPr lang="ru-RU" sz="1600" dirty="0">
                <a:solidFill>
                  <a:schemeClr val="tx2"/>
                </a:solidFill>
                <a:latin typeface="Times New Roman" pitchFamily="18" charset="0"/>
                <a:cs typeface="Times New Roman" pitchFamily="18" charset="0"/>
              </a:rPr>
              <a:t>карты</a:t>
            </a:r>
            <a:r>
              <a:rPr lang="ru-RU" sz="1600" dirty="0" smtClean="0">
                <a:solidFill>
                  <a:schemeClr val="tx2"/>
                </a:solidFill>
                <a:latin typeface="Times New Roman" pitchFamily="18" charset="0"/>
                <a:cs typeface="Times New Roman" pitchFamily="18" charset="0"/>
              </a:rPr>
              <a:t>», согласованные с </a:t>
            </a:r>
            <a:br>
              <a:rPr lang="ru-RU" sz="1600" dirty="0" smtClean="0">
                <a:solidFill>
                  <a:schemeClr val="tx2"/>
                </a:solidFill>
                <a:latin typeface="Times New Roman" pitchFamily="18" charset="0"/>
                <a:cs typeface="Times New Roman" pitchFamily="18" charset="0"/>
              </a:rPr>
            </a:br>
            <a:r>
              <a:rPr lang="ru-RU" sz="1600" dirty="0" smtClean="0">
                <a:solidFill>
                  <a:schemeClr val="tx2"/>
                </a:solidFill>
                <a:latin typeface="Times New Roman" pitchFamily="18" charset="0"/>
                <a:cs typeface="Times New Roman" pitchFamily="18" charset="0"/>
              </a:rPr>
              <a:t>Минздравом России, Минкультуры России, Минтрудом России и Минобрнауки России  </a:t>
            </a:r>
            <a:endParaRPr lang="ru-RU" sz="1600" dirty="0">
              <a:solidFill>
                <a:schemeClr val="tx2"/>
              </a:solidFill>
              <a:latin typeface="Times New Roman" pitchFamily="18" charset="0"/>
              <a:cs typeface="Times New Roman" pitchFamily="18" charset="0"/>
            </a:endParaRPr>
          </a:p>
        </p:txBody>
      </p:sp>
      <p:sp>
        <p:nvSpPr>
          <p:cNvPr id="12" name="TextBox 11"/>
          <p:cNvSpPr txBox="1"/>
          <p:nvPr/>
        </p:nvSpPr>
        <p:spPr>
          <a:xfrm>
            <a:off x="3107187" y="4221088"/>
            <a:ext cx="5785293" cy="830997"/>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ru-RU" sz="1600" dirty="0" smtClean="0">
                <a:solidFill>
                  <a:schemeClr val="tx2"/>
                </a:solidFill>
                <a:latin typeface="Times New Roman" pitchFamily="18" charset="0"/>
                <a:cs typeface="Times New Roman" pitchFamily="18" charset="0"/>
              </a:rPr>
              <a:t>Планы мероприятий региональных и муниципальных учреждений, разработанные с учетом реализации региональных «дорожных карт»</a:t>
            </a:r>
            <a:endParaRPr lang="ru-RU" sz="1600" dirty="0">
              <a:solidFill>
                <a:schemeClr val="tx2"/>
              </a:solidFill>
              <a:latin typeface="Times New Roman" pitchFamily="18" charset="0"/>
              <a:cs typeface="Times New Roman" pitchFamily="18" charset="0"/>
            </a:endParaRPr>
          </a:p>
        </p:txBody>
      </p:sp>
      <p:sp>
        <p:nvSpPr>
          <p:cNvPr id="13" name="TextBox 12"/>
          <p:cNvSpPr txBox="1"/>
          <p:nvPr/>
        </p:nvSpPr>
        <p:spPr>
          <a:xfrm>
            <a:off x="3094860" y="5589240"/>
            <a:ext cx="5785293" cy="338554"/>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ru-RU" sz="1600" dirty="0" smtClean="0">
                <a:solidFill>
                  <a:schemeClr val="tx2"/>
                </a:solidFill>
                <a:latin typeface="Times New Roman" pitchFamily="18" charset="0"/>
                <a:cs typeface="Times New Roman" pitchFamily="18" charset="0"/>
              </a:rPr>
              <a:t>Трудовые договоры работников </a:t>
            </a:r>
            <a:endParaRPr lang="ru-RU" sz="1600" dirty="0">
              <a:solidFill>
                <a:schemeClr val="tx2"/>
              </a:solidFill>
              <a:latin typeface="Times New Roman" pitchFamily="18" charset="0"/>
              <a:cs typeface="Times New Roman" pitchFamily="18" charset="0"/>
            </a:endParaRPr>
          </a:p>
        </p:txBody>
      </p:sp>
      <p:sp>
        <p:nvSpPr>
          <p:cNvPr id="14" name="Левая фигурная скобка 13"/>
          <p:cNvSpPr/>
          <p:nvPr/>
        </p:nvSpPr>
        <p:spPr>
          <a:xfrm>
            <a:off x="2555776" y="2158444"/>
            <a:ext cx="360040" cy="4006860"/>
          </a:xfrm>
          <a:prstGeom prst="leftBrace">
            <a:avLst>
              <a:gd name="adj1" fmla="val 8333"/>
              <a:gd name="adj2" fmla="val 61000"/>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5" name="TextBox 14"/>
          <p:cNvSpPr txBox="1"/>
          <p:nvPr/>
        </p:nvSpPr>
        <p:spPr>
          <a:xfrm>
            <a:off x="647564" y="4384478"/>
            <a:ext cx="1440160" cy="830997"/>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ru-RU" sz="1600" dirty="0">
                <a:solidFill>
                  <a:schemeClr val="tx2"/>
                </a:solidFill>
                <a:latin typeface="Times New Roman" pitchFamily="18" charset="0"/>
                <a:cs typeface="Times New Roman" pitchFamily="18" charset="0"/>
              </a:rPr>
              <a:t>Нормативные правовые </a:t>
            </a:r>
            <a:r>
              <a:rPr lang="ru-RU" sz="1600" dirty="0" smtClean="0">
                <a:solidFill>
                  <a:schemeClr val="tx2"/>
                </a:solidFill>
                <a:latin typeface="Times New Roman" pitchFamily="18" charset="0"/>
                <a:cs typeface="Times New Roman" pitchFamily="18" charset="0"/>
              </a:rPr>
              <a:t>акты РФ</a:t>
            </a:r>
            <a:endParaRPr lang="ru-RU" sz="1600" dirty="0">
              <a:solidFill>
                <a:schemeClr val="tx2"/>
              </a:solidFill>
              <a:latin typeface="Times New Roman" pitchFamily="18" charset="0"/>
              <a:cs typeface="Times New Roman" pitchFamily="18" charset="0"/>
            </a:endParaRPr>
          </a:p>
        </p:txBody>
      </p:sp>
      <p:sp>
        <p:nvSpPr>
          <p:cNvPr id="16" name="TextBox 15"/>
          <p:cNvSpPr txBox="1"/>
          <p:nvPr/>
        </p:nvSpPr>
        <p:spPr>
          <a:xfrm>
            <a:off x="323528" y="5484924"/>
            <a:ext cx="1440160" cy="584775"/>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ru-RU" sz="1600" dirty="0" smtClean="0">
                <a:solidFill>
                  <a:schemeClr val="tx2"/>
                </a:solidFill>
                <a:latin typeface="Times New Roman" pitchFamily="18" charset="0"/>
                <a:cs typeface="Times New Roman" pitchFamily="18" charset="0"/>
              </a:rPr>
              <a:t>Мониторинг Программы </a:t>
            </a:r>
            <a:endParaRPr lang="ru-RU" sz="1600" dirty="0">
              <a:solidFill>
                <a:schemeClr val="tx2"/>
              </a:solidFill>
              <a:latin typeface="Times New Roman" pitchFamily="18" charset="0"/>
              <a:cs typeface="Times New Roman" pitchFamily="18" charset="0"/>
            </a:endParaRPr>
          </a:p>
        </p:txBody>
      </p:sp>
      <p:cxnSp>
        <p:nvCxnSpPr>
          <p:cNvPr id="18" name="Прямая со стрелкой 17"/>
          <p:cNvCxnSpPr>
            <a:stCxn id="4" idx="2"/>
            <a:endCxn id="5" idx="0"/>
          </p:cNvCxnSpPr>
          <p:nvPr/>
        </p:nvCxnSpPr>
        <p:spPr>
          <a:xfrm flipH="1">
            <a:off x="1367644" y="1205463"/>
            <a:ext cx="3240360" cy="279321"/>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a:stCxn id="4" idx="2"/>
            <a:endCxn id="6" idx="0"/>
          </p:cNvCxnSpPr>
          <p:nvPr/>
        </p:nvCxnSpPr>
        <p:spPr>
          <a:xfrm>
            <a:off x="4608004" y="1205463"/>
            <a:ext cx="1116124" cy="351329"/>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a:stCxn id="8" idx="2"/>
          </p:cNvCxnSpPr>
          <p:nvPr/>
        </p:nvCxnSpPr>
        <p:spPr>
          <a:xfrm>
            <a:off x="3971283" y="2743219"/>
            <a:ext cx="0" cy="3977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a:stCxn id="10" idx="2"/>
          </p:cNvCxnSpPr>
          <p:nvPr/>
        </p:nvCxnSpPr>
        <p:spPr>
          <a:xfrm>
            <a:off x="5411443" y="2743219"/>
            <a:ext cx="0" cy="3977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a:stCxn id="7" idx="2"/>
          </p:cNvCxnSpPr>
          <p:nvPr/>
        </p:nvCxnSpPr>
        <p:spPr>
          <a:xfrm>
            <a:off x="6707587" y="2742596"/>
            <a:ext cx="0" cy="3983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a:stCxn id="9" idx="2"/>
          </p:cNvCxnSpPr>
          <p:nvPr/>
        </p:nvCxnSpPr>
        <p:spPr>
          <a:xfrm>
            <a:off x="8172400" y="2743219"/>
            <a:ext cx="0" cy="3977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a:off x="3971283" y="3971965"/>
            <a:ext cx="0" cy="2491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p:nvPr/>
        </p:nvCxnSpPr>
        <p:spPr>
          <a:xfrm>
            <a:off x="5411443" y="3971965"/>
            <a:ext cx="0" cy="2491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Прямая со стрелкой 33"/>
          <p:cNvCxnSpPr/>
          <p:nvPr/>
        </p:nvCxnSpPr>
        <p:spPr>
          <a:xfrm>
            <a:off x="6707587" y="3971965"/>
            <a:ext cx="0" cy="2491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Прямая со стрелкой 35"/>
          <p:cNvCxnSpPr/>
          <p:nvPr/>
        </p:nvCxnSpPr>
        <p:spPr>
          <a:xfrm>
            <a:off x="8172400" y="3971965"/>
            <a:ext cx="0" cy="2491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Прямая со стрелкой 37"/>
          <p:cNvCxnSpPr/>
          <p:nvPr/>
        </p:nvCxnSpPr>
        <p:spPr>
          <a:xfrm>
            <a:off x="3971283" y="5052085"/>
            <a:ext cx="0" cy="5371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Прямая со стрелкой 39"/>
          <p:cNvCxnSpPr/>
          <p:nvPr/>
        </p:nvCxnSpPr>
        <p:spPr>
          <a:xfrm>
            <a:off x="5411443" y="5052085"/>
            <a:ext cx="0" cy="5371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Прямая со стрелкой 43"/>
          <p:cNvCxnSpPr/>
          <p:nvPr/>
        </p:nvCxnSpPr>
        <p:spPr>
          <a:xfrm>
            <a:off x="6707587" y="5052085"/>
            <a:ext cx="0" cy="5371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Прямая со стрелкой 45"/>
          <p:cNvCxnSpPr/>
          <p:nvPr/>
        </p:nvCxnSpPr>
        <p:spPr>
          <a:xfrm>
            <a:off x="8172400" y="5052085"/>
            <a:ext cx="0" cy="5371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Прямая со стрелкой 48"/>
          <p:cNvCxnSpPr>
            <a:stCxn id="5" idx="2"/>
            <a:endCxn id="15" idx="0"/>
          </p:cNvCxnSpPr>
          <p:nvPr/>
        </p:nvCxnSpPr>
        <p:spPr>
          <a:xfrm>
            <a:off x="1367644" y="4070107"/>
            <a:ext cx="0" cy="314371"/>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51" name="Прямая со стрелкой 50"/>
          <p:cNvCxnSpPr/>
          <p:nvPr/>
        </p:nvCxnSpPr>
        <p:spPr>
          <a:xfrm>
            <a:off x="467544" y="4096526"/>
            <a:ext cx="0" cy="138839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53" name="Стрелка вправо с вырезом 52"/>
          <p:cNvSpPr/>
          <p:nvPr/>
        </p:nvSpPr>
        <p:spPr>
          <a:xfrm>
            <a:off x="2103006" y="4389662"/>
            <a:ext cx="432048" cy="415499"/>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4" name="Стрелка вправо с вырезом 53"/>
          <p:cNvSpPr/>
          <p:nvPr/>
        </p:nvSpPr>
        <p:spPr>
          <a:xfrm rot="19200000">
            <a:off x="1711756" y="5233691"/>
            <a:ext cx="1008469" cy="415499"/>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6332601"/>
            <a:ext cx="179863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47347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Номер слайда 4"/>
          <p:cNvSpPr>
            <a:spLocks noGrp="1"/>
          </p:cNvSpPr>
          <p:nvPr>
            <p:ph type="sldNum" sz="quarter" idx="12"/>
          </p:nvPr>
        </p:nvSpPr>
        <p:spPr bwMode="auto">
          <a:xfrm>
            <a:off x="8172450" y="6356350"/>
            <a:ext cx="51435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charset="0"/>
              <a:buNone/>
            </a:pPr>
            <a:fld id="{4F79073D-6A28-4F65-AE9E-076B936A096D}" type="slidenum">
              <a:rPr lang="ru-RU" sz="1800" smtClean="0">
                <a:solidFill>
                  <a:srgbClr val="626262"/>
                </a:solidFill>
                <a:latin typeface="Arial Black" pitchFamily="34" charset="0"/>
                <a:cs typeface="Arial" charset="0"/>
              </a:rPr>
              <a:pPr fontAlgn="base">
                <a:spcBef>
                  <a:spcPct val="20000"/>
                </a:spcBef>
                <a:spcAft>
                  <a:spcPct val="0"/>
                </a:spcAft>
                <a:buFont typeface="Arial" charset="0"/>
                <a:buNone/>
              </a:pPr>
              <a:t>3</a:t>
            </a:fld>
            <a:endParaRPr lang="ru-RU" sz="1800" smtClean="0">
              <a:solidFill>
                <a:srgbClr val="626262"/>
              </a:solidFill>
              <a:latin typeface="Arial Black" pitchFamily="34" charset="0"/>
              <a:cs typeface="Arial" charset="0"/>
            </a:endParaRPr>
          </a:p>
        </p:txBody>
      </p:sp>
      <p:pic>
        <p:nvPicPr>
          <p:cNvPr id="4101" name="Picture 13"/>
          <p:cNvPicPr>
            <a:picLocks noChangeAspect="1" noChangeArrowheads="1"/>
          </p:cNvPicPr>
          <p:nvPr/>
        </p:nvPicPr>
        <p:blipFill>
          <a:blip r:embed="rId3" cstate="print"/>
          <a:srcRect/>
          <a:stretch>
            <a:fillRect/>
          </a:stretch>
        </p:blipFill>
        <p:spPr bwMode="auto">
          <a:xfrm>
            <a:off x="900113" y="6364288"/>
            <a:ext cx="1800225" cy="493712"/>
          </a:xfrm>
          <a:prstGeom prst="rect">
            <a:avLst/>
          </a:prstGeom>
          <a:noFill/>
          <a:ln w="9525">
            <a:noFill/>
            <a:miter lim="800000"/>
            <a:headEnd/>
            <a:tailEnd/>
          </a:ln>
        </p:spPr>
      </p:pic>
      <p:pic>
        <p:nvPicPr>
          <p:cNvPr id="4102" name="Picture 14"/>
          <p:cNvPicPr>
            <a:picLocks noChangeAspect="1" noChangeArrowheads="1"/>
          </p:cNvPicPr>
          <p:nvPr/>
        </p:nvPicPr>
        <p:blipFill>
          <a:blip r:embed="rId4" cstate="print"/>
          <a:srcRect/>
          <a:stretch>
            <a:fillRect/>
          </a:stretch>
        </p:blipFill>
        <p:spPr bwMode="auto">
          <a:xfrm>
            <a:off x="911225" y="0"/>
            <a:ext cx="1428750" cy="114300"/>
          </a:xfrm>
          <a:prstGeom prst="rect">
            <a:avLst/>
          </a:prstGeom>
          <a:noFill/>
          <a:ln w="9525">
            <a:noFill/>
            <a:miter lim="800000"/>
            <a:headEnd/>
            <a:tailEnd/>
          </a:ln>
        </p:spPr>
      </p:pic>
      <p:graphicFrame>
        <p:nvGraphicFramePr>
          <p:cNvPr id="8" name="Схема 7"/>
          <p:cNvGraphicFramePr/>
          <p:nvPr/>
        </p:nvGraphicFramePr>
        <p:xfrm>
          <a:off x="0" y="0"/>
          <a:ext cx="9144000" cy="554461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pSp>
        <p:nvGrpSpPr>
          <p:cNvPr id="2" name="Группа 10"/>
          <p:cNvGrpSpPr>
            <a:grpSpLocks/>
          </p:cNvGrpSpPr>
          <p:nvPr/>
        </p:nvGrpSpPr>
        <p:grpSpPr bwMode="auto">
          <a:xfrm>
            <a:off x="0" y="5589589"/>
            <a:ext cx="9128125" cy="863599"/>
            <a:chOff x="-220" y="-239044"/>
            <a:chExt cx="9128344" cy="1125485"/>
          </a:xfrm>
        </p:grpSpPr>
        <p:sp>
          <p:nvSpPr>
            <p:cNvPr id="13" name="Скругленный прямоугольник 12"/>
            <p:cNvSpPr/>
            <p:nvPr/>
          </p:nvSpPr>
          <p:spPr>
            <a:xfrm>
              <a:off x="-220" y="-239044"/>
              <a:ext cx="9128344" cy="750302"/>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defRPr/>
              </a:pPr>
              <a:r>
                <a:rPr lang="ru-RU" sz="1600" b="1" dirty="0">
                  <a:solidFill>
                    <a:schemeClr val="tx1"/>
                  </a:solidFill>
                </a:rPr>
                <a:t>Соотношение средней заработной платы по категории работников к средней заработной плате в субъекте Российской Федерации</a:t>
              </a:r>
              <a:endParaRPr lang="ru-RU" sz="600" b="1" dirty="0">
                <a:solidFill>
                  <a:schemeClr val="tx1"/>
                </a:solidFill>
              </a:endParaRPr>
            </a:p>
            <a:p>
              <a:pPr>
                <a:defRPr/>
              </a:pPr>
              <a:r>
                <a:rPr lang="ru-RU" sz="1000" b="1" dirty="0">
                  <a:solidFill>
                    <a:schemeClr val="tx1"/>
                  </a:solidFill>
                </a:rPr>
                <a:t>                                                                                             </a:t>
              </a:r>
              <a:r>
                <a:rPr lang="ru-RU" sz="1200" b="1" dirty="0">
                  <a:solidFill>
                    <a:schemeClr val="tx1"/>
                  </a:solidFill>
                </a:rPr>
                <a:t>*- к средней заработной плате  в общем образовании,</a:t>
              </a:r>
            </a:p>
            <a:p>
              <a:pPr>
                <a:defRPr/>
              </a:pPr>
              <a:r>
                <a:rPr lang="ru-RU" sz="1200" b="1" dirty="0">
                  <a:solidFill>
                    <a:schemeClr val="tx1"/>
                  </a:solidFill>
                </a:rPr>
                <a:t>                                                                                           ** - к средней заработной плате  учителей.</a:t>
              </a:r>
            </a:p>
          </p:txBody>
        </p:sp>
        <p:sp>
          <p:nvSpPr>
            <p:cNvPr id="14" name="Скругленный прямоугольник 4"/>
            <p:cNvSpPr/>
            <p:nvPr/>
          </p:nvSpPr>
          <p:spPr>
            <a:xfrm>
              <a:off x="37881" y="170599"/>
              <a:ext cx="9083893" cy="715842"/>
            </a:xfrm>
            <a:prstGeom prst="rect">
              <a:avLst/>
            </a:prstGeom>
          </p:spPr>
          <p:style>
            <a:lnRef idx="0">
              <a:scrgbClr r="0" g="0" b="0"/>
            </a:lnRef>
            <a:fillRef idx="0">
              <a:scrgbClr r="0" g="0" b="0"/>
            </a:fillRef>
            <a:effectRef idx="0">
              <a:scrgbClr r="0" g="0" b="0"/>
            </a:effectRef>
            <a:fontRef idx="minor">
              <a:schemeClr val="lt1"/>
            </a:fontRef>
          </p:style>
          <p:txBody>
            <a:bodyPr lIns="38100" tIns="25400" rIns="38100" bIns="25400" spcCol="1270" anchor="ctr"/>
            <a:lstStyle/>
            <a:p>
              <a:pPr algn="ctr" defTabSz="889000">
                <a:lnSpc>
                  <a:spcPct val="90000"/>
                </a:lnSpc>
                <a:spcAft>
                  <a:spcPct val="35000"/>
                </a:spcAft>
                <a:defRPr/>
              </a:pPr>
              <a:endParaRPr lang="ru-RU" sz="2000" dirty="0"/>
            </a:p>
          </p:txBody>
        </p:sp>
      </p:grpSp>
      <p:graphicFrame>
        <p:nvGraphicFramePr>
          <p:cNvPr id="16" name="Диаграмма 15"/>
          <p:cNvGraphicFramePr/>
          <p:nvPr/>
        </p:nvGraphicFramePr>
        <p:xfrm>
          <a:off x="0" y="886408"/>
          <a:ext cx="9144000" cy="4774839"/>
        </p:xfrm>
        <a:graphic>
          <a:graphicData uri="http://schemas.openxmlformats.org/drawingml/2006/chart">
            <c:chart xmlns:c="http://schemas.openxmlformats.org/drawingml/2006/chart" xmlns:r="http://schemas.openxmlformats.org/officeDocument/2006/relationships" r:id="rId10"/>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B4A38CB7-D35A-4CFD-8EEC-93D584D6AF00}" type="slidenum">
              <a:rPr lang="ru-RU" smtClean="0"/>
              <a:pPr/>
              <a:t>4</a:t>
            </a:fld>
            <a:endParaRPr lang="ru-RU"/>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6369671"/>
            <a:ext cx="179863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Таблица 6"/>
          <p:cNvGraphicFramePr>
            <a:graphicFrameLocks noGrp="1"/>
          </p:cNvGraphicFramePr>
          <p:nvPr/>
        </p:nvGraphicFramePr>
        <p:xfrm>
          <a:off x="251520" y="1"/>
          <a:ext cx="8640961" cy="6272749"/>
        </p:xfrm>
        <a:graphic>
          <a:graphicData uri="http://schemas.openxmlformats.org/drawingml/2006/table">
            <a:tbl>
              <a:tblPr/>
              <a:tblGrid>
                <a:gridCol w="5688632"/>
                <a:gridCol w="1190166"/>
                <a:gridCol w="1762163"/>
              </a:tblGrid>
              <a:tr h="548679">
                <a:tc gridSpan="3">
                  <a:txBody>
                    <a:bodyPr/>
                    <a:lstStyle/>
                    <a:p>
                      <a:pPr algn="ctr" fontAlgn="t"/>
                      <a:r>
                        <a:rPr lang="ru-RU" sz="1800" b="1" i="0" u="none" strike="noStrike" dirty="0">
                          <a:solidFill>
                            <a:srgbClr val="000000"/>
                          </a:solidFill>
                          <a:latin typeface="Times New Roman"/>
                        </a:rPr>
                        <a:t>Соотношение средней заработной платы социальных работников, к средней заработной плате по субъекту Российской Федерации по данным Росстата, %</a:t>
                      </a:r>
                    </a:p>
                  </a:txBody>
                  <a:tcPr marL="4838" marR="4838" marT="4838"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787289">
                <a:tc>
                  <a:txBody>
                    <a:bodyPr/>
                    <a:lstStyle/>
                    <a:p>
                      <a:pPr algn="ctr" fontAlgn="ctr"/>
                      <a:r>
                        <a:rPr lang="ru-RU" sz="1400" b="1" i="0" u="none" strike="noStrike">
                          <a:solidFill>
                            <a:srgbClr val="000000"/>
                          </a:solidFill>
                          <a:latin typeface="Times New Roman"/>
                        </a:rPr>
                        <a:t>Субъекты Российской Федерации</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400" b="1" i="0" u="none" strike="noStrike">
                          <a:solidFill>
                            <a:srgbClr val="000000"/>
                          </a:solidFill>
                          <a:latin typeface="Times New Roman"/>
                        </a:rPr>
                        <a:t>9 месяцев 2013 г.</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rgbClr val="000000"/>
                          </a:solidFill>
                          <a:latin typeface="Times New Roman"/>
                        </a:rPr>
                        <a:t>Прирост (снижение) за  9 месяцев 2013 г. по сравнению с 1 кварталом 2013 г.</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3222">
                <a:tc>
                  <a:txBody>
                    <a:bodyPr/>
                    <a:lstStyle/>
                    <a:p>
                      <a:pPr algn="l" fontAlgn="ctr"/>
                      <a:r>
                        <a:rPr lang="ru-RU" sz="1500" b="1" i="0" u="none" strike="noStrike" dirty="0">
                          <a:solidFill>
                            <a:srgbClr val="000000"/>
                          </a:solidFill>
                          <a:latin typeface="Times New Roman"/>
                        </a:rPr>
                        <a:t>Показатели по Программе</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1" i="0" u="none" strike="noStrike">
                          <a:solidFill>
                            <a:srgbClr val="000000"/>
                          </a:solidFill>
                          <a:latin typeface="Times New Roman"/>
                        </a:rPr>
                        <a:t>47,5</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1" i="0" u="none" strike="noStrike">
                          <a:solidFill>
                            <a:srgbClr val="000000"/>
                          </a:solidFill>
                          <a:latin typeface="Times New Roman"/>
                        </a:rPr>
                        <a:t> -</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566">
                <a:tc>
                  <a:txBody>
                    <a:bodyPr/>
                    <a:lstStyle/>
                    <a:p>
                      <a:pPr algn="l" fontAlgn="ctr"/>
                      <a:r>
                        <a:rPr lang="ru-RU" sz="1500" b="1" i="0" u="none" strike="noStrike">
                          <a:solidFill>
                            <a:srgbClr val="000000"/>
                          </a:solidFill>
                          <a:latin typeface="Times New Roman"/>
                        </a:rPr>
                        <a:t>Российская Федерация</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1" i="0" u="none" strike="noStrike">
                          <a:solidFill>
                            <a:srgbClr val="000000"/>
                          </a:solidFill>
                          <a:latin typeface="Times New Roman"/>
                        </a:rPr>
                        <a:t>47,5</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1" i="0" u="none" strike="noStrike">
                          <a:solidFill>
                            <a:srgbClr val="000000"/>
                          </a:solidFill>
                          <a:latin typeface="Times New Roman"/>
                        </a:rPr>
                        <a:t>2,5</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566">
                <a:tc>
                  <a:txBody>
                    <a:bodyPr/>
                    <a:lstStyle/>
                    <a:p>
                      <a:pPr algn="l" fontAlgn="ctr"/>
                      <a:r>
                        <a:rPr lang="ru-RU" sz="1500" b="1" i="0" u="none" strike="noStrike">
                          <a:solidFill>
                            <a:srgbClr val="000000"/>
                          </a:solidFill>
                          <a:latin typeface="Times New Roman"/>
                        </a:rPr>
                        <a:t>Центральный  федеральный округ</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1" i="0" u="none" strike="noStrike">
                          <a:solidFill>
                            <a:srgbClr val="000000"/>
                          </a:solidFill>
                          <a:latin typeface="Times New Roman"/>
                        </a:rPr>
                        <a:t>54,1</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1" i="0" u="none" strike="noStrike">
                          <a:solidFill>
                            <a:srgbClr val="000000"/>
                          </a:solidFill>
                          <a:latin typeface="Times New Roman"/>
                        </a:rPr>
                        <a:t>1,9</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566">
                <a:tc>
                  <a:txBody>
                    <a:bodyPr/>
                    <a:lstStyle/>
                    <a:p>
                      <a:pPr algn="l" fontAlgn="ctr"/>
                      <a:r>
                        <a:rPr lang="ru-RU" sz="1500" b="0" i="0" u="none" strike="noStrike">
                          <a:solidFill>
                            <a:srgbClr val="000000"/>
                          </a:solidFill>
                          <a:latin typeface="Times New Roman"/>
                        </a:rPr>
                        <a:t>Тульская область</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40,3</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1,5</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566">
                <a:tc>
                  <a:txBody>
                    <a:bodyPr/>
                    <a:lstStyle/>
                    <a:p>
                      <a:pPr algn="l" fontAlgn="ctr"/>
                      <a:r>
                        <a:rPr lang="ru-RU" sz="1500" b="0" i="0" u="none" strike="noStrike">
                          <a:solidFill>
                            <a:srgbClr val="000000"/>
                          </a:solidFill>
                          <a:latin typeface="Times New Roman"/>
                        </a:rPr>
                        <a:t>Брянская область</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44,5</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1,8</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566">
                <a:tc>
                  <a:txBody>
                    <a:bodyPr/>
                    <a:lstStyle/>
                    <a:p>
                      <a:pPr algn="l" fontAlgn="ctr"/>
                      <a:r>
                        <a:rPr lang="ru-RU" sz="1500" b="0" i="0" u="none" strike="noStrike">
                          <a:solidFill>
                            <a:srgbClr val="000000"/>
                          </a:solidFill>
                          <a:latin typeface="Times New Roman"/>
                        </a:rPr>
                        <a:t>Костромская область</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45,0</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6,5</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566">
                <a:tc>
                  <a:txBody>
                    <a:bodyPr/>
                    <a:lstStyle/>
                    <a:p>
                      <a:pPr algn="l" fontAlgn="ctr"/>
                      <a:r>
                        <a:rPr lang="ru-RU" sz="1500" b="0" i="0" u="none" strike="noStrike">
                          <a:solidFill>
                            <a:srgbClr val="000000"/>
                          </a:solidFill>
                          <a:latin typeface="Times New Roman"/>
                        </a:rPr>
                        <a:t>Рязанская область</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45,1</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8,6</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566">
                <a:tc>
                  <a:txBody>
                    <a:bodyPr/>
                    <a:lstStyle/>
                    <a:p>
                      <a:pPr algn="l" fontAlgn="ctr"/>
                      <a:r>
                        <a:rPr lang="ru-RU" sz="1500" b="0" i="0" u="none" strike="noStrike" dirty="0">
                          <a:solidFill>
                            <a:srgbClr val="000000"/>
                          </a:solidFill>
                          <a:latin typeface="Times New Roman"/>
                        </a:rPr>
                        <a:t>Ярославская область</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dirty="0">
                          <a:solidFill>
                            <a:srgbClr val="000000"/>
                          </a:solidFill>
                          <a:latin typeface="Times New Roman"/>
                        </a:rPr>
                        <a:t>47,1</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-1,2</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566">
                <a:tc>
                  <a:txBody>
                    <a:bodyPr/>
                    <a:lstStyle/>
                    <a:p>
                      <a:pPr algn="l" fontAlgn="ctr"/>
                      <a:r>
                        <a:rPr lang="ru-RU" sz="1500" b="0" i="0" u="none" strike="noStrike">
                          <a:solidFill>
                            <a:srgbClr val="000000"/>
                          </a:solidFill>
                          <a:latin typeface="Times New Roman"/>
                        </a:rPr>
                        <a:t>Курская область</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47,4</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-3,0</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566">
                <a:tc>
                  <a:txBody>
                    <a:bodyPr/>
                    <a:lstStyle/>
                    <a:p>
                      <a:pPr algn="l" fontAlgn="ctr"/>
                      <a:r>
                        <a:rPr lang="ru-RU" sz="1500" b="0" i="0" u="none" strike="noStrike">
                          <a:solidFill>
                            <a:srgbClr val="000000"/>
                          </a:solidFill>
                          <a:latin typeface="Times New Roman"/>
                        </a:rPr>
                        <a:t>Ивановская область</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48,5</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-1,9</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566">
                <a:tc>
                  <a:txBody>
                    <a:bodyPr/>
                    <a:lstStyle/>
                    <a:p>
                      <a:pPr algn="l" fontAlgn="ctr"/>
                      <a:r>
                        <a:rPr lang="ru-RU" sz="1500" b="0" i="0" u="none" strike="noStrike">
                          <a:solidFill>
                            <a:srgbClr val="000000"/>
                          </a:solidFill>
                          <a:latin typeface="Times New Roman"/>
                        </a:rPr>
                        <a:t>Калужская область</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48,5</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0,7</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566">
                <a:tc>
                  <a:txBody>
                    <a:bodyPr/>
                    <a:lstStyle/>
                    <a:p>
                      <a:pPr algn="l" fontAlgn="ctr"/>
                      <a:r>
                        <a:rPr lang="ru-RU" sz="1500" b="0" i="0" u="none" strike="noStrike" dirty="0">
                          <a:solidFill>
                            <a:srgbClr val="000000"/>
                          </a:solidFill>
                          <a:latin typeface="Times New Roman"/>
                        </a:rPr>
                        <a:t>Смоленская область</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49,2</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2,7</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566">
                <a:tc>
                  <a:txBody>
                    <a:bodyPr/>
                    <a:lstStyle/>
                    <a:p>
                      <a:pPr algn="l" fontAlgn="ctr"/>
                      <a:r>
                        <a:rPr lang="ru-RU" sz="1500" b="0" i="0" u="none" strike="noStrike">
                          <a:solidFill>
                            <a:srgbClr val="000000"/>
                          </a:solidFill>
                          <a:latin typeface="Times New Roman"/>
                        </a:rPr>
                        <a:t>Орловская область</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49,3</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4,8</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566">
                <a:tc>
                  <a:txBody>
                    <a:bodyPr/>
                    <a:lstStyle/>
                    <a:p>
                      <a:pPr algn="l" fontAlgn="ctr"/>
                      <a:r>
                        <a:rPr lang="ru-RU" sz="1500" b="0" i="0" u="none" strike="noStrike">
                          <a:solidFill>
                            <a:srgbClr val="000000"/>
                          </a:solidFill>
                          <a:latin typeface="Times New Roman"/>
                        </a:rPr>
                        <a:t>Воронежская область</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49,5</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7,8</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566">
                <a:tc>
                  <a:txBody>
                    <a:bodyPr/>
                    <a:lstStyle/>
                    <a:p>
                      <a:pPr algn="l" fontAlgn="ctr"/>
                      <a:r>
                        <a:rPr lang="ru-RU" sz="1500" b="0" i="0" u="none" strike="noStrike">
                          <a:solidFill>
                            <a:srgbClr val="000000"/>
                          </a:solidFill>
                          <a:latin typeface="Times New Roman"/>
                        </a:rPr>
                        <a:t>Липецкая область</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51,5</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6,2</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566">
                <a:tc>
                  <a:txBody>
                    <a:bodyPr/>
                    <a:lstStyle/>
                    <a:p>
                      <a:pPr algn="l" fontAlgn="ctr"/>
                      <a:r>
                        <a:rPr lang="ru-RU" sz="1500" b="0" i="0" u="none" strike="noStrike">
                          <a:solidFill>
                            <a:srgbClr val="000000"/>
                          </a:solidFill>
                          <a:latin typeface="Times New Roman"/>
                        </a:rPr>
                        <a:t>Московская область</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55,2</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0,5</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566">
                <a:tc>
                  <a:txBody>
                    <a:bodyPr/>
                    <a:lstStyle/>
                    <a:p>
                      <a:pPr algn="l" fontAlgn="ctr"/>
                      <a:r>
                        <a:rPr lang="ru-RU" sz="1500" b="0" i="0" u="none" strike="noStrike" dirty="0">
                          <a:solidFill>
                            <a:srgbClr val="000000"/>
                          </a:solidFill>
                          <a:latin typeface="Times New Roman"/>
                        </a:rPr>
                        <a:t>Тамбовская область</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55,3</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-5,9</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566">
                <a:tc>
                  <a:txBody>
                    <a:bodyPr/>
                    <a:lstStyle/>
                    <a:p>
                      <a:pPr algn="l" fontAlgn="ctr"/>
                      <a:r>
                        <a:rPr lang="ru-RU" sz="1500" b="0" i="0" u="none" strike="noStrike">
                          <a:solidFill>
                            <a:srgbClr val="000000"/>
                          </a:solidFill>
                          <a:latin typeface="Times New Roman"/>
                        </a:rPr>
                        <a:t>Тверская область</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56,6</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18,9</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566">
                <a:tc>
                  <a:txBody>
                    <a:bodyPr/>
                    <a:lstStyle/>
                    <a:p>
                      <a:pPr algn="l" fontAlgn="ctr"/>
                      <a:r>
                        <a:rPr lang="ru-RU" sz="1500" b="0" i="0" u="none" strike="noStrike">
                          <a:solidFill>
                            <a:srgbClr val="000000"/>
                          </a:solidFill>
                          <a:latin typeface="Times New Roman"/>
                        </a:rPr>
                        <a:t>Белгородская область </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57,1</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-0,8</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566">
                <a:tc>
                  <a:txBody>
                    <a:bodyPr/>
                    <a:lstStyle/>
                    <a:p>
                      <a:pPr algn="l" fontAlgn="ctr"/>
                      <a:r>
                        <a:rPr lang="ru-RU" sz="1500" b="0" i="0" u="none" strike="noStrike">
                          <a:solidFill>
                            <a:srgbClr val="000000"/>
                          </a:solidFill>
                          <a:latin typeface="Times New Roman"/>
                        </a:rPr>
                        <a:t>г.Москва</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63,5</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2,4</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566">
                <a:tc>
                  <a:txBody>
                    <a:bodyPr/>
                    <a:lstStyle/>
                    <a:p>
                      <a:pPr algn="l" fontAlgn="ctr"/>
                      <a:r>
                        <a:rPr lang="ru-RU" sz="1500" b="0" i="0" u="none" strike="noStrike" dirty="0">
                          <a:solidFill>
                            <a:srgbClr val="000000"/>
                          </a:solidFill>
                          <a:latin typeface="Times New Roman"/>
                        </a:rPr>
                        <a:t>Владимирская область</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a:solidFill>
                            <a:srgbClr val="000000"/>
                          </a:solidFill>
                          <a:latin typeface="Times New Roman"/>
                        </a:rPr>
                        <a:t>71,1</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500" b="0" i="0" u="none" strike="noStrike" dirty="0">
                          <a:solidFill>
                            <a:srgbClr val="000000"/>
                          </a:solidFill>
                          <a:latin typeface="Times New Roman"/>
                        </a:rPr>
                        <a:t>-0,9</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00720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B4A38CB7-D35A-4CFD-8EEC-93D584D6AF00}" type="slidenum">
              <a:rPr lang="ru-RU" smtClean="0"/>
              <a:pPr/>
              <a:t>5</a:t>
            </a:fld>
            <a:endParaRPr lang="ru-RU"/>
          </a:p>
        </p:txBody>
      </p:sp>
      <p:sp>
        <p:nvSpPr>
          <p:cNvPr id="4" name="Прямоугольник 3"/>
          <p:cNvSpPr/>
          <p:nvPr/>
        </p:nvSpPr>
        <p:spPr>
          <a:xfrm>
            <a:off x="467544" y="116632"/>
            <a:ext cx="8280920" cy="707886"/>
          </a:xfrm>
          <a:prstGeom prst="rect">
            <a:avLst/>
          </a:prstGeom>
          <a:solidFill>
            <a:schemeClr val="accent1"/>
          </a:solidFill>
        </p:spPr>
        <p:txBody>
          <a:bodyPr wrap="square">
            <a:spAutoFit/>
          </a:bodyPr>
          <a:lstStyle/>
          <a:p>
            <a:pPr algn="ctr"/>
            <a:r>
              <a:rPr lang="ru-RU" sz="2000" dirty="0">
                <a:solidFill>
                  <a:schemeClr val="bg1"/>
                </a:solidFill>
                <a:latin typeface="Times New Roman" pitchFamily="18" charset="0"/>
                <a:cs typeface="Times New Roman" pitchFamily="18" charset="0"/>
              </a:rPr>
              <a:t>Трудовые отношения с руководителями государственных </a:t>
            </a:r>
            <a:r>
              <a:rPr lang="ru-RU" sz="2000" dirty="0" smtClean="0">
                <a:solidFill>
                  <a:schemeClr val="bg1"/>
                </a:solidFill>
                <a:latin typeface="Times New Roman" pitchFamily="18" charset="0"/>
                <a:cs typeface="Times New Roman" pitchFamily="18" charset="0"/>
              </a:rPr>
              <a:t/>
            </a:r>
            <a:br>
              <a:rPr lang="ru-RU" sz="2000" dirty="0" smtClean="0">
                <a:solidFill>
                  <a:schemeClr val="bg1"/>
                </a:solidFill>
                <a:latin typeface="Times New Roman" pitchFamily="18" charset="0"/>
                <a:cs typeface="Times New Roman" pitchFamily="18" charset="0"/>
              </a:rPr>
            </a:br>
            <a:r>
              <a:rPr lang="ru-RU" sz="2000" dirty="0" smtClean="0">
                <a:solidFill>
                  <a:schemeClr val="bg1"/>
                </a:solidFill>
                <a:latin typeface="Times New Roman" pitchFamily="18" charset="0"/>
                <a:cs typeface="Times New Roman" pitchFamily="18" charset="0"/>
              </a:rPr>
              <a:t> </a:t>
            </a:r>
            <a:r>
              <a:rPr lang="ru-RU" sz="2000" dirty="0">
                <a:solidFill>
                  <a:schemeClr val="bg1"/>
                </a:solidFill>
                <a:latin typeface="Times New Roman" pitchFamily="18" charset="0"/>
                <a:cs typeface="Times New Roman" pitchFamily="18" charset="0"/>
              </a:rPr>
              <a:t>муниципальных учреждений </a:t>
            </a:r>
            <a:endParaRPr lang="ru-RU" sz="2000" dirty="0">
              <a:solidFill>
                <a:schemeClr val="bg1"/>
              </a:solidFill>
            </a:endParaRPr>
          </a:p>
        </p:txBody>
      </p:sp>
      <p:sp>
        <p:nvSpPr>
          <p:cNvPr id="5" name="Прямоугольник 4"/>
          <p:cNvSpPr/>
          <p:nvPr/>
        </p:nvSpPr>
        <p:spPr>
          <a:xfrm>
            <a:off x="369188" y="1021903"/>
            <a:ext cx="8568952" cy="5355312"/>
          </a:xfrm>
          <a:prstGeom prst="rect">
            <a:avLst/>
          </a:prstGeom>
        </p:spPr>
        <p:txBody>
          <a:bodyPr wrap="square">
            <a:spAutoFit/>
          </a:bodyPr>
          <a:lstStyle/>
          <a:p>
            <a:pPr algn="just"/>
            <a:r>
              <a:rPr lang="ru-RU" dirty="0">
                <a:solidFill>
                  <a:schemeClr val="accent1"/>
                </a:solidFill>
                <a:latin typeface="Times New Roman" pitchFamily="18" charset="0"/>
                <a:cs typeface="Times New Roman" pitchFamily="18" charset="0"/>
              </a:rPr>
              <a:t>Руководители обязаны представлять сведения о своих доходах, об имуществе и обязательствах имущественного характера, а также о доходах, об имуществе и обязательствах имущественного характера своих супруга (супруги) и несовершеннолетних </a:t>
            </a:r>
            <a:r>
              <a:rPr lang="ru-RU" dirty="0" smtClean="0">
                <a:solidFill>
                  <a:schemeClr val="accent1"/>
                </a:solidFill>
                <a:latin typeface="Times New Roman" pitchFamily="18" charset="0"/>
                <a:cs typeface="Times New Roman" pitchFamily="18" charset="0"/>
              </a:rPr>
              <a:t>детей (ст.  275 ТК РФ, в редакции Федерального закона от 29.12.12 № 280-ФЗ).</a:t>
            </a:r>
          </a:p>
          <a:p>
            <a:pPr algn="just"/>
            <a:endParaRPr lang="ru-RU" dirty="0" smtClean="0">
              <a:solidFill>
                <a:schemeClr val="accent1"/>
              </a:solidFill>
              <a:latin typeface="Times New Roman" pitchFamily="18" charset="0"/>
              <a:cs typeface="Times New Roman" pitchFamily="18" charset="0"/>
            </a:endParaRPr>
          </a:p>
          <a:p>
            <a:pPr algn="just"/>
            <a:endParaRPr lang="ru-RU" dirty="0">
              <a:solidFill>
                <a:schemeClr val="accent1"/>
              </a:solidFill>
              <a:latin typeface="Times New Roman" pitchFamily="18" charset="0"/>
              <a:cs typeface="Times New Roman" pitchFamily="18" charset="0"/>
            </a:endParaRPr>
          </a:p>
          <a:p>
            <a:pPr algn="just"/>
            <a:r>
              <a:rPr lang="ru-RU" dirty="0">
                <a:solidFill>
                  <a:schemeClr val="accent1"/>
                </a:solidFill>
                <a:latin typeface="Times New Roman" pitchFamily="18" charset="0"/>
                <a:cs typeface="Times New Roman" pitchFamily="18" charset="0"/>
              </a:rPr>
              <a:t>Трудовой договор с руководителем государственного (муниципального) учреждения заключается на основе типовой формы трудового договора, утвержденной постановлением  Правительства Российской Федерации от 12 апреля 2013 г. </a:t>
            </a:r>
            <a:r>
              <a:rPr lang="ru-RU" dirty="0" smtClean="0">
                <a:solidFill>
                  <a:schemeClr val="accent1"/>
                </a:solidFill>
                <a:latin typeface="Times New Roman" pitchFamily="18" charset="0"/>
                <a:cs typeface="Times New Roman" pitchFamily="18" charset="0"/>
              </a:rPr>
              <a:t>№ 329 </a:t>
            </a:r>
            <a:r>
              <a:rPr lang="ru-RU" dirty="0">
                <a:solidFill>
                  <a:schemeClr val="accent1"/>
                </a:solidFill>
                <a:latin typeface="Times New Roman" pitchFamily="18" charset="0"/>
                <a:cs typeface="Times New Roman" pitchFamily="18" charset="0"/>
              </a:rPr>
              <a:t>(ст.  275 ТК </a:t>
            </a:r>
            <a:r>
              <a:rPr lang="ru-RU" dirty="0" smtClean="0">
                <a:solidFill>
                  <a:schemeClr val="accent1"/>
                </a:solidFill>
                <a:latin typeface="Times New Roman" pitchFamily="18" charset="0"/>
                <a:cs typeface="Times New Roman" pitchFamily="18" charset="0"/>
              </a:rPr>
              <a:t>РФ</a:t>
            </a:r>
            <a:r>
              <a:rPr lang="ru-RU" dirty="0">
                <a:solidFill>
                  <a:schemeClr val="accent1"/>
                </a:solidFill>
                <a:latin typeface="Times New Roman" pitchFamily="18" charset="0"/>
                <a:cs typeface="Times New Roman" pitchFamily="18" charset="0"/>
              </a:rPr>
              <a:t> в редакции Федерального закона от 29.12.12 № 280-ФЗ</a:t>
            </a:r>
            <a:r>
              <a:rPr lang="ru-RU" dirty="0" smtClean="0">
                <a:solidFill>
                  <a:schemeClr val="accent1"/>
                </a:solidFill>
                <a:latin typeface="Times New Roman" pitchFamily="18" charset="0"/>
                <a:cs typeface="Times New Roman" pitchFamily="18" charset="0"/>
              </a:rPr>
              <a:t>).</a:t>
            </a:r>
          </a:p>
          <a:p>
            <a:pPr algn="just"/>
            <a:endParaRPr lang="ru-RU" dirty="0" smtClean="0">
              <a:solidFill>
                <a:schemeClr val="accent1"/>
              </a:solidFill>
              <a:latin typeface="Times New Roman" pitchFamily="18" charset="0"/>
              <a:cs typeface="Times New Roman" pitchFamily="18" charset="0"/>
            </a:endParaRPr>
          </a:p>
          <a:p>
            <a:pPr algn="just"/>
            <a:endParaRPr lang="ru-RU" dirty="0">
              <a:solidFill>
                <a:schemeClr val="accent1"/>
              </a:solidFill>
              <a:latin typeface="Times New Roman" pitchFamily="18" charset="0"/>
              <a:cs typeface="Times New Roman" pitchFamily="18" charset="0"/>
            </a:endParaRPr>
          </a:p>
          <a:p>
            <a:pPr algn="just"/>
            <a:r>
              <a:rPr lang="ru-RU" dirty="0" smtClean="0">
                <a:solidFill>
                  <a:schemeClr val="accent1"/>
                </a:solidFill>
                <a:latin typeface="Times New Roman" pitchFamily="18" charset="0"/>
                <a:cs typeface="Times New Roman" pitchFamily="18" charset="0"/>
              </a:rPr>
              <a:t>Руководитель обязан обеспечивать </a:t>
            </a:r>
            <a:r>
              <a:rPr lang="ru-RU" dirty="0">
                <a:solidFill>
                  <a:schemeClr val="accent1"/>
                </a:solidFill>
                <a:latin typeface="Times New Roman" pitchFamily="18" charset="0"/>
                <a:cs typeface="Times New Roman" pitchFamily="18" charset="0"/>
              </a:rPr>
              <a:t>достижение установленных учреждению ежегодных </a:t>
            </a:r>
            <a:r>
              <a:rPr lang="ru-RU" dirty="0" smtClean="0">
                <a:solidFill>
                  <a:schemeClr val="accent1"/>
                </a:solidFill>
                <a:latin typeface="Times New Roman" pitchFamily="18" charset="0"/>
                <a:cs typeface="Times New Roman" pitchFamily="18" charset="0"/>
              </a:rPr>
              <a:t>значений показателей   </a:t>
            </a:r>
            <a:r>
              <a:rPr lang="ru-RU" dirty="0">
                <a:solidFill>
                  <a:schemeClr val="accent1"/>
                </a:solidFill>
                <a:latin typeface="Times New Roman" pitchFamily="18" charset="0"/>
                <a:cs typeface="Times New Roman" pitchFamily="18" charset="0"/>
              </a:rPr>
              <a:t>соотношения  средней  заработной  платы  отдельных  </a:t>
            </a:r>
            <a:r>
              <a:rPr lang="ru-RU" dirty="0" smtClean="0">
                <a:solidFill>
                  <a:schemeClr val="accent1"/>
                </a:solidFill>
                <a:latin typeface="Times New Roman" pitchFamily="18" charset="0"/>
                <a:cs typeface="Times New Roman" pitchFamily="18" charset="0"/>
              </a:rPr>
              <a:t>категорий работников  </a:t>
            </a:r>
            <a:r>
              <a:rPr lang="ru-RU" dirty="0">
                <a:solidFill>
                  <a:schemeClr val="accent1"/>
                </a:solidFill>
                <a:latin typeface="Times New Roman" pitchFamily="18" charset="0"/>
                <a:cs typeface="Times New Roman" pitchFamily="18" charset="0"/>
              </a:rPr>
              <a:t>учреждения  со  средней  заработной  платой  в  </a:t>
            </a:r>
            <a:r>
              <a:rPr lang="ru-RU" dirty="0" smtClean="0">
                <a:solidFill>
                  <a:schemeClr val="accent1"/>
                </a:solidFill>
                <a:latin typeface="Times New Roman" pitchFamily="18" charset="0"/>
                <a:cs typeface="Times New Roman" pitchFamily="18" charset="0"/>
              </a:rPr>
              <a:t>соответствующем субъекте  </a:t>
            </a:r>
            <a:r>
              <a:rPr lang="ru-RU" dirty="0">
                <a:solidFill>
                  <a:schemeClr val="accent1"/>
                </a:solidFill>
                <a:latin typeface="Times New Roman" pitchFamily="18" charset="0"/>
                <a:cs typeface="Times New Roman" pitchFamily="18" charset="0"/>
              </a:rPr>
              <a:t>Российской  Федерации,  указанных  в  дополнительном  </a:t>
            </a:r>
            <a:r>
              <a:rPr lang="ru-RU" dirty="0" smtClean="0">
                <a:solidFill>
                  <a:schemeClr val="accent1"/>
                </a:solidFill>
                <a:latin typeface="Times New Roman" pitchFamily="18" charset="0"/>
                <a:cs typeface="Times New Roman" pitchFamily="18" charset="0"/>
              </a:rPr>
              <a:t>соглашении, являющемся   </a:t>
            </a:r>
            <a:r>
              <a:rPr lang="ru-RU" dirty="0">
                <a:solidFill>
                  <a:schemeClr val="accent1"/>
                </a:solidFill>
                <a:latin typeface="Times New Roman" pitchFamily="18" charset="0"/>
                <a:cs typeface="Times New Roman" pitchFamily="18" charset="0"/>
              </a:rPr>
              <a:t>неотъемлемой   частью   трудового   договора   (в   случае  </a:t>
            </a:r>
            <a:r>
              <a:rPr lang="ru-RU" dirty="0" smtClean="0">
                <a:solidFill>
                  <a:schemeClr val="accent1"/>
                </a:solidFill>
                <a:latin typeface="Times New Roman" pitchFamily="18" charset="0"/>
                <a:cs typeface="Times New Roman" pitchFamily="18" charset="0"/>
              </a:rPr>
              <a:t>их установления). (подпункт ч пункта 9 Типовой формы).</a:t>
            </a:r>
            <a:endParaRPr lang="ru-RU" dirty="0">
              <a:solidFill>
                <a:schemeClr val="accent1"/>
              </a:solidFill>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6377215"/>
            <a:ext cx="179863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64125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1196" y="116632"/>
            <a:ext cx="8229600" cy="706090"/>
          </a:xfrm>
          <a:solidFill>
            <a:schemeClr val="accent1"/>
          </a:solidFill>
        </p:spPr>
        <p:txBody>
          <a:bodyPr>
            <a:normAutofit/>
          </a:bodyPr>
          <a:lstStyle/>
          <a:p>
            <a:r>
              <a:rPr lang="ru-RU" sz="2000" dirty="0" smtClean="0">
                <a:solidFill>
                  <a:schemeClr val="bg1"/>
                </a:solidFill>
                <a:latin typeface="Times New Roman" pitchFamily="18" charset="0"/>
                <a:cs typeface="Times New Roman" pitchFamily="18" charset="0"/>
              </a:rPr>
              <a:t>Трудовые</a:t>
            </a:r>
            <a:r>
              <a:rPr lang="ru-RU" sz="2000" dirty="0" smtClean="0">
                <a:solidFill>
                  <a:schemeClr val="accent1"/>
                </a:solidFill>
                <a:latin typeface="Times New Roman" pitchFamily="18" charset="0"/>
                <a:cs typeface="Times New Roman" pitchFamily="18" charset="0"/>
              </a:rPr>
              <a:t> </a:t>
            </a:r>
            <a:r>
              <a:rPr lang="ru-RU" sz="2000" dirty="0" smtClean="0">
                <a:solidFill>
                  <a:schemeClr val="bg1"/>
                </a:solidFill>
                <a:latin typeface="Times New Roman" pitchFamily="18" charset="0"/>
                <a:cs typeface="Times New Roman" pitchFamily="18" charset="0"/>
              </a:rPr>
              <a:t>отношения с руководителями государственных и муниципальных учреждений  </a:t>
            </a:r>
            <a:endParaRPr lang="ru-RU" sz="2000" dirty="0">
              <a:solidFill>
                <a:schemeClr val="bg1"/>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B4A38CB7-D35A-4CFD-8EEC-93D584D6AF00}" type="slidenum">
              <a:rPr lang="ru-RU" smtClean="0"/>
              <a:pPr/>
              <a:t>6</a:t>
            </a:fld>
            <a:endParaRPr lang="ru-RU"/>
          </a:p>
        </p:txBody>
      </p:sp>
      <p:sp>
        <p:nvSpPr>
          <p:cNvPr id="4" name="Прямоугольник 3"/>
          <p:cNvSpPr/>
          <p:nvPr/>
        </p:nvSpPr>
        <p:spPr>
          <a:xfrm>
            <a:off x="95586" y="908720"/>
            <a:ext cx="8856984" cy="830997"/>
          </a:xfrm>
          <a:prstGeom prst="rect">
            <a:avLst/>
          </a:prstGeom>
        </p:spPr>
        <p:txBody>
          <a:bodyPr wrap="square">
            <a:spAutoFit/>
          </a:bodyPr>
          <a:lstStyle/>
          <a:p>
            <a:pPr algn="ctr"/>
            <a:r>
              <a:rPr lang="ru-RU" sz="1600" dirty="0">
                <a:solidFill>
                  <a:schemeClr val="accent1"/>
                </a:solidFill>
                <a:latin typeface="Times New Roman" pitchFamily="18" charset="0"/>
                <a:ea typeface="+mj-ea"/>
                <a:cs typeface="Times New Roman" pitchFamily="18" charset="0"/>
              </a:rPr>
              <a:t>Рекомендуется устанавливать предельный уровень соотношения средней заработной оплаты труда руководителей учреждений и средней заработной платы работников учреждений </a:t>
            </a:r>
            <a:r>
              <a:rPr lang="ru-RU" sz="1600" dirty="0" smtClean="0">
                <a:solidFill>
                  <a:schemeClr val="accent1"/>
                </a:solidFill>
                <a:latin typeface="Times New Roman" pitchFamily="18" charset="0"/>
                <a:ea typeface="+mj-ea"/>
                <a:cs typeface="Times New Roman" pitchFamily="18" charset="0"/>
              </a:rPr>
              <a:t/>
            </a:r>
            <a:br>
              <a:rPr lang="ru-RU" sz="1600" dirty="0" smtClean="0">
                <a:solidFill>
                  <a:schemeClr val="accent1"/>
                </a:solidFill>
                <a:latin typeface="Times New Roman" pitchFamily="18" charset="0"/>
                <a:ea typeface="+mj-ea"/>
                <a:cs typeface="Times New Roman" pitchFamily="18" charset="0"/>
              </a:rPr>
            </a:br>
            <a:r>
              <a:rPr lang="ru-RU" sz="1600" b="1" dirty="0" smtClean="0">
                <a:solidFill>
                  <a:schemeClr val="accent1"/>
                </a:solidFill>
                <a:latin typeface="Times New Roman" pitchFamily="18" charset="0"/>
                <a:ea typeface="+mj-ea"/>
                <a:cs typeface="Times New Roman" pitchFamily="18" charset="0"/>
              </a:rPr>
              <a:t>за календарный  </a:t>
            </a:r>
            <a:r>
              <a:rPr lang="ru-RU" sz="1600" b="1" dirty="0">
                <a:solidFill>
                  <a:schemeClr val="accent1"/>
                </a:solidFill>
                <a:latin typeface="Times New Roman" pitchFamily="18" charset="0"/>
                <a:ea typeface="+mj-ea"/>
                <a:cs typeface="Times New Roman" pitchFamily="18" charset="0"/>
              </a:rPr>
              <a:t>год </a:t>
            </a:r>
            <a:r>
              <a:rPr lang="ru-RU" sz="1600" dirty="0">
                <a:solidFill>
                  <a:schemeClr val="accent1"/>
                </a:solidFill>
                <a:latin typeface="Times New Roman" pitchFamily="18" charset="0"/>
                <a:ea typeface="+mj-ea"/>
                <a:cs typeface="Times New Roman" pitchFamily="18" charset="0"/>
              </a:rPr>
              <a:t>в кратности от 1 до 8.</a:t>
            </a:r>
          </a:p>
        </p:txBody>
      </p:sp>
      <p:cxnSp>
        <p:nvCxnSpPr>
          <p:cNvPr id="6" name="Прямая соединительная линия 5"/>
          <p:cNvCxnSpPr/>
          <p:nvPr/>
        </p:nvCxnSpPr>
        <p:spPr>
          <a:xfrm>
            <a:off x="251520" y="3212976"/>
            <a:ext cx="648072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a:off x="251520" y="2276872"/>
            <a:ext cx="648072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Стрелка вниз 8"/>
          <p:cNvSpPr/>
          <p:nvPr/>
        </p:nvSpPr>
        <p:spPr>
          <a:xfrm rot="10800000">
            <a:off x="328447" y="2420888"/>
            <a:ext cx="216024" cy="7920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низ 9"/>
          <p:cNvSpPr/>
          <p:nvPr/>
        </p:nvSpPr>
        <p:spPr>
          <a:xfrm rot="10800000">
            <a:off x="1066777" y="2816932"/>
            <a:ext cx="216025" cy="3851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низ 10"/>
          <p:cNvSpPr/>
          <p:nvPr/>
        </p:nvSpPr>
        <p:spPr>
          <a:xfrm rot="10800000">
            <a:off x="2627783" y="2564903"/>
            <a:ext cx="216025" cy="6480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низ 11"/>
          <p:cNvSpPr/>
          <p:nvPr/>
        </p:nvSpPr>
        <p:spPr>
          <a:xfrm rot="10800000">
            <a:off x="1763687" y="2492896"/>
            <a:ext cx="216025"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низ 12"/>
          <p:cNvSpPr/>
          <p:nvPr/>
        </p:nvSpPr>
        <p:spPr>
          <a:xfrm rot="10800000">
            <a:off x="6084168" y="2383900"/>
            <a:ext cx="216024" cy="8201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низ 13"/>
          <p:cNvSpPr/>
          <p:nvPr/>
        </p:nvSpPr>
        <p:spPr>
          <a:xfrm rot="10800000">
            <a:off x="4959172" y="1883729"/>
            <a:ext cx="216024" cy="135020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низ 14"/>
          <p:cNvSpPr/>
          <p:nvPr/>
        </p:nvSpPr>
        <p:spPr>
          <a:xfrm rot="10800000">
            <a:off x="3615670" y="2391048"/>
            <a:ext cx="216025" cy="81304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7" name="Прямая соединительная линия 16"/>
          <p:cNvCxnSpPr/>
          <p:nvPr/>
        </p:nvCxnSpPr>
        <p:spPr>
          <a:xfrm>
            <a:off x="4535996" y="2060848"/>
            <a:ext cx="972108" cy="8280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flipH="1">
            <a:off x="4644008" y="2060848"/>
            <a:ext cx="864096" cy="8280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948264" y="2437437"/>
            <a:ext cx="2016224" cy="830997"/>
          </a:xfrm>
          <a:prstGeom prst="rect">
            <a:avLst/>
          </a:prstGeom>
          <a:noFill/>
        </p:spPr>
        <p:txBody>
          <a:bodyPr wrap="square" rtlCol="0">
            <a:spAutoFit/>
          </a:bodyPr>
          <a:lstStyle/>
          <a:p>
            <a:pPr algn="ctr"/>
            <a:r>
              <a:rPr lang="ru-RU" sz="1600" dirty="0" smtClean="0">
                <a:solidFill>
                  <a:schemeClr val="accent1"/>
                </a:solidFill>
                <a:latin typeface="Times New Roman" pitchFamily="18" charset="0"/>
                <a:cs typeface="Times New Roman" pitchFamily="18" charset="0"/>
              </a:rPr>
              <a:t>Предельная кратность для  группы учреждений </a:t>
            </a:r>
            <a:endParaRPr lang="ru-RU" sz="1600" dirty="0">
              <a:solidFill>
                <a:schemeClr val="accent1"/>
              </a:solidFill>
              <a:latin typeface="Times New Roman" pitchFamily="18" charset="0"/>
              <a:cs typeface="Times New Roman" pitchFamily="18" charset="0"/>
            </a:endParaRPr>
          </a:p>
        </p:txBody>
      </p:sp>
      <p:cxnSp>
        <p:nvCxnSpPr>
          <p:cNvPr id="25" name="Прямая со стрелкой 24"/>
          <p:cNvCxnSpPr/>
          <p:nvPr/>
        </p:nvCxnSpPr>
        <p:spPr>
          <a:xfrm flipH="1" flipV="1">
            <a:off x="6732240" y="2276872"/>
            <a:ext cx="504056" cy="5400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95586" y="3202123"/>
            <a:ext cx="8856984" cy="3539430"/>
          </a:xfrm>
          <a:prstGeom prst="rect">
            <a:avLst/>
          </a:prstGeom>
          <a:noFill/>
        </p:spPr>
        <p:txBody>
          <a:bodyPr wrap="square" rtlCol="0">
            <a:spAutoFit/>
          </a:bodyPr>
          <a:lstStyle/>
          <a:p>
            <a:r>
              <a:rPr lang="ru-RU" dirty="0" smtClean="0">
                <a:solidFill>
                  <a:schemeClr val="accent1"/>
                </a:solidFill>
                <a:latin typeface="Times New Roman" pitchFamily="18" charset="0"/>
                <a:ea typeface="+mj-ea"/>
                <a:cs typeface="Times New Roman" pitchFamily="18" charset="0"/>
              </a:rPr>
              <a:t>Ответственность </a:t>
            </a:r>
            <a:r>
              <a:rPr lang="ru-RU" dirty="0">
                <a:solidFill>
                  <a:schemeClr val="accent1"/>
                </a:solidFill>
                <a:latin typeface="Times New Roman" pitchFamily="18" charset="0"/>
                <a:ea typeface="+mj-ea"/>
                <a:cs typeface="Times New Roman" pitchFamily="18" charset="0"/>
              </a:rPr>
              <a:t>за нарушение соотношения лежит на работодателе, заключившим трудовой договор с руководителем и определившим условия оплаты его </a:t>
            </a:r>
            <a:r>
              <a:rPr lang="ru-RU" dirty="0" smtClean="0">
                <a:solidFill>
                  <a:schemeClr val="accent1"/>
                </a:solidFill>
                <a:latin typeface="Times New Roman" pitchFamily="18" charset="0"/>
                <a:ea typeface="+mj-ea"/>
                <a:cs typeface="Times New Roman" pitchFamily="18" charset="0"/>
              </a:rPr>
              <a:t>труда.</a:t>
            </a:r>
          </a:p>
          <a:p>
            <a:endParaRPr lang="ru-RU" dirty="0">
              <a:solidFill>
                <a:schemeClr val="accent1"/>
              </a:solidFill>
              <a:latin typeface="Times New Roman" pitchFamily="18" charset="0"/>
              <a:ea typeface="+mj-ea"/>
              <a:cs typeface="Times New Roman" pitchFamily="18" charset="0"/>
            </a:endParaRPr>
          </a:p>
          <a:p>
            <a:pPr algn="just"/>
            <a:r>
              <a:rPr lang="ru-RU" dirty="0" smtClean="0">
                <a:solidFill>
                  <a:schemeClr val="accent1"/>
                </a:solidFill>
                <a:latin typeface="Times New Roman" pitchFamily="18" charset="0"/>
                <a:ea typeface="+mj-ea"/>
                <a:cs typeface="Times New Roman" pitchFamily="18" charset="0"/>
              </a:rPr>
              <a:t>Соотносятся заработная плата руководителя учреждения </a:t>
            </a:r>
            <a:r>
              <a:rPr lang="ru-RU" dirty="0">
                <a:solidFill>
                  <a:schemeClr val="accent1"/>
                </a:solidFill>
                <a:latin typeface="Times New Roman" pitchFamily="18" charset="0"/>
                <a:ea typeface="+mj-ea"/>
                <a:cs typeface="Times New Roman" pitchFamily="18" charset="0"/>
              </a:rPr>
              <a:t>(</a:t>
            </a:r>
            <a:r>
              <a:rPr lang="ru-RU" dirty="0" smtClean="0">
                <a:solidFill>
                  <a:schemeClr val="accent1"/>
                </a:solidFill>
                <a:latin typeface="Times New Roman" pitchFamily="18" charset="0"/>
                <a:ea typeface="+mj-ea"/>
                <a:cs typeface="Times New Roman" pitchFamily="18" charset="0"/>
              </a:rPr>
              <a:t>формируемая </a:t>
            </a:r>
            <a:r>
              <a:rPr lang="ru-RU" dirty="0">
                <a:solidFill>
                  <a:schemeClr val="accent1"/>
                </a:solidFill>
                <a:latin typeface="Times New Roman" pitchFamily="18" charset="0"/>
                <a:ea typeface="+mj-ea"/>
                <a:cs typeface="Times New Roman" pitchFamily="18" charset="0"/>
              </a:rPr>
              <a:t>за счет всех источников финансового обеспечения и  </a:t>
            </a:r>
            <a:r>
              <a:rPr lang="ru-RU" dirty="0" smtClean="0">
                <a:solidFill>
                  <a:schemeClr val="accent1"/>
                </a:solidFill>
                <a:latin typeface="Times New Roman" pitchFamily="18" charset="0"/>
                <a:ea typeface="+mj-ea"/>
                <a:cs typeface="Times New Roman" pitchFamily="18" charset="0"/>
              </a:rPr>
              <a:t>рассчитываемая </a:t>
            </a:r>
            <a:r>
              <a:rPr lang="ru-RU" dirty="0">
                <a:solidFill>
                  <a:schemeClr val="accent1"/>
                </a:solidFill>
                <a:latin typeface="Times New Roman" pitchFamily="18" charset="0"/>
                <a:ea typeface="+mj-ea"/>
                <a:cs typeface="Times New Roman" pitchFamily="18" charset="0"/>
              </a:rPr>
              <a:t>за календарный год) и </a:t>
            </a:r>
            <a:r>
              <a:rPr lang="ru-RU" dirty="0" smtClean="0">
                <a:solidFill>
                  <a:schemeClr val="accent1"/>
                </a:solidFill>
                <a:latin typeface="Times New Roman" pitchFamily="18" charset="0"/>
                <a:ea typeface="+mj-ea"/>
                <a:cs typeface="Times New Roman" pitchFamily="18" charset="0"/>
              </a:rPr>
              <a:t>средняя заработная плата </a:t>
            </a:r>
            <a:r>
              <a:rPr lang="ru-RU" dirty="0">
                <a:solidFill>
                  <a:schemeClr val="accent1"/>
                </a:solidFill>
                <a:latin typeface="Times New Roman" pitchFamily="18" charset="0"/>
                <a:ea typeface="+mj-ea"/>
                <a:cs typeface="Times New Roman" pitchFamily="18" charset="0"/>
              </a:rPr>
              <a:t>работников </a:t>
            </a:r>
            <a:r>
              <a:rPr lang="ru-RU" dirty="0" smtClean="0">
                <a:solidFill>
                  <a:schemeClr val="accent1"/>
                </a:solidFill>
                <a:latin typeface="Times New Roman" pitchFamily="18" charset="0"/>
                <a:ea typeface="+mj-ea"/>
                <a:cs typeface="Times New Roman" pitchFamily="18" charset="0"/>
              </a:rPr>
              <a:t>учреждения (формируемая за </a:t>
            </a:r>
            <a:r>
              <a:rPr lang="ru-RU" dirty="0">
                <a:solidFill>
                  <a:schemeClr val="accent1"/>
                </a:solidFill>
                <a:latin typeface="Times New Roman" pitchFamily="18" charset="0"/>
                <a:ea typeface="+mj-ea"/>
                <a:cs typeface="Times New Roman" pitchFamily="18" charset="0"/>
              </a:rPr>
              <a:t>счет всех источников финансового обеспечения и  </a:t>
            </a:r>
            <a:r>
              <a:rPr lang="ru-RU" dirty="0" smtClean="0">
                <a:solidFill>
                  <a:schemeClr val="accent1"/>
                </a:solidFill>
                <a:latin typeface="Times New Roman" pitchFamily="18" charset="0"/>
                <a:ea typeface="+mj-ea"/>
                <a:cs typeface="Times New Roman" pitchFamily="18" charset="0"/>
              </a:rPr>
              <a:t>рассчитываемая </a:t>
            </a:r>
            <a:r>
              <a:rPr lang="ru-RU" dirty="0">
                <a:solidFill>
                  <a:schemeClr val="accent1"/>
                </a:solidFill>
                <a:latin typeface="Times New Roman" pitchFamily="18" charset="0"/>
                <a:ea typeface="+mj-ea"/>
                <a:cs typeface="Times New Roman" pitchFamily="18" charset="0"/>
              </a:rPr>
              <a:t>за календарный год</a:t>
            </a:r>
            <a:r>
              <a:rPr lang="ru-RU" dirty="0" smtClean="0">
                <a:solidFill>
                  <a:schemeClr val="accent1"/>
                </a:solidFill>
                <a:latin typeface="Times New Roman" pitchFamily="18" charset="0"/>
                <a:ea typeface="+mj-ea"/>
                <a:cs typeface="Times New Roman" pitchFamily="18" charset="0"/>
              </a:rPr>
              <a:t>).</a:t>
            </a:r>
          </a:p>
          <a:p>
            <a:pPr algn="just"/>
            <a:endParaRPr lang="ru-RU" dirty="0">
              <a:solidFill>
                <a:schemeClr val="accent1"/>
              </a:solidFill>
              <a:latin typeface="Times New Roman" pitchFamily="18" charset="0"/>
              <a:ea typeface="+mj-ea"/>
              <a:cs typeface="Times New Roman" pitchFamily="18" charset="0"/>
            </a:endParaRPr>
          </a:p>
          <a:p>
            <a:pPr algn="just"/>
            <a:r>
              <a:rPr lang="ru-RU" dirty="0">
                <a:solidFill>
                  <a:schemeClr val="accent1"/>
                </a:solidFill>
                <a:latin typeface="Times New Roman" pitchFamily="18" charset="0"/>
                <a:ea typeface="+mj-ea"/>
                <a:cs typeface="Times New Roman" pitchFamily="18" charset="0"/>
              </a:rPr>
              <a:t>Определение размера средней заработной платы </a:t>
            </a:r>
            <a:r>
              <a:rPr lang="ru-RU" dirty="0" smtClean="0">
                <a:solidFill>
                  <a:schemeClr val="accent1"/>
                </a:solidFill>
                <a:latin typeface="Times New Roman" pitchFamily="18" charset="0"/>
                <a:ea typeface="+mj-ea"/>
                <a:cs typeface="Times New Roman" pitchFamily="18" charset="0"/>
              </a:rPr>
              <a:t>необходимо осуществлять  </a:t>
            </a:r>
            <a:r>
              <a:rPr lang="ru-RU" dirty="0">
                <a:solidFill>
                  <a:schemeClr val="accent1"/>
                </a:solidFill>
                <a:latin typeface="Times New Roman" pitchFamily="18" charset="0"/>
                <a:ea typeface="+mj-ea"/>
                <a:cs typeface="Times New Roman" pitchFamily="18" charset="0"/>
              </a:rPr>
              <a:t>в соответствии с методикой, используемой при определении средней заработной платы работников для целей статистического наблюдения, применяемой на начало календарного года. </a:t>
            </a:r>
            <a:endParaRPr lang="ru-RU" dirty="0" smtClean="0">
              <a:solidFill>
                <a:schemeClr val="accent1"/>
              </a:solidFill>
              <a:latin typeface="Times New Roman" pitchFamily="18" charset="0"/>
              <a:ea typeface="+mj-ea"/>
              <a:cs typeface="Times New Roman" pitchFamily="18" charset="0"/>
            </a:endParaRPr>
          </a:p>
          <a:p>
            <a:pPr algn="just"/>
            <a:endParaRPr lang="ru-RU" sz="800" dirty="0">
              <a:solidFill>
                <a:schemeClr val="accent1"/>
              </a:solidFill>
              <a:latin typeface="Times New Roman" pitchFamily="18" charset="0"/>
              <a:ea typeface="+mj-ea"/>
              <a:cs typeface="Times New Roman" pitchFamily="18" charset="0"/>
            </a:endParaRP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2037" y="6364287"/>
            <a:ext cx="179863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01312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418058"/>
          </a:xfrm>
          <a:solidFill>
            <a:schemeClr val="accent1"/>
          </a:solidFill>
        </p:spPr>
        <p:txBody>
          <a:bodyPr>
            <a:normAutofit/>
          </a:bodyPr>
          <a:lstStyle/>
          <a:p>
            <a:r>
              <a:rPr lang="ru-RU" sz="2000" dirty="0">
                <a:solidFill>
                  <a:schemeClr val="bg1"/>
                </a:solidFill>
                <a:latin typeface="Times New Roman" pitchFamily="18" charset="0"/>
                <a:cs typeface="Times New Roman" pitchFamily="18" charset="0"/>
              </a:rPr>
              <a:t>Дифференциация в оплате </a:t>
            </a:r>
            <a:r>
              <a:rPr lang="ru-RU" sz="2000" dirty="0" smtClean="0">
                <a:solidFill>
                  <a:schemeClr val="bg1"/>
                </a:solidFill>
                <a:latin typeface="Times New Roman" pitchFamily="18" charset="0"/>
                <a:cs typeface="Times New Roman" pitchFamily="18" charset="0"/>
              </a:rPr>
              <a:t>труда</a:t>
            </a:r>
            <a:endParaRPr lang="ru-RU" sz="2000" dirty="0">
              <a:solidFill>
                <a:schemeClr val="bg1"/>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B4A38CB7-D35A-4CFD-8EEC-93D584D6AF00}" type="slidenum">
              <a:rPr lang="ru-RU" smtClean="0"/>
              <a:pPr/>
              <a:t>7</a:t>
            </a:fld>
            <a:endParaRPr lang="ru-RU"/>
          </a:p>
        </p:txBody>
      </p:sp>
      <p:sp>
        <p:nvSpPr>
          <p:cNvPr id="4" name="TextBox 3"/>
          <p:cNvSpPr txBox="1"/>
          <p:nvPr/>
        </p:nvSpPr>
        <p:spPr>
          <a:xfrm>
            <a:off x="263646" y="1737409"/>
            <a:ext cx="2160240" cy="1754326"/>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ru-RU" dirty="0" smtClean="0">
                <a:solidFill>
                  <a:schemeClr val="tx2"/>
                </a:solidFill>
                <a:latin typeface="Times New Roman" pitchFamily="18" charset="0"/>
                <a:ea typeface="+mj-ea"/>
                <a:cs typeface="Times New Roman" pitchFamily="18" charset="0"/>
              </a:rPr>
              <a:t>Целевое значение средней заработной платы, установленное в региональной «дорожной карте»  </a:t>
            </a:r>
            <a:endParaRPr lang="ru-RU" dirty="0">
              <a:solidFill>
                <a:schemeClr val="tx2"/>
              </a:solidFill>
              <a:latin typeface="Times New Roman" pitchFamily="18" charset="0"/>
              <a:ea typeface="+mj-ea"/>
              <a:cs typeface="Times New Roman" pitchFamily="18" charset="0"/>
            </a:endParaRPr>
          </a:p>
        </p:txBody>
      </p:sp>
      <p:sp>
        <p:nvSpPr>
          <p:cNvPr id="6" name="TextBox 5"/>
          <p:cNvSpPr txBox="1"/>
          <p:nvPr/>
        </p:nvSpPr>
        <p:spPr>
          <a:xfrm>
            <a:off x="6444208" y="1460410"/>
            <a:ext cx="2304256" cy="230832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ru-RU" sz="1600" b="1" dirty="0" smtClean="0">
                <a:solidFill>
                  <a:schemeClr val="tx2"/>
                </a:solidFill>
                <a:latin typeface="Times New Roman" pitchFamily="18" charset="0"/>
                <a:ea typeface="+mj-ea"/>
                <a:cs typeface="Times New Roman" pitchFamily="18" charset="0"/>
              </a:rPr>
              <a:t>По работникам</a:t>
            </a:r>
          </a:p>
          <a:p>
            <a:pPr algn="just"/>
            <a:r>
              <a:rPr lang="ru-RU" sz="1600" dirty="0" smtClean="0">
                <a:solidFill>
                  <a:schemeClr val="tx2"/>
                </a:solidFill>
                <a:latin typeface="Times New Roman" pitchFamily="18" charset="0"/>
                <a:ea typeface="+mj-ea"/>
                <a:cs typeface="Times New Roman" pitchFamily="18" charset="0"/>
              </a:rPr>
              <a:t>1. Разная квалификация и сложность выполняемой работы </a:t>
            </a:r>
          </a:p>
          <a:p>
            <a:pPr algn="just"/>
            <a:r>
              <a:rPr lang="ru-RU" sz="1600" dirty="0" smtClean="0">
                <a:solidFill>
                  <a:schemeClr val="tx2"/>
                </a:solidFill>
                <a:latin typeface="Times New Roman" pitchFamily="18" charset="0"/>
                <a:ea typeface="+mj-ea"/>
                <a:cs typeface="Times New Roman" pitchFamily="18" charset="0"/>
              </a:rPr>
              <a:t>2. Условия труда </a:t>
            </a:r>
          </a:p>
          <a:p>
            <a:pPr algn="just"/>
            <a:r>
              <a:rPr lang="ru-RU" sz="1600" dirty="0" smtClean="0">
                <a:solidFill>
                  <a:schemeClr val="tx2"/>
                </a:solidFill>
                <a:latin typeface="Times New Roman" pitchFamily="18" charset="0"/>
                <a:ea typeface="+mj-ea"/>
                <a:cs typeface="Times New Roman" pitchFamily="18" charset="0"/>
              </a:rPr>
              <a:t>3. Различия в объеме выполняемой работы </a:t>
            </a:r>
          </a:p>
          <a:p>
            <a:r>
              <a:rPr lang="ru-RU" sz="1600" dirty="0" smtClean="0">
                <a:solidFill>
                  <a:schemeClr val="tx2"/>
                </a:solidFill>
                <a:latin typeface="Times New Roman" pitchFamily="18" charset="0"/>
                <a:ea typeface="+mj-ea"/>
                <a:cs typeface="Times New Roman" pitchFamily="18" charset="0"/>
              </a:rPr>
              <a:t>4. Различия в эффективности труда</a:t>
            </a:r>
            <a:endParaRPr lang="ru-RU" sz="1600" dirty="0">
              <a:solidFill>
                <a:schemeClr val="tx2"/>
              </a:solidFill>
              <a:latin typeface="Times New Roman" pitchFamily="18" charset="0"/>
              <a:ea typeface="+mj-ea"/>
              <a:cs typeface="Times New Roman" pitchFamily="18" charset="0"/>
            </a:endParaRPr>
          </a:p>
        </p:txBody>
      </p:sp>
      <p:sp>
        <p:nvSpPr>
          <p:cNvPr id="7" name="TextBox 6"/>
          <p:cNvSpPr txBox="1"/>
          <p:nvPr/>
        </p:nvSpPr>
        <p:spPr>
          <a:xfrm>
            <a:off x="2781664" y="1337300"/>
            <a:ext cx="3374512" cy="255454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ru-RU" sz="1600" b="1" dirty="0" smtClean="0">
                <a:solidFill>
                  <a:schemeClr val="tx2"/>
                </a:solidFill>
                <a:latin typeface="Times New Roman" pitchFamily="18" charset="0"/>
                <a:ea typeface="+mj-ea"/>
                <a:cs typeface="Times New Roman" pitchFamily="18" charset="0"/>
              </a:rPr>
              <a:t>По учреждениям</a:t>
            </a:r>
          </a:p>
          <a:p>
            <a:pPr algn="just"/>
            <a:r>
              <a:rPr lang="ru-RU" sz="1600" dirty="0" smtClean="0">
                <a:solidFill>
                  <a:schemeClr val="tx2"/>
                </a:solidFill>
                <a:latin typeface="Times New Roman" pitchFamily="18" charset="0"/>
                <a:ea typeface="+mj-ea"/>
                <a:cs typeface="Times New Roman" pitchFamily="18" charset="0"/>
              </a:rPr>
              <a:t>1. Разные районные коэффициенты и северные надбавки в одном субъекте РФ</a:t>
            </a:r>
          </a:p>
          <a:p>
            <a:pPr algn="just"/>
            <a:r>
              <a:rPr lang="ru-RU" sz="1600" dirty="0" smtClean="0">
                <a:solidFill>
                  <a:schemeClr val="tx2"/>
                </a:solidFill>
                <a:latin typeface="Times New Roman" pitchFamily="18" charset="0"/>
                <a:ea typeface="+mj-ea"/>
                <a:cs typeface="Times New Roman" pitchFamily="18" charset="0"/>
              </a:rPr>
              <a:t>2. Различия в кадровом составе</a:t>
            </a:r>
          </a:p>
          <a:p>
            <a:pPr algn="just"/>
            <a:r>
              <a:rPr lang="ru-RU" sz="1600" dirty="0" smtClean="0">
                <a:solidFill>
                  <a:schemeClr val="tx2"/>
                </a:solidFill>
                <a:latin typeface="Times New Roman" pitchFamily="18" charset="0"/>
                <a:ea typeface="+mj-ea"/>
                <a:cs typeface="Times New Roman" pitchFamily="18" charset="0"/>
              </a:rPr>
              <a:t>3. Вредность по итогам аттестации рабочих мест по условиям труда</a:t>
            </a:r>
          </a:p>
          <a:p>
            <a:pPr algn="just"/>
            <a:r>
              <a:rPr lang="ru-RU" sz="1600" dirty="0" smtClean="0">
                <a:solidFill>
                  <a:schemeClr val="tx2"/>
                </a:solidFill>
                <a:latin typeface="Times New Roman" pitchFamily="18" charset="0"/>
                <a:ea typeface="+mj-ea"/>
                <a:cs typeface="Times New Roman" pitchFamily="18" charset="0"/>
              </a:rPr>
              <a:t>4. Эффективность оказания услуг</a:t>
            </a:r>
          </a:p>
          <a:p>
            <a:pPr algn="just"/>
            <a:r>
              <a:rPr lang="ru-RU" sz="1600" dirty="0" smtClean="0">
                <a:solidFill>
                  <a:schemeClr val="tx2"/>
                </a:solidFill>
                <a:latin typeface="Times New Roman" pitchFamily="18" charset="0"/>
                <a:ea typeface="+mj-ea"/>
                <a:cs typeface="Times New Roman" pitchFamily="18" charset="0"/>
              </a:rPr>
              <a:t>5. Различия в объеме оказываемых платных услуг</a:t>
            </a:r>
            <a:endParaRPr lang="ru-RU" sz="1600" dirty="0">
              <a:solidFill>
                <a:schemeClr val="tx2"/>
              </a:solidFill>
              <a:latin typeface="Times New Roman" pitchFamily="18" charset="0"/>
              <a:ea typeface="+mj-ea"/>
              <a:cs typeface="Times New Roman" pitchFamily="18" charset="0"/>
            </a:endParaRPr>
          </a:p>
        </p:txBody>
      </p:sp>
      <p:sp>
        <p:nvSpPr>
          <p:cNvPr id="8" name="TextBox 7"/>
          <p:cNvSpPr txBox="1"/>
          <p:nvPr/>
        </p:nvSpPr>
        <p:spPr>
          <a:xfrm>
            <a:off x="611560" y="636738"/>
            <a:ext cx="8440719" cy="369332"/>
          </a:xfrm>
          <a:prstGeom prst="rect">
            <a:avLst/>
          </a:prstGeom>
          <a:noFill/>
        </p:spPr>
        <p:txBody>
          <a:bodyPr wrap="square" rtlCol="0">
            <a:spAutoFit/>
          </a:bodyPr>
          <a:lstStyle/>
          <a:p>
            <a:pPr algn="ctr"/>
            <a:r>
              <a:rPr lang="ru-RU" dirty="0" smtClean="0">
                <a:solidFill>
                  <a:schemeClr val="tx2"/>
                </a:solidFill>
                <a:latin typeface="Times New Roman" pitchFamily="18" charset="0"/>
                <a:ea typeface="+mj-ea"/>
                <a:cs typeface="Times New Roman" pitchFamily="18" charset="0"/>
              </a:rPr>
              <a:t>Основные факторы, </a:t>
            </a:r>
            <a:r>
              <a:rPr lang="ru-RU" dirty="0">
                <a:solidFill>
                  <a:schemeClr val="tx2"/>
                </a:solidFill>
                <a:latin typeface="Times New Roman" pitchFamily="18" charset="0"/>
                <a:ea typeface="+mj-ea"/>
                <a:cs typeface="Times New Roman" pitchFamily="18" charset="0"/>
              </a:rPr>
              <a:t>влияющие на дифференциацию в </a:t>
            </a:r>
            <a:r>
              <a:rPr lang="ru-RU" dirty="0" smtClean="0">
                <a:solidFill>
                  <a:schemeClr val="tx2"/>
                </a:solidFill>
                <a:latin typeface="Times New Roman" pitchFamily="18" charset="0"/>
                <a:ea typeface="+mj-ea"/>
                <a:cs typeface="Times New Roman" pitchFamily="18" charset="0"/>
              </a:rPr>
              <a:t>оплате  </a:t>
            </a:r>
            <a:endParaRPr lang="ru-RU" dirty="0">
              <a:solidFill>
                <a:schemeClr val="tx2"/>
              </a:solidFill>
              <a:latin typeface="Times New Roman" pitchFamily="18" charset="0"/>
              <a:ea typeface="+mj-ea"/>
              <a:cs typeface="Times New Roman" pitchFamily="18" charset="0"/>
            </a:endParaRPr>
          </a:p>
        </p:txBody>
      </p:sp>
      <p:sp>
        <p:nvSpPr>
          <p:cNvPr id="10" name="Стрелка вправо с вырезом 9"/>
          <p:cNvSpPr/>
          <p:nvPr/>
        </p:nvSpPr>
        <p:spPr>
          <a:xfrm>
            <a:off x="2423886" y="2456398"/>
            <a:ext cx="369911" cy="471851"/>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TextBox 13"/>
          <p:cNvSpPr txBox="1"/>
          <p:nvPr/>
        </p:nvSpPr>
        <p:spPr>
          <a:xfrm>
            <a:off x="6088812" y="2306796"/>
            <a:ext cx="288032" cy="830997"/>
          </a:xfrm>
          <a:prstGeom prst="rect">
            <a:avLst/>
          </a:prstGeom>
          <a:noFill/>
        </p:spPr>
        <p:txBody>
          <a:bodyPr wrap="square" rtlCol="0">
            <a:spAutoFit/>
          </a:bodyPr>
          <a:lstStyle/>
          <a:p>
            <a:r>
              <a:rPr lang="ru-RU" sz="4800" b="1" dirty="0" smtClean="0">
                <a:solidFill>
                  <a:schemeClr val="tx2"/>
                </a:solidFill>
              </a:rPr>
              <a:t>+</a:t>
            </a:r>
            <a:endParaRPr lang="ru-RU" sz="4800" b="1" dirty="0">
              <a:solidFill>
                <a:schemeClr val="tx2"/>
              </a:solidFill>
            </a:endParaRPr>
          </a:p>
        </p:txBody>
      </p:sp>
      <p:sp>
        <p:nvSpPr>
          <p:cNvPr id="41" name="TextBox 40"/>
          <p:cNvSpPr txBox="1"/>
          <p:nvPr/>
        </p:nvSpPr>
        <p:spPr>
          <a:xfrm>
            <a:off x="611560" y="4221088"/>
            <a:ext cx="8136904" cy="2062103"/>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ru-RU" sz="1600" dirty="0" smtClean="0">
                <a:solidFill>
                  <a:schemeClr val="tx2"/>
                </a:solidFill>
                <a:latin typeface="Times New Roman" pitchFamily="18" charset="0"/>
                <a:ea typeface="+mj-ea"/>
                <a:cs typeface="Times New Roman" pitchFamily="18" charset="0"/>
              </a:rPr>
              <a:t>      Достижение </a:t>
            </a:r>
            <a:r>
              <a:rPr lang="ru-RU" sz="1600" dirty="0">
                <a:solidFill>
                  <a:schemeClr val="tx2"/>
                </a:solidFill>
                <a:latin typeface="Times New Roman" pitchFamily="18" charset="0"/>
                <a:ea typeface="+mj-ea"/>
                <a:cs typeface="Times New Roman" pitchFamily="18" charset="0"/>
              </a:rPr>
              <a:t>показателей, определенных указами Президента Российской </a:t>
            </a:r>
            <a:r>
              <a:rPr lang="ru-RU" sz="1600" dirty="0" smtClean="0">
                <a:solidFill>
                  <a:schemeClr val="tx2"/>
                </a:solidFill>
                <a:latin typeface="Times New Roman" pitchFamily="18" charset="0"/>
                <a:ea typeface="+mj-ea"/>
                <a:cs typeface="Times New Roman" pitchFamily="18" charset="0"/>
              </a:rPr>
              <a:t>Федерации, </a:t>
            </a:r>
            <a:r>
              <a:rPr lang="ru-RU" sz="1600" dirty="0">
                <a:solidFill>
                  <a:schemeClr val="tx2"/>
                </a:solidFill>
                <a:latin typeface="Times New Roman" pitchFamily="18" charset="0"/>
                <a:ea typeface="+mj-ea"/>
                <a:cs typeface="Times New Roman" pitchFamily="18" charset="0"/>
              </a:rPr>
              <a:t>осуществляется в отношении соответствующей категории работников в целом. При этом сохраняется обусловленная различиями в сложности труда дифференциация в оплате труда работников, занимающих различные должности, относящиеся к одной </a:t>
            </a:r>
            <a:r>
              <a:rPr lang="ru-RU" sz="1600" dirty="0" smtClean="0">
                <a:solidFill>
                  <a:schemeClr val="tx2"/>
                </a:solidFill>
                <a:latin typeface="Times New Roman" pitchFamily="18" charset="0"/>
                <a:ea typeface="+mj-ea"/>
                <a:cs typeface="Times New Roman" pitchFamily="18" charset="0"/>
              </a:rPr>
              <a:t>категории.</a:t>
            </a:r>
            <a:endParaRPr lang="ru-RU" sz="1600" dirty="0">
              <a:solidFill>
                <a:schemeClr val="tx2"/>
              </a:solidFill>
              <a:latin typeface="Times New Roman" pitchFamily="18" charset="0"/>
              <a:ea typeface="+mj-ea"/>
              <a:cs typeface="Times New Roman" pitchFamily="18" charset="0"/>
            </a:endParaRPr>
          </a:p>
          <a:p>
            <a:pPr algn="just"/>
            <a:r>
              <a:rPr lang="ru-RU" sz="1600" dirty="0" smtClean="0">
                <a:solidFill>
                  <a:schemeClr val="tx2"/>
                </a:solidFill>
                <a:latin typeface="Times New Roman" pitchFamily="18" charset="0"/>
                <a:ea typeface="+mj-ea"/>
                <a:cs typeface="Times New Roman" pitchFamily="18" charset="0"/>
              </a:rPr>
              <a:t>     Таким </a:t>
            </a:r>
            <a:r>
              <a:rPr lang="ru-RU" sz="1600" dirty="0">
                <a:solidFill>
                  <a:schemeClr val="tx2"/>
                </a:solidFill>
                <a:latin typeface="Times New Roman" pitchFamily="18" charset="0"/>
                <a:ea typeface="+mj-ea"/>
                <a:cs typeface="Times New Roman" pitchFamily="18" charset="0"/>
              </a:rPr>
              <a:t>образом, заработная плата конкретного работника зависит от его квалификации, сложности, количества и качества выполняемой работы и может быть как выше, так и ниже целевого значения, установленного указами Президента Российской </a:t>
            </a:r>
            <a:r>
              <a:rPr lang="ru-RU" sz="1600" dirty="0" smtClean="0">
                <a:solidFill>
                  <a:schemeClr val="tx2"/>
                </a:solidFill>
                <a:latin typeface="Times New Roman" pitchFamily="18" charset="0"/>
                <a:ea typeface="+mj-ea"/>
                <a:cs typeface="Times New Roman" pitchFamily="18" charset="0"/>
              </a:rPr>
              <a:t>Федерации для </a:t>
            </a:r>
            <a:r>
              <a:rPr lang="ru-RU" sz="1600" dirty="0">
                <a:solidFill>
                  <a:schemeClr val="tx2"/>
                </a:solidFill>
                <a:latin typeface="Times New Roman" pitchFamily="18" charset="0"/>
                <a:ea typeface="+mj-ea"/>
                <a:cs typeface="Times New Roman" pitchFamily="18" charset="0"/>
              </a:rPr>
              <a:t>соответствующей категории работников.</a:t>
            </a:r>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15226" y="6350359"/>
            <a:ext cx="179863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0761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522" y="260648"/>
            <a:ext cx="7991910" cy="418058"/>
          </a:xfrm>
          <a:solidFill>
            <a:schemeClr val="accent1"/>
          </a:solidFill>
        </p:spPr>
        <p:txBody>
          <a:bodyPr>
            <a:normAutofit/>
          </a:bodyPr>
          <a:lstStyle/>
          <a:p>
            <a:r>
              <a:rPr lang="ru-RU" sz="2000" dirty="0" smtClean="0">
                <a:solidFill>
                  <a:schemeClr val="bg1"/>
                </a:solidFill>
                <a:latin typeface="Times New Roman" pitchFamily="18" charset="0"/>
                <a:cs typeface="Times New Roman" pitchFamily="18" charset="0"/>
              </a:rPr>
              <a:t>«Эффективный контракт»</a:t>
            </a:r>
            <a:endParaRPr lang="ru-RU" sz="2000" dirty="0">
              <a:solidFill>
                <a:schemeClr val="bg1"/>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B4A38CB7-D35A-4CFD-8EEC-93D584D6AF00}" type="slidenum">
              <a:rPr lang="ru-RU" smtClean="0"/>
              <a:pPr/>
              <a:t>8</a:t>
            </a:fld>
            <a:endParaRPr lang="ru-RU"/>
          </a:p>
        </p:txBody>
      </p:sp>
      <p:sp>
        <p:nvSpPr>
          <p:cNvPr id="4" name="TextBox 3"/>
          <p:cNvSpPr txBox="1"/>
          <p:nvPr/>
        </p:nvSpPr>
        <p:spPr>
          <a:xfrm>
            <a:off x="467544" y="1124744"/>
            <a:ext cx="3384376" cy="120032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ru-RU" dirty="0" smtClean="0">
                <a:solidFill>
                  <a:schemeClr val="tx2"/>
                </a:solidFill>
              </a:rPr>
              <a:t>Четкое отражение в трудовом договоре трудовой функции работника и условий оплаты его труда  </a:t>
            </a:r>
            <a:endParaRPr lang="ru-RU" dirty="0">
              <a:solidFill>
                <a:schemeClr val="tx2"/>
              </a:solidFill>
            </a:endParaRPr>
          </a:p>
        </p:txBody>
      </p:sp>
      <p:sp>
        <p:nvSpPr>
          <p:cNvPr id="5" name="TextBox 4"/>
          <p:cNvSpPr txBox="1"/>
          <p:nvPr/>
        </p:nvSpPr>
        <p:spPr>
          <a:xfrm>
            <a:off x="468522" y="3573016"/>
            <a:ext cx="3384376" cy="92333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ru-RU" dirty="0" smtClean="0">
                <a:solidFill>
                  <a:schemeClr val="tx2"/>
                </a:solidFill>
              </a:rPr>
              <a:t>Увязка оплаты труда с эффективностью выполнения трудовых обязанностей </a:t>
            </a:r>
            <a:endParaRPr lang="ru-RU" dirty="0">
              <a:solidFill>
                <a:schemeClr val="tx2"/>
              </a:solidFill>
            </a:endParaRPr>
          </a:p>
        </p:txBody>
      </p:sp>
      <p:sp>
        <p:nvSpPr>
          <p:cNvPr id="6" name="TextBox 5"/>
          <p:cNvSpPr txBox="1"/>
          <p:nvPr/>
        </p:nvSpPr>
        <p:spPr>
          <a:xfrm>
            <a:off x="468522" y="5157192"/>
            <a:ext cx="3384376" cy="92333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ru-RU" dirty="0" smtClean="0">
                <a:solidFill>
                  <a:schemeClr val="tx2"/>
                </a:solidFill>
              </a:rPr>
              <a:t>Обеспечение оптимальной загрузки работников учреждения </a:t>
            </a:r>
            <a:endParaRPr lang="ru-RU" dirty="0">
              <a:solidFill>
                <a:schemeClr val="tx2"/>
              </a:solidFill>
            </a:endParaRPr>
          </a:p>
        </p:txBody>
      </p:sp>
      <p:sp>
        <p:nvSpPr>
          <p:cNvPr id="7" name="TextBox 6"/>
          <p:cNvSpPr txBox="1"/>
          <p:nvPr/>
        </p:nvSpPr>
        <p:spPr>
          <a:xfrm>
            <a:off x="6044845" y="5280357"/>
            <a:ext cx="2664296" cy="830997"/>
          </a:xfrm>
          <a:prstGeom prst="rect">
            <a:avLst/>
          </a:prstGeom>
          <a:noFill/>
        </p:spPr>
        <p:txBody>
          <a:bodyPr wrap="square" rtlCol="0">
            <a:spAutoFit/>
          </a:bodyPr>
          <a:lstStyle/>
          <a:p>
            <a:pPr algn="ctr"/>
            <a:r>
              <a:rPr lang="ru-RU" sz="1600" dirty="0" smtClean="0">
                <a:solidFill>
                  <a:schemeClr val="tx2"/>
                </a:solidFill>
                <a:latin typeface="Times New Roman" pitchFamily="18" charset="0"/>
                <a:cs typeface="Times New Roman" pitchFamily="18" charset="0"/>
              </a:rPr>
              <a:t>Государственное </a:t>
            </a:r>
            <a:r>
              <a:rPr lang="ru-RU" sz="1600" dirty="0">
                <a:solidFill>
                  <a:schemeClr val="tx2"/>
                </a:solidFill>
                <a:latin typeface="Times New Roman" pitchFamily="18" charset="0"/>
                <a:cs typeface="Times New Roman" pitchFamily="18" charset="0"/>
              </a:rPr>
              <a:t>содействие системной организации нормирования труда</a:t>
            </a:r>
          </a:p>
        </p:txBody>
      </p:sp>
      <p:cxnSp>
        <p:nvCxnSpPr>
          <p:cNvPr id="9" name="Прямая со стрелкой 8"/>
          <p:cNvCxnSpPr/>
          <p:nvPr/>
        </p:nvCxnSpPr>
        <p:spPr>
          <a:xfrm flipH="1">
            <a:off x="3995936" y="5922435"/>
            <a:ext cx="215926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283968" y="1196752"/>
            <a:ext cx="4464496" cy="1569660"/>
          </a:xfrm>
          <a:prstGeom prst="rect">
            <a:avLst/>
          </a:prstGeom>
          <a:noFill/>
        </p:spPr>
        <p:txBody>
          <a:bodyPr wrap="square" rtlCol="0">
            <a:spAutoFit/>
          </a:bodyPr>
          <a:lstStyle/>
          <a:p>
            <a:pPr algn="ctr"/>
            <a:r>
              <a:rPr lang="ru-RU" sz="1600" dirty="0" smtClean="0">
                <a:solidFill>
                  <a:schemeClr val="tx2"/>
                </a:solidFill>
                <a:latin typeface="Times New Roman" pitchFamily="18" charset="0"/>
                <a:cs typeface="Times New Roman" pitchFamily="18" charset="0"/>
              </a:rPr>
              <a:t>Рекомендуемая форма трудового договора приведена в приложении № 3 к Программе;</a:t>
            </a:r>
          </a:p>
          <a:p>
            <a:pPr algn="ctr"/>
            <a:endParaRPr lang="ru-RU" sz="1600" dirty="0">
              <a:solidFill>
                <a:schemeClr val="tx2"/>
              </a:solidFill>
              <a:latin typeface="Times New Roman" pitchFamily="18" charset="0"/>
              <a:cs typeface="Times New Roman" pitchFamily="18" charset="0"/>
            </a:endParaRPr>
          </a:p>
          <a:p>
            <a:pPr algn="ctr"/>
            <a:r>
              <a:rPr lang="ru-RU" sz="1600" dirty="0" smtClean="0">
                <a:solidFill>
                  <a:schemeClr val="tx2"/>
                </a:solidFill>
                <a:latin typeface="Times New Roman" pitchFamily="18" charset="0"/>
                <a:cs typeface="Times New Roman" pitchFamily="18" charset="0"/>
              </a:rPr>
              <a:t>В настоящее время разрабатываются профессиональные стандарты в сфере социального обслуживания населения  </a:t>
            </a:r>
            <a:endParaRPr lang="ru-RU" sz="1600" dirty="0">
              <a:solidFill>
                <a:schemeClr val="tx2"/>
              </a:solidFill>
              <a:latin typeface="Times New Roman" pitchFamily="18" charset="0"/>
              <a:cs typeface="Times New Roman" pitchFamily="18" charset="0"/>
            </a:endParaRPr>
          </a:p>
        </p:txBody>
      </p:sp>
      <p:cxnSp>
        <p:nvCxnSpPr>
          <p:cNvPr id="12" name="Прямая со стрелкой 11"/>
          <p:cNvCxnSpPr/>
          <p:nvPr/>
        </p:nvCxnSpPr>
        <p:spPr>
          <a:xfrm flipH="1">
            <a:off x="3923928" y="1484784"/>
            <a:ext cx="72008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flipH="1" flipV="1">
            <a:off x="3923928" y="1981582"/>
            <a:ext cx="936104" cy="3434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Прямоугольник 14"/>
          <p:cNvSpPr/>
          <p:nvPr/>
        </p:nvSpPr>
        <p:spPr>
          <a:xfrm>
            <a:off x="4176464" y="2808298"/>
            <a:ext cx="4716016" cy="2585323"/>
          </a:xfrm>
          <a:prstGeom prst="rect">
            <a:avLst/>
          </a:prstGeom>
        </p:spPr>
        <p:txBody>
          <a:bodyPr wrap="square">
            <a:spAutoFit/>
          </a:bodyPr>
          <a:lstStyle/>
          <a:p>
            <a:pPr algn="ctr"/>
            <a:r>
              <a:rPr lang="ru-RU" sz="1600" dirty="0" smtClean="0">
                <a:solidFill>
                  <a:schemeClr val="tx2"/>
                </a:solidFill>
                <a:latin typeface="Times New Roman" pitchFamily="18" charset="0"/>
                <a:cs typeface="Times New Roman" pitchFamily="18" charset="0"/>
              </a:rPr>
              <a:t>Методические рекомендации </a:t>
            </a:r>
            <a:r>
              <a:rPr lang="ru-RU" sz="1600" dirty="0">
                <a:solidFill>
                  <a:schemeClr val="tx2"/>
                </a:solidFill>
                <a:latin typeface="Times New Roman" pitchFamily="18" charset="0"/>
                <a:cs typeface="Times New Roman" pitchFamily="18" charset="0"/>
              </a:rPr>
              <a:t>по разработке органами государственной власти субъектов </a:t>
            </a:r>
            <a:r>
              <a:rPr lang="ru-RU" sz="1600" dirty="0" smtClean="0">
                <a:solidFill>
                  <a:schemeClr val="tx2"/>
                </a:solidFill>
                <a:latin typeface="Times New Roman" pitchFamily="18" charset="0"/>
                <a:cs typeface="Times New Roman" pitchFamily="18" charset="0"/>
              </a:rPr>
              <a:t>Российской Федерации </a:t>
            </a:r>
            <a:r>
              <a:rPr lang="ru-RU" sz="1600" dirty="0">
                <a:solidFill>
                  <a:schemeClr val="tx2"/>
                </a:solidFill>
                <a:latin typeface="Times New Roman" pitchFamily="18" charset="0"/>
                <a:cs typeface="Times New Roman" pitchFamily="18" charset="0"/>
              </a:rPr>
              <a:t>и органами местного самоуправления показателей эффективности деятельности подведомственных государственных (муниципальных) учреждений социального обслуживания населения, их руководителей и работников по видам учреждений и основным категориям работников утверждены приказом Минтруда России от </a:t>
            </a:r>
            <a:r>
              <a:rPr lang="ru-RU" sz="1600" dirty="0" smtClean="0">
                <a:solidFill>
                  <a:schemeClr val="tx2"/>
                </a:solidFill>
                <a:latin typeface="Times New Roman" pitchFamily="18" charset="0"/>
                <a:cs typeface="Times New Roman" pitchFamily="18" charset="0"/>
              </a:rPr>
              <a:t>  </a:t>
            </a:r>
            <a:r>
              <a:rPr lang="ru-RU" sz="1600" dirty="0">
                <a:solidFill>
                  <a:schemeClr val="tx2"/>
                </a:solidFill>
                <a:latin typeface="Times New Roman" pitchFamily="18" charset="0"/>
                <a:cs typeface="Times New Roman" pitchFamily="18" charset="0"/>
              </a:rPr>
              <a:t>1 июля 2013 г. </a:t>
            </a:r>
            <a:r>
              <a:rPr lang="ru-RU" sz="1600" dirty="0" smtClean="0">
                <a:solidFill>
                  <a:schemeClr val="tx2"/>
                </a:solidFill>
                <a:latin typeface="Times New Roman" pitchFamily="18" charset="0"/>
                <a:cs typeface="Times New Roman" pitchFamily="18" charset="0"/>
              </a:rPr>
              <a:t>№ </a:t>
            </a:r>
            <a:r>
              <a:rPr lang="ru-RU" sz="1600" dirty="0">
                <a:solidFill>
                  <a:schemeClr val="tx2"/>
                </a:solidFill>
                <a:latin typeface="Times New Roman" pitchFamily="18" charset="0"/>
                <a:cs typeface="Times New Roman" pitchFamily="18" charset="0"/>
              </a:rPr>
              <a:t>287  </a:t>
            </a:r>
          </a:p>
        </p:txBody>
      </p:sp>
      <p:cxnSp>
        <p:nvCxnSpPr>
          <p:cNvPr id="17" name="Прямая со стрелкой 16"/>
          <p:cNvCxnSpPr/>
          <p:nvPr/>
        </p:nvCxnSpPr>
        <p:spPr>
          <a:xfrm flipH="1">
            <a:off x="3923928" y="3573016"/>
            <a:ext cx="504056"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1391" y="6364287"/>
            <a:ext cx="179863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24927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4624"/>
            <a:ext cx="8229600" cy="490066"/>
          </a:xfrm>
          <a:solidFill>
            <a:schemeClr val="accent1"/>
          </a:solidFill>
        </p:spPr>
        <p:txBody>
          <a:bodyPr>
            <a:normAutofit/>
          </a:bodyPr>
          <a:lstStyle/>
          <a:p>
            <a:r>
              <a:rPr lang="ru-RU" sz="2000" dirty="0" smtClean="0">
                <a:solidFill>
                  <a:schemeClr val="bg1"/>
                </a:solidFill>
                <a:latin typeface="Times New Roman" pitchFamily="18" charset="0"/>
                <a:cs typeface="Times New Roman" pitchFamily="18" charset="0"/>
              </a:rPr>
              <a:t>Нормирование труда </a:t>
            </a:r>
            <a:endParaRPr lang="ru-RU" sz="2000" dirty="0">
              <a:solidFill>
                <a:schemeClr val="bg1"/>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B4A38CB7-D35A-4CFD-8EEC-93D584D6AF00}" type="slidenum">
              <a:rPr lang="ru-RU" smtClean="0"/>
              <a:pPr/>
              <a:t>9</a:t>
            </a:fld>
            <a:endParaRPr lang="ru-RU"/>
          </a:p>
        </p:txBody>
      </p:sp>
      <p:sp>
        <p:nvSpPr>
          <p:cNvPr id="4" name="TextBox 3"/>
          <p:cNvSpPr txBox="1"/>
          <p:nvPr/>
        </p:nvSpPr>
        <p:spPr>
          <a:xfrm>
            <a:off x="467544" y="528500"/>
            <a:ext cx="2664296" cy="830997"/>
          </a:xfrm>
          <a:prstGeom prst="rect">
            <a:avLst/>
          </a:prstGeom>
          <a:noFill/>
        </p:spPr>
        <p:txBody>
          <a:bodyPr wrap="square" rtlCol="0">
            <a:spAutoFit/>
          </a:bodyPr>
          <a:lstStyle/>
          <a:p>
            <a:pPr algn="ctr"/>
            <a:r>
              <a:rPr lang="ru-RU" sz="1600" dirty="0" smtClean="0">
                <a:solidFill>
                  <a:schemeClr val="tx2"/>
                </a:solidFill>
                <a:latin typeface="Times New Roman" pitchFamily="18" charset="0"/>
                <a:cs typeface="Times New Roman" pitchFamily="18" charset="0"/>
              </a:rPr>
              <a:t>Государственное </a:t>
            </a:r>
            <a:r>
              <a:rPr lang="ru-RU" sz="1600" dirty="0">
                <a:solidFill>
                  <a:schemeClr val="tx2"/>
                </a:solidFill>
                <a:latin typeface="Times New Roman" pitchFamily="18" charset="0"/>
                <a:cs typeface="Times New Roman" pitchFamily="18" charset="0"/>
              </a:rPr>
              <a:t>содействие системной организации нормирования труда</a:t>
            </a:r>
          </a:p>
        </p:txBody>
      </p:sp>
      <p:sp>
        <p:nvSpPr>
          <p:cNvPr id="5" name="TextBox 4"/>
          <p:cNvSpPr txBox="1"/>
          <p:nvPr/>
        </p:nvSpPr>
        <p:spPr>
          <a:xfrm>
            <a:off x="3495829" y="620688"/>
            <a:ext cx="5112568"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ru-RU" dirty="0">
                <a:solidFill>
                  <a:schemeClr val="tx2"/>
                </a:solidFill>
                <a:latin typeface="Times New Roman" pitchFamily="18" charset="0"/>
                <a:cs typeface="Times New Roman" pitchFamily="18" charset="0"/>
              </a:rPr>
              <a:t>Разработка и утверждение </a:t>
            </a:r>
            <a:r>
              <a:rPr lang="ru-RU" dirty="0" smtClean="0">
                <a:solidFill>
                  <a:schemeClr val="tx2"/>
                </a:solidFill>
                <a:latin typeface="Times New Roman" pitchFamily="18" charset="0"/>
                <a:cs typeface="Times New Roman" pitchFamily="18" charset="0"/>
              </a:rPr>
              <a:t>типовых норм труда, разрабатываемых федеральными </a:t>
            </a:r>
            <a:r>
              <a:rPr lang="ru-RU" dirty="0">
                <a:solidFill>
                  <a:schemeClr val="tx2"/>
                </a:solidFill>
                <a:latin typeface="Times New Roman" pitchFamily="18" charset="0"/>
                <a:cs typeface="Times New Roman" pitchFamily="18" charset="0"/>
              </a:rPr>
              <a:t>органами исполнительной </a:t>
            </a:r>
            <a:r>
              <a:rPr lang="ru-RU" dirty="0" smtClean="0">
                <a:solidFill>
                  <a:schemeClr val="tx2"/>
                </a:solidFill>
                <a:latin typeface="Times New Roman" pitchFamily="18" charset="0"/>
                <a:cs typeface="Times New Roman" pitchFamily="18" charset="0"/>
              </a:rPr>
              <a:t>власти</a:t>
            </a:r>
            <a:endParaRPr lang="ru-RU" dirty="0">
              <a:solidFill>
                <a:schemeClr val="tx2"/>
              </a:solidFill>
              <a:latin typeface="Times New Roman" pitchFamily="18" charset="0"/>
              <a:cs typeface="Times New Roman" pitchFamily="18" charset="0"/>
            </a:endParaRPr>
          </a:p>
        </p:txBody>
      </p:sp>
      <p:sp>
        <p:nvSpPr>
          <p:cNvPr id="6" name="TextBox 5"/>
          <p:cNvSpPr txBox="1"/>
          <p:nvPr/>
        </p:nvSpPr>
        <p:spPr>
          <a:xfrm>
            <a:off x="3495828" y="2384518"/>
            <a:ext cx="5112568"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ru-RU" dirty="0">
                <a:solidFill>
                  <a:schemeClr val="tx2"/>
                </a:solidFill>
                <a:latin typeface="Times New Roman" pitchFamily="18" charset="0"/>
                <a:cs typeface="Times New Roman" pitchFamily="18" charset="0"/>
              </a:rPr>
              <a:t>Система нормирования труда </a:t>
            </a:r>
            <a:r>
              <a:rPr lang="ru-RU" dirty="0" smtClean="0">
                <a:solidFill>
                  <a:schemeClr val="tx2"/>
                </a:solidFill>
                <a:latin typeface="Times New Roman" pitchFamily="18" charset="0"/>
                <a:cs typeface="Times New Roman" pitchFamily="18" charset="0"/>
              </a:rPr>
              <a:t>учреждения,  </a:t>
            </a:r>
            <a:r>
              <a:rPr lang="ru-RU" dirty="0">
                <a:solidFill>
                  <a:schemeClr val="tx2"/>
                </a:solidFill>
                <a:latin typeface="Times New Roman" pitchFamily="18" charset="0"/>
                <a:cs typeface="Times New Roman" pitchFamily="18" charset="0"/>
              </a:rPr>
              <a:t>определяемая  работодателем  с учетом мнения представительного органа </a:t>
            </a:r>
            <a:r>
              <a:rPr lang="ru-RU" dirty="0" smtClean="0">
                <a:solidFill>
                  <a:schemeClr val="tx2"/>
                </a:solidFill>
                <a:latin typeface="Times New Roman" pitchFamily="18" charset="0"/>
                <a:cs typeface="Times New Roman" pitchFamily="18" charset="0"/>
              </a:rPr>
              <a:t>работников</a:t>
            </a:r>
            <a:endParaRPr lang="ru-RU" dirty="0">
              <a:solidFill>
                <a:schemeClr val="tx2"/>
              </a:solidFill>
              <a:latin typeface="Times New Roman" pitchFamily="18" charset="0"/>
              <a:cs typeface="Times New Roman" pitchFamily="18" charset="0"/>
            </a:endParaRPr>
          </a:p>
        </p:txBody>
      </p:sp>
      <p:sp>
        <p:nvSpPr>
          <p:cNvPr id="7" name="TextBox 6"/>
          <p:cNvSpPr txBox="1"/>
          <p:nvPr/>
        </p:nvSpPr>
        <p:spPr>
          <a:xfrm>
            <a:off x="431540" y="1497851"/>
            <a:ext cx="2700300" cy="203132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ru-RU" dirty="0" smtClean="0">
                <a:solidFill>
                  <a:schemeClr val="tx2"/>
                </a:solidFill>
                <a:latin typeface="Times New Roman" pitchFamily="18" charset="0"/>
                <a:cs typeface="Times New Roman" pitchFamily="18" charset="0"/>
              </a:rPr>
              <a:t>Методические рекомендации Минтруда России по определению системы нормирования труда на уровне учреждения  </a:t>
            </a:r>
            <a:br>
              <a:rPr lang="ru-RU" dirty="0" smtClean="0">
                <a:solidFill>
                  <a:schemeClr val="tx2"/>
                </a:solidFill>
                <a:latin typeface="Times New Roman" pitchFamily="18" charset="0"/>
                <a:cs typeface="Times New Roman" pitchFamily="18" charset="0"/>
              </a:rPr>
            </a:br>
            <a:r>
              <a:rPr lang="ru-RU" dirty="0" smtClean="0">
                <a:solidFill>
                  <a:schemeClr val="tx2"/>
                </a:solidFill>
                <a:latin typeface="Times New Roman" pitchFamily="18" charset="0"/>
                <a:cs typeface="Times New Roman" pitchFamily="18" charset="0"/>
              </a:rPr>
              <a:t>(срок сентябрь 2013 года)</a:t>
            </a:r>
            <a:endParaRPr lang="ru-RU" dirty="0">
              <a:solidFill>
                <a:schemeClr val="tx2"/>
              </a:solidFill>
              <a:latin typeface="Times New Roman" pitchFamily="18" charset="0"/>
              <a:cs typeface="Times New Roman" pitchFamily="18" charset="0"/>
            </a:endParaRPr>
          </a:p>
        </p:txBody>
      </p:sp>
      <p:sp>
        <p:nvSpPr>
          <p:cNvPr id="9" name="Стрелка вправо с вырезом 8"/>
          <p:cNvSpPr/>
          <p:nvPr/>
        </p:nvSpPr>
        <p:spPr>
          <a:xfrm>
            <a:off x="3177704" y="2541115"/>
            <a:ext cx="288032" cy="49650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право с вырезом 9"/>
          <p:cNvSpPr/>
          <p:nvPr/>
        </p:nvSpPr>
        <p:spPr>
          <a:xfrm rot="5400000">
            <a:off x="5706112" y="1262826"/>
            <a:ext cx="691999" cy="133609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2" name="Прямая со стрелкой 11"/>
          <p:cNvCxnSpPr/>
          <p:nvPr/>
        </p:nvCxnSpPr>
        <p:spPr>
          <a:xfrm>
            <a:off x="2879812" y="1082353"/>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flipH="1">
            <a:off x="1633850" y="1347155"/>
            <a:ext cx="295680" cy="1312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79512" y="3479849"/>
            <a:ext cx="8784976" cy="3139321"/>
          </a:xfrm>
          <a:prstGeom prst="rect">
            <a:avLst/>
          </a:prstGeom>
          <a:noFill/>
        </p:spPr>
        <p:txBody>
          <a:bodyPr wrap="square" rtlCol="0">
            <a:spAutoFit/>
          </a:bodyPr>
          <a:lstStyle/>
          <a:p>
            <a:pPr algn="just"/>
            <a:r>
              <a:rPr lang="ru-RU" sz="1700" dirty="0" smtClean="0">
                <a:solidFill>
                  <a:schemeClr val="tx2"/>
                </a:solidFill>
                <a:latin typeface="Times New Roman" pitchFamily="18" charset="0"/>
                <a:cs typeface="Times New Roman" pitchFamily="18" charset="0"/>
              </a:rPr>
              <a:t>   В </a:t>
            </a:r>
            <a:r>
              <a:rPr lang="ru-RU" sz="1700" dirty="0">
                <a:solidFill>
                  <a:schemeClr val="tx2"/>
                </a:solidFill>
                <a:latin typeface="Times New Roman" pitchFamily="18" charset="0"/>
                <a:cs typeface="Times New Roman" pitchFamily="18" charset="0"/>
              </a:rPr>
              <a:t>2013 году Минтрудом </a:t>
            </a:r>
            <a:r>
              <a:rPr lang="ru-RU" sz="1700" dirty="0" smtClean="0">
                <a:solidFill>
                  <a:schemeClr val="tx2"/>
                </a:solidFill>
                <a:latin typeface="Times New Roman" pitchFamily="18" charset="0"/>
                <a:cs typeface="Times New Roman" pitchFamily="18" charset="0"/>
              </a:rPr>
              <a:t>России:</a:t>
            </a:r>
          </a:p>
          <a:p>
            <a:pPr lvl="1" algn="just"/>
            <a:r>
              <a:rPr lang="ru-RU" sz="1600" dirty="0" smtClean="0">
                <a:solidFill>
                  <a:schemeClr val="tx2"/>
                </a:solidFill>
                <a:latin typeface="Times New Roman" pitchFamily="18" charset="0"/>
                <a:cs typeface="Times New Roman" pitchFamily="18" charset="0"/>
              </a:rPr>
              <a:t>- утверждены </a:t>
            </a:r>
            <a:r>
              <a:rPr lang="ru-RU" sz="1600" dirty="0">
                <a:solidFill>
                  <a:schemeClr val="tx2"/>
                </a:solidFill>
                <a:latin typeface="Times New Roman" pitchFamily="18" charset="0"/>
                <a:cs typeface="Times New Roman" pitchFamily="18" charset="0"/>
              </a:rPr>
              <a:t>методические рекомендации для федеральных органов исполнительной власти по разработке типовых отраслевых норм труда  (приказ </a:t>
            </a:r>
            <a:r>
              <a:rPr lang="ru-RU" sz="1600" dirty="0" smtClean="0">
                <a:solidFill>
                  <a:schemeClr val="tx2"/>
                </a:solidFill>
                <a:latin typeface="Times New Roman" pitchFamily="18" charset="0"/>
                <a:cs typeface="Times New Roman" pitchFamily="18" charset="0"/>
              </a:rPr>
              <a:t>от </a:t>
            </a:r>
            <a:r>
              <a:rPr lang="ru-RU" sz="1600" dirty="0">
                <a:solidFill>
                  <a:schemeClr val="tx2"/>
                </a:solidFill>
                <a:latin typeface="Times New Roman" pitchFamily="18" charset="0"/>
                <a:cs typeface="Times New Roman" pitchFamily="18" charset="0"/>
              </a:rPr>
              <a:t>31 мая 2013 г. </a:t>
            </a:r>
            <a:r>
              <a:rPr lang="ru-RU" sz="1600" dirty="0" smtClean="0">
                <a:solidFill>
                  <a:schemeClr val="tx2"/>
                </a:solidFill>
                <a:latin typeface="Times New Roman" pitchFamily="18" charset="0"/>
                <a:cs typeface="Times New Roman" pitchFamily="18" charset="0"/>
              </a:rPr>
              <a:t>№ 235);</a:t>
            </a:r>
            <a:endParaRPr lang="ru-RU" sz="1600" dirty="0">
              <a:solidFill>
                <a:schemeClr val="tx2"/>
              </a:solidFill>
              <a:latin typeface="Times New Roman" pitchFamily="18" charset="0"/>
              <a:cs typeface="Times New Roman" pitchFamily="18" charset="0"/>
            </a:endParaRPr>
          </a:p>
          <a:p>
            <a:pPr lvl="1" algn="just"/>
            <a:r>
              <a:rPr lang="ru-RU" sz="1600" dirty="0">
                <a:solidFill>
                  <a:schemeClr val="tx2"/>
                </a:solidFill>
                <a:latin typeface="Times New Roman" pitchFamily="18" charset="0"/>
                <a:cs typeface="Times New Roman" pitchFamily="18" charset="0"/>
              </a:rPr>
              <a:t> </a:t>
            </a:r>
            <a:r>
              <a:rPr lang="ru-RU" sz="1600" dirty="0" smtClean="0">
                <a:solidFill>
                  <a:schemeClr val="tx2"/>
                </a:solidFill>
                <a:latin typeface="Times New Roman" pitchFamily="18" charset="0"/>
                <a:cs typeface="Times New Roman" pitchFamily="18" charset="0"/>
              </a:rPr>
              <a:t>- </a:t>
            </a:r>
            <a:r>
              <a:rPr lang="ru-RU" sz="1600" dirty="0">
                <a:solidFill>
                  <a:schemeClr val="tx2"/>
                </a:solidFill>
                <a:latin typeface="Times New Roman" pitchFamily="18" charset="0"/>
                <a:cs typeface="Times New Roman" pitchFamily="18" charset="0"/>
              </a:rPr>
              <a:t>будут подготовлены типовые нормы труда по социальным </a:t>
            </a:r>
            <a:r>
              <a:rPr lang="ru-RU" sz="1600" dirty="0" smtClean="0">
                <a:solidFill>
                  <a:schemeClr val="tx2"/>
                </a:solidFill>
                <a:latin typeface="Times New Roman" pitchFamily="18" charset="0"/>
                <a:cs typeface="Times New Roman" pitchFamily="18" charset="0"/>
              </a:rPr>
              <a:t>работникам (письмо в регионы о заполнении анкеты, размещенной на сайте от  5 ноября 2013 г. </a:t>
            </a:r>
            <a:r>
              <a:rPr lang="ru-RU" sz="1600" dirty="0">
                <a:solidFill>
                  <a:schemeClr val="tx2"/>
                </a:solidFill>
                <a:latin typeface="Times New Roman" pitchFamily="18" charset="0"/>
                <a:cs typeface="Times New Roman" pitchFamily="18" charset="0"/>
              </a:rPr>
              <a:t>№ </a:t>
            </a:r>
            <a:r>
              <a:rPr lang="ru-RU" sz="1600" dirty="0" smtClean="0">
                <a:solidFill>
                  <a:schemeClr val="tx2"/>
                </a:solidFill>
                <a:latin typeface="Times New Roman" pitchFamily="18" charset="0"/>
                <a:cs typeface="Times New Roman" pitchFamily="18" charset="0"/>
              </a:rPr>
              <a:t>14-0/10/2-6681);</a:t>
            </a:r>
            <a:endParaRPr lang="ru-RU" sz="1600" dirty="0">
              <a:solidFill>
                <a:schemeClr val="tx2"/>
              </a:solidFill>
              <a:latin typeface="Times New Roman" pitchFamily="18" charset="0"/>
              <a:cs typeface="Times New Roman" pitchFamily="18" charset="0"/>
            </a:endParaRPr>
          </a:p>
          <a:p>
            <a:pPr lvl="1" algn="just"/>
            <a:r>
              <a:rPr lang="ru-RU" sz="1600" dirty="0" smtClean="0">
                <a:solidFill>
                  <a:schemeClr val="tx2"/>
                </a:solidFill>
                <a:latin typeface="Times New Roman" pitchFamily="18" charset="0"/>
                <a:cs typeface="Times New Roman" pitchFamily="18" charset="0"/>
              </a:rPr>
              <a:t>- разработаны </a:t>
            </a:r>
            <a:r>
              <a:rPr lang="ru-RU" sz="1600" dirty="0">
                <a:solidFill>
                  <a:schemeClr val="tx2"/>
                </a:solidFill>
                <a:latin typeface="Times New Roman" pitchFamily="18" charset="0"/>
                <a:cs typeface="Times New Roman" pitchFamily="18" charset="0"/>
              </a:rPr>
              <a:t>и утверждены методические рекомендации по разработке систем нормирования труда в </a:t>
            </a:r>
            <a:r>
              <a:rPr lang="ru-RU" sz="1600" dirty="0" smtClean="0">
                <a:solidFill>
                  <a:schemeClr val="tx2"/>
                </a:solidFill>
                <a:latin typeface="Times New Roman" pitchFamily="18" charset="0"/>
                <a:cs typeface="Times New Roman" pitchFamily="18" charset="0"/>
              </a:rPr>
              <a:t>учреждениях.</a:t>
            </a:r>
            <a:endParaRPr lang="ru-RU" sz="1600" dirty="0">
              <a:solidFill>
                <a:schemeClr val="tx2"/>
              </a:solidFill>
              <a:latin typeface="Times New Roman" pitchFamily="18" charset="0"/>
              <a:cs typeface="Times New Roman" pitchFamily="18" charset="0"/>
            </a:endParaRPr>
          </a:p>
          <a:p>
            <a:r>
              <a:rPr lang="ru-RU" sz="1700" dirty="0" smtClean="0">
                <a:solidFill>
                  <a:schemeClr val="tx2"/>
                </a:solidFill>
                <a:latin typeface="Times New Roman" pitchFamily="18" charset="0"/>
                <a:cs typeface="Times New Roman" pitchFamily="18" charset="0"/>
              </a:rPr>
              <a:t>   В 2014 </a:t>
            </a:r>
            <a:r>
              <a:rPr lang="ru-RU" sz="1700" dirty="0">
                <a:solidFill>
                  <a:schemeClr val="tx2"/>
                </a:solidFill>
                <a:latin typeface="Times New Roman" pitchFamily="18" charset="0"/>
                <a:cs typeface="Times New Roman" pitchFamily="18" charset="0"/>
              </a:rPr>
              <a:t>году Минтрудом </a:t>
            </a:r>
            <a:r>
              <a:rPr lang="ru-RU" sz="1700" dirty="0" smtClean="0">
                <a:solidFill>
                  <a:schemeClr val="tx2"/>
                </a:solidFill>
                <a:latin typeface="Times New Roman" pitchFamily="18" charset="0"/>
                <a:cs typeface="Times New Roman" pitchFamily="18" charset="0"/>
              </a:rPr>
              <a:t>России планируется разработка межотраслевых норм труда по кадровому делопроизводству в государственных и муниципальных учреждениях, уборке служебных, культурно бытовых и служебных помещений.</a:t>
            </a:r>
            <a:endParaRPr lang="ru-RU" sz="1700" dirty="0">
              <a:solidFill>
                <a:schemeClr val="tx2"/>
              </a:solidFill>
              <a:latin typeface="Times New Roman" pitchFamily="18" charset="0"/>
              <a:cs typeface="Times New Roman" pitchFamily="18" charset="0"/>
            </a:endParaRPr>
          </a:p>
          <a:p>
            <a:r>
              <a:rPr lang="ru-RU" sz="1700" dirty="0" smtClean="0">
                <a:solidFill>
                  <a:schemeClr val="tx2"/>
                </a:solidFill>
                <a:latin typeface="Times New Roman" pitchFamily="18" charset="0"/>
                <a:cs typeface="Times New Roman" pitchFamily="18" charset="0"/>
              </a:rPr>
              <a:t>   Минобрнауки России, Минкультуры России и Минздравом России также утверждены  планы по разработке типовых отраслевых норм труда в 2013-2014 г.</a:t>
            </a:r>
            <a:endParaRPr lang="ru-RU" sz="1700" dirty="0">
              <a:solidFill>
                <a:schemeClr val="tx2"/>
              </a:solidFill>
              <a:latin typeface="Times New Roman" pitchFamily="18" charset="0"/>
              <a:cs typeface="Times New Roman" pitchFamily="18" charset="0"/>
            </a:endParaRPr>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6372314"/>
            <a:ext cx="179863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2405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634</TotalTime>
  <Words>1299</Words>
  <Application>Microsoft Office PowerPoint</Application>
  <PresentationFormat>Экран (4:3)</PresentationFormat>
  <Paragraphs>190</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Реализация Программы поэтапного совершенствования системы   оплаты   труда   в   государственных (муниципальных) учреждениях на 2012-2018 годы,  в том числе об исполнении принятых в ее развитие нормативных правовых актов</vt:lpstr>
      <vt:lpstr>Реализация Программы и отраслевых «дорожных карт»  </vt:lpstr>
      <vt:lpstr>Презентация PowerPoint</vt:lpstr>
      <vt:lpstr>Презентация PowerPoint</vt:lpstr>
      <vt:lpstr>Презентация PowerPoint</vt:lpstr>
      <vt:lpstr>Трудовые отношения с руководителями государственных и муниципальных учреждений  </vt:lpstr>
      <vt:lpstr>Дифференциация в оплате труда</vt:lpstr>
      <vt:lpstr>«Эффективный контракт»</vt:lpstr>
      <vt:lpstr>Нормирование труда </vt:lpstr>
      <vt:lpstr>Основной, вспомогательный и административно-управленческий персонал в учреждениях социального обслуживания населения  </vt:lpstr>
      <vt:lpstr>Ответы на наиболее часто задаваемые вопросы в ходе реализации Указов Президента Российской Федерации и отраслевых «дорожных карт» в части оплаты труда </vt:lpstr>
      <vt:lpstr>Благодарю за внимание !    Информация по принимаемым Министерством нормативным правовым актам, методические и справочные материалы размещаются  на сайте Минтруда России  http://www.rosmintrud.ru/</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Реализация Программы поэтапного совершенствования системы   оплаты   труда   в   государственных (муниципальных) учреждениях на 2012-2018 годы,  в том числе об исполнение принятых в ее развитие нормативных правовых актов</dc:title>
  <dc:creator>Горбарец Сергей Юрьевич</dc:creator>
  <cp:lastModifiedBy>Фролова Анжела Васильевна</cp:lastModifiedBy>
  <cp:revision>53</cp:revision>
  <cp:lastPrinted>2013-09-10T06:39:59Z</cp:lastPrinted>
  <dcterms:created xsi:type="dcterms:W3CDTF">2013-09-05T06:16:41Z</dcterms:created>
  <dcterms:modified xsi:type="dcterms:W3CDTF">2013-11-20T07:10:09Z</dcterms:modified>
</cp:coreProperties>
</file>