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77" r:id="rId2"/>
    <p:sldId id="383" r:id="rId3"/>
    <p:sldId id="394" r:id="rId4"/>
    <p:sldId id="401" r:id="rId5"/>
    <p:sldId id="395" r:id="rId6"/>
    <p:sldId id="402" r:id="rId7"/>
    <p:sldId id="399" r:id="rId8"/>
    <p:sldId id="397" r:id="rId9"/>
    <p:sldId id="400" r:id="rId10"/>
    <p:sldId id="389" r:id="rId11"/>
    <p:sldId id="391" r:id="rId12"/>
    <p:sldId id="393" r:id="rId13"/>
    <p:sldId id="398" r:id="rId14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797"/>
    <a:srgbClr val="FFFFCC"/>
    <a:srgbClr val="D57205"/>
    <a:srgbClr val="CC5F0E"/>
    <a:srgbClr val="DDA09F"/>
    <a:srgbClr val="DAA600"/>
    <a:srgbClr val="B60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6" autoAdjust="0"/>
    <p:restoredTop sz="97986" autoAdjust="0"/>
  </p:normalViewPr>
  <p:slideViewPr>
    <p:cSldViewPr>
      <p:cViewPr>
        <p:scale>
          <a:sx n="90" d="100"/>
          <a:sy n="90" d="100"/>
        </p:scale>
        <p:origin x="-1512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Konanchuk\Desktop\&#1055;&#1056;&#1045;&#1044;&#1051;&#1054;&#1046;&#1045;&#1053;&#1048;&#1071;%20&#1048;%20&#1055;&#1056;&#1054;&#1045;&#1050;&#1058;&#1067;\&#1054;&#1040;&#1050;\&#1054;&#1090;&#1095;&#1077;&#1090;\&#1044;&#1086;&#1082;&#1091;&#1084;&#1077;&#1085;&#1090;\1.%20&#1055;&#1088;&#1086;&#1075;&#1085;&#1086;&#1079;%20&#1082;&#1072;&#1076;&#1088;&#1086;&#1074;\&#1082;&#1086;&#1084;&#1087;&#1077;&#1090;&#1077;&#1085;&#1094;&#1080;&#1080;_&#1074;&#1091;&#1079;&#1099;\&#1052;&#1072;&#1090;&#1088;&#1080;&#1094;&#1072;%20&#1082;&#1086;&#1084;&#1087;&#1077;&#1090;&#1077;&#1085;&#1094;&#1080;&#1081;_&#1089;&#1072;&#1084;&#1086;&#1086;&#1094;&#1077;&#1085;&#1082;&#1072;%20&#1074;&#1091;&#1079;&#1086;&#107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302128171478565"/>
          <c:y val="4.3328402931195921E-2"/>
          <c:w val="0.62985258092738405"/>
          <c:h val="0.795280274597242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Sheet2!$C$1</c:f>
              <c:strCache>
                <c:ptCount val="1"/>
                <c:pt idx="0">
                  <c:v>Все вузы</c:v>
                </c:pt>
              </c:strCache>
            </c:strRef>
          </c:tx>
          <c:invertIfNegative val="0"/>
          <c:cat>
            <c:strRef>
              <c:f>Sheet2!$A$2:$B$7</c:f>
              <c:strCache>
                <c:ptCount val="6"/>
                <c:pt idx="0">
                  <c:v>ИТ-платформы</c:v>
                </c:pt>
                <c:pt idx="1">
                  <c:v>Проектирование</c:v>
                </c:pt>
                <c:pt idx="2">
                  <c:v>Производство</c:v>
                </c:pt>
                <c:pt idx="3">
                  <c:v>Управление цепочкой поставщиков</c:v>
                </c:pt>
                <c:pt idx="4">
                  <c:v>Сервис и ППО</c:v>
                </c:pt>
                <c:pt idx="5">
                  <c:v>Управление программой</c:v>
                </c:pt>
              </c:strCache>
            </c:strRef>
          </c:cat>
          <c:val>
            <c:numRef>
              <c:f>Sheet2!$C$2:$C$7</c:f>
              <c:numCache>
                <c:formatCode>0.0</c:formatCode>
                <c:ptCount val="6"/>
                <c:pt idx="0">
                  <c:v>0.90476190476190499</c:v>
                </c:pt>
                <c:pt idx="1">
                  <c:v>0.83333333333333326</c:v>
                </c:pt>
                <c:pt idx="2">
                  <c:v>0.87499999999999978</c:v>
                </c:pt>
                <c:pt idx="3">
                  <c:v>0.50649350649350655</c:v>
                </c:pt>
                <c:pt idx="4">
                  <c:v>0.46428571428571425</c:v>
                </c:pt>
                <c:pt idx="5">
                  <c:v>0.86554621848739488</c:v>
                </c:pt>
              </c:numCache>
            </c:numRef>
          </c:val>
        </c:ser>
        <c:ser>
          <c:idx val="1"/>
          <c:order val="1"/>
          <c:tx>
            <c:strRef>
              <c:f>Sheet2!$D$1</c:f>
              <c:strCache>
                <c:ptCount val="1"/>
                <c:pt idx="0">
                  <c:v>Авиационные вузы</c:v>
                </c:pt>
              </c:strCache>
            </c:strRef>
          </c:tx>
          <c:invertIfNegative val="0"/>
          <c:cat>
            <c:strRef>
              <c:f>Sheet2!$A$2:$B$7</c:f>
              <c:strCache>
                <c:ptCount val="6"/>
                <c:pt idx="0">
                  <c:v>ИТ-платформы</c:v>
                </c:pt>
                <c:pt idx="1">
                  <c:v>Проектирование</c:v>
                </c:pt>
                <c:pt idx="2">
                  <c:v>Производство</c:v>
                </c:pt>
                <c:pt idx="3">
                  <c:v>Управление цепочкой поставщиков</c:v>
                </c:pt>
                <c:pt idx="4">
                  <c:v>Сервис и ППО</c:v>
                </c:pt>
                <c:pt idx="5">
                  <c:v>Управление программой</c:v>
                </c:pt>
              </c:strCache>
            </c:strRef>
          </c:cat>
          <c:val>
            <c:numRef>
              <c:f>Sheet2!$D$2:$D$7</c:f>
              <c:numCache>
                <c:formatCode>0.0</c:formatCode>
                <c:ptCount val="6"/>
                <c:pt idx="0">
                  <c:v>1.2222222222222221</c:v>
                </c:pt>
                <c:pt idx="1">
                  <c:v>1.2222222222222223</c:v>
                </c:pt>
                <c:pt idx="2">
                  <c:v>1.2499999999999998</c:v>
                </c:pt>
                <c:pt idx="3">
                  <c:v>0.78787878787878785</c:v>
                </c:pt>
                <c:pt idx="4">
                  <c:v>0.83333333333333326</c:v>
                </c:pt>
                <c:pt idx="5">
                  <c:v>0.96078431372548989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5230592"/>
        <c:axId val="78283904"/>
      </c:barChart>
      <c:catAx>
        <c:axId val="75230592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8283904"/>
        <c:crosses val="autoZero"/>
        <c:auto val="1"/>
        <c:lblAlgn val="ctr"/>
        <c:lblOffset val="100"/>
        <c:noMultiLvlLbl val="0"/>
      </c:catAx>
      <c:valAx>
        <c:axId val="78283904"/>
        <c:scaling>
          <c:orientation val="minMax"/>
          <c:max val="2"/>
        </c:scaling>
        <c:delete val="0"/>
        <c:axPos val="b"/>
        <c:majorGridlines>
          <c:spPr>
            <a:ln>
              <a:solidFill>
                <a:schemeClr val="bg1">
                  <a:lumMod val="50000"/>
                </a:schemeClr>
              </a:solidFill>
              <a:prstDash val="dash"/>
            </a:ln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ru-RU"/>
          </a:p>
        </c:txPr>
        <c:crossAx val="7523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766951006124236"/>
          <c:y val="0.90080214923765889"/>
          <c:w val="0.68399715660542437"/>
          <c:h val="9.2536070042518917E-2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>
          <a:latin typeface="Georgia" pitchFamily="18" charset="0"/>
        </a:defRPr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13D97712-DC4A-458B-A780-EAD040865861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E8BE56EE-F62D-4034-8025-9CB8A1B533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7943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E56EE-F62D-4034-8025-9CB8A1B533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567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886200"/>
            <a:ext cx="6400800" cy="6858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dirty="0" smtClean="0"/>
              <a:t>Образец подзаголовка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93469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BA950F-00B9-40AA-BD0C-2C542F3B7A8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4D3AB-9D2D-40BD-AF12-25C689F6B660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1962" y="390525"/>
            <a:ext cx="1784838" cy="5735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47451" y="390525"/>
            <a:ext cx="5213838" cy="5735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0F1F1-4921-49EB-B2D6-911472C8E255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06B48-C7F6-4242-B083-5CAF28BC3717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725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ru-RU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3FD32F-260E-4BCC-9390-2899BB2A02E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57ADC-75AE-4344-8C89-9F97EC0722FF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893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35" y="440690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E34A49-2367-47F7-AB10-B9B49398E82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3C09DC-3ACD-4F31-A120-EDBEEF38475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142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7446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7462" y="1773241"/>
            <a:ext cx="3499338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617DC-0324-48D5-B327-9290959B9EE4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AA27C-4879-4C67-8D1F-99D907ECE37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70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274" y="1535113"/>
            <a:ext cx="404153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274" y="2174875"/>
            <a:ext cx="404153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D1B5A2-7E5E-4C2F-9C56-DC4426DD461C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541FF-F581-49E3-AAD2-F610B4C6F4C5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0946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22BC-D7FB-491E-A50B-0F25EF98AB6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BA7DF-6DD4-4FAC-ACD3-93E10BB9FF12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11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E969A-25CA-4610-A294-601AB51692D0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646D0-C75C-47E9-894F-36891E1ED298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211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43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538" y="273052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AE314-DE22-468A-85BF-23A433857342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46E2B-FBCF-4A5A-A043-16E5E7D02C3A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58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166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300D82-F408-4DD4-94CD-A9D763422A7A}" type="datetime1">
              <a:rPr lang="ru-RU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92BDE-EEED-4349-B3B0-C7FEE23B6B5B}" type="slidenum">
              <a:rPr lang="en-US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6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2268415" y="390527"/>
            <a:ext cx="6418385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47446" y="1773241"/>
            <a:ext cx="7139354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smtClean="0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108438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D5276D-F72D-4CB2-AB18-E433F7C830B5}" type="datetime1">
              <a:rPr lang="ru-RU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9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dirty="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chemeClr val="accent1">
                    <a:lumMod val="50000"/>
                  </a:schemeClr>
                </a:solidFill>
                <a:latin typeface="Georgia" pitchFamily="18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A6FF3B-E4AA-4F57-976D-621456ADAB97}" type="slidenum">
              <a:rPr lang="en-US">
                <a:solidFill>
                  <a:srgbClr val="C0C0C0">
                    <a:lumMod val="50000"/>
                  </a:srgbClr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7283" y="388938"/>
            <a:ext cx="131005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50843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rebuchet MS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452438" indent="-452438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000000"/>
          </a:solidFill>
          <a:latin typeface="Georgia" pitchFamily="18" charset="0"/>
          <a:ea typeface="+mn-ea"/>
          <a:cs typeface="+mn-cs"/>
        </a:defRPr>
      </a:lvl1pPr>
      <a:lvl2pPr marL="1004888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Georgia" pitchFamily="18" charset="0"/>
        </a:defRPr>
      </a:lvl2pPr>
      <a:lvl3pPr marL="1412875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Georgia" pitchFamily="18" charset="0"/>
        </a:defRPr>
      </a:lvl3pPr>
      <a:lvl4pPr marL="1820863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Georgia" pitchFamily="18" charset="0"/>
        </a:defRPr>
      </a:lvl4pPr>
      <a:lvl5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Georgia" pitchFamily="18" charset="0"/>
        </a:defRPr>
      </a:lvl5pPr>
      <a:lvl6pPr marL="26860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31432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6004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405765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gi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81000" y="2895600"/>
            <a:ext cx="8007273" cy="838200"/>
          </a:xfrm>
        </p:spPr>
        <p:txBody>
          <a:bodyPr/>
          <a:lstStyle/>
          <a:p>
            <a:pPr eaLnBrk="1" hangingPunct="1"/>
            <a:r>
              <a:rPr lang="ru-RU" sz="2800" dirty="0" smtClean="0"/>
              <a:t>Российские и международные практики определения профессий будущего</a:t>
            </a:r>
            <a:endParaRPr lang="ru-RU" sz="2800" dirty="0" smtClean="0">
              <a:latin typeface="Georgia" pitchFamily="18" charset="0"/>
            </a:endParaRPr>
          </a:p>
        </p:txBody>
      </p:sp>
      <p:sp>
        <p:nvSpPr>
          <p:cNvPr id="1433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90600" y="4254798"/>
            <a:ext cx="7397673" cy="1676400"/>
          </a:xfrm>
        </p:spPr>
        <p:txBody>
          <a:bodyPr/>
          <a:lstStyle/>
          <a:p>
            <a:pPr algn="r" eaLnBrk="1" hangingPunct="1">
              <a:spcBef>
                <a:spcPts val="0"/>
              </a:spcBef>
              <a:spcAft>
                <a:spcPts val="600"/>
              </a:spcAft>
            </a:pPr>
            <a:r>
              <a:rPr lang="ru-RU" dirty="0" smtClean="0"/>
              <a:t>Денис Конанчук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800" dirty="0" smtClean="0"/>
              <a:t>Директор Центра образовательных разработок</a:t>
            </a:r>
          </a:p>
          <a:p>
            <a:pPr algn="r" eaLnBrk="1" hangingPunct="1">
              <a:spcBef>
                <a:spcPts val="0"/>
              </a:spcBef>
            </a:pPr>
            <a:r>
              <a:rPr lang="ru-RU" sz="1800" dirty="0" smtClean="0"/>
              <a:t>Московской школы управления СКОЛКОВО</a:t>
            </a:r>
            <a:endParaRPr lang="ru-RU" dirty="0"/>
          </a:p>
          <a:p>
            <a:pPr algn="r" eaLnBrk="1" hangingPunct="1">
              <a:spcBef>
                <a:spcPts val="0"/>
              </a:spcBef>
            </a:pPr>
            <a:endParaRPr lang="ru-RU" dirty="0"/>
          </a:p>
          <a:p>
            <a:pPr eaLnBrk="1" hangingPunct="1">
              <a:spcBef>
                <a:spcPts val="0"/>
              </a:spcBef>
            </a:pPr>
            <a:endParaRPr lang="ru-RU" sz="1600" dirty="0" smtClean="0"/>
          </a:p>
          <a:p>
            <a:pPr eaLnBrk="1" hangingPunct="1">
              <a:spcBef>
                <a:spcPts val="0"/>
              </a:spcBef>
            </a:pPr>
            <a:endParaRPr lang="ru-RU" sz="1600" dirty="0" smtClean="0"/>
          </a:p>
          <a:p>
            <a:pPr eaLnBrk="1" hangingPunct="1">
              <a:spcBef>
                <a:spcPts val="0"/>
              </a:spcBef>
            </a:pPr>
            <a:r>
              <a:rPr lang="ru-RU" sz="1600" smtClean="0"/>
              <a:t>15 </a:t>
            </a:r>
            <a:r>
              <a:rPr lang="ru-RU" sz="1600" dirty="0" smtClean="0"/>
              <a:t>апреля 2015</a:t>
            </a:r>
            <a:endParaRPr lang="ru-RU" sz="1600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292" y="5334000"/>
            <a:ext cx="2819708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93188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10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122717" y="47625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Анализ компетенций ведущих корпораций авиастроения и их наличия в РФ (1</a:t>
            </a:r>
            <a:r>
              <a:rPr lang="en-US" sz="2400" dirty="0" smtClean="0"/>
              <a:t>/</a:t>
            </a:r>
            <a:r>
              <a:rPr lang="ru-RU" sz="2400" dirty="0"/>
              <a:t>2)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2240" y="6566064"/>
            <a:ext cx="600250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Источник: </a:t>
            </a:r>
            <a:r>
              <a:rPr lang="en-US" sz="1000" i="1" dirty="0" smtClean="0">
                <a:latin typeface="Georgia" pitchFamily="18" charset="0"/>
              </a:rPr>
              <a:t>LinkedIn</a:t>
            </a:r>
            <a:r>
              <a:rPr lang="ru-RU" sz="1000" i="1" dirty="0" smtClean="0">
                <a:latin typeface="Georgia" pitchFamily="18" charset="0"/>
              </a:rPr>
              <a:t>, интервью сотрудников ОАО «ОАК, анализ СКОЛКОВО</a:t>
            </a:r>
            <a:endParaRPr lang="ru-RU" sz="1000" i="1" dirty="0">
              <a:latin typeface="Georg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53650" y="5120725"/>
            <a:ext cx="252000" cy="144000"/>
          </a:xfrm>
          <a:prstGeom prst="rect">
            <a:avLst/>
          </a:prstGeom>
          <a:solidFill>
            <a:srgbClr val="CEEAB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6350683" y="5682172"/>
            <a:ext cx="252000" cy="144000"/>
          </a:xfrm>
          <a:prstGeom prst="rect">
            <a:avLst/>
          </a:prstGeom>
          <a:solidFill>
            <a:srgbClr val="FFDDD5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Rectangle 16"/>
          <p:cNvSpPr/>
          <p:nvPr/>
        </p:nvSpPr>
        <p:spPr>
          <a:xfrm>
            <a:off x="6353300" y="5402656"/>
            <a:ext cx="252000" cy="144000"/>
          </a:xfrm>
          <a:prstGeom prst="rect">
            <a:avLst/>
          </a:prstGeom>
          <a:solidFill>
            <a:srgbClr val="FFEDB3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6248400" y="4724400"/>
            <a:ext cx="280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Georgia" pitchFamily="18" charset="0"/>
              </a:rPr>
              <a:t>Наличие компетенции в ОАК: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3975" y="5063926"/>
            <a:ext cx="161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в достаточной степени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605650" y="5639326"/>
            <a:ext cx="1776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отсутствует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05650" y="5357835"/>
            <a:ext cx="17763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в недостаточной степени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312725" y="5966755"/>
            <a:ext cx="333500" cy="1440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Georgia" pitchFamily="18" charset="0"/>
              </a:rPr>
              <a:t>72</a:t>
            </a:r>
            <a:endParaRPr lang="ru-RU" sz="10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612575" y="5921934"/>
            <a:ext cx="24319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>
                <a:latin typeface="Georgia" pitchFamily="18" charset="0"/>
              </a:rPr>
              <a:t>частота встречаемости компетенции в ведущих корпорациях авиастроения (на 1.000 сотрудников)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5942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i="1" dirty="0" smtClean="0">
                <a:latin typeface="Georgia" pitchFamily="18" charset="0"/>
              </a:rPr>
              <a:t>Вычисления </a:t>
            </a:r>
            <a:r>
              <a:rPr lang="en-US" sz="1400" i="1" dirty="0" smtClean="0">
                <a:latin typeface="Georgia" pitchFamily="18" charset="0"/>
              </a:rPr>
              <a:t>/ </a:t>
            </a:r>
            <a:r>
              <a:rPr lang="ru-RU" sz="1400" i="1" dirty="0" smtClean="0">
                <a:latin typeface="Georgia" pitchFamily="18" charset="0"/>
              </a:rPr>
              <a:t>ИТ-платформы</a:t>
            </a:r>
            <a:endParaRPr lang="ru-RU" sz="1400" i="1" dirty="0">
              <a:latin typeface="Georgia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074744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latin typeface="Georgia" pitchFamily="18" charset="0"/>
              </a:rPr>
              <a:t>Производство</a:t>
            </a:r>
            <a:endParaRPr lang="ru-RU" sz="1400" dirty="0">
              <a:latin typeface="Georgia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45972" y="2012674"/>
            <a:ext cx="2808000" cy="4572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latin typeface="Georgia" pitchFamily="18" charset="0"/>
              </a:rPr>
              <a:t>Проектирование</a:t>
            </a:r>
            <a:endParaRPr lang="ru-RU" sz="1400" dirty="0">
              <a:latin typeface="Georgia" pitchFamily="18" charset="0"/>
            </a:endParaRPr>
          </a:p>
        </p:txBody>
      </p:sp>
      <p:graphicFrame>
        <p:nvGraphicFramePr>
          <p:cNvPr id="27" name="Table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86190"/>
              </p:ext>
            </p:extLst>
          </p:nvPr>
        </p:nvGraphicFramePr>
        <p:xfrm>
          <a:off x="235344" y="2556960"/>
          <a:ext cx="2768598" cy="3048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12406"/>
                <a:gridCol w="556192"/>
              </a:tblGrid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Catia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 V4, v5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Patran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Nastran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Enovia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102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Mathlab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AutoCAD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>
                          <a:effectLst/>
                          <a:latin typeface="Georgia" pitchFamily="18" charset="0"/>
                        </a:rPr>
                        <a:t>62</a:t>
                      </a:r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Solidworks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FEMAP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MathCAD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CAD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ANSYS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Abacus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Teamcenter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/>
                        <a:t>-</a:t>
                      </a:r>
                      <a:endParaRPr lang="ru-RU" sz="9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Pro Engineer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(CAD/CAM/CAE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Hypermesh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 err="1">
                          <a:effectLst/>
                          <a:latin typeface="Georgia" pitchFamily="18" charset="0"/>
                        </a:rPr>
                        <a:t>MatrixOne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212055"/>
              </p:ext>
            </p:extLst>
          </p:nvPr>
        </p:nvGraphicFramePr>
        <p:xfrm>
          <a:off x="6085630" y="2535188"/>
          <a:ext cx="2808000" cy="17471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83456"/>
                <a:gridCol w="424544"/>
              </a:tblGrid>
              <a:tr h="1850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Lean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технологии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Производственный менеджмент (</a:t>
                      </a:r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MPM)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Контроль качества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</a:rPr>
                        <a:t>42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Оперативное управление производством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Сборка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u="none" strike="noStrike" dirty="0">
                          <a:effectLst/>
                          <a:latin typeface="Georgia" pitchFamily="18" charset="0"/>
                        </a:rPr>
                        <a:t>ERP/MRP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системы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DDD5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Крупносерийное производство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Производство из композитов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 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DDD5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9996846"/>
              </p:ext>
            </p:extLst>
          </p:nvPr>
        </p:nvGraphicFramePr>
        <p:xfrm>
          <a:off x="3200400" y="2578716"/>
          <a:ext cx="2786230" cy="3822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40430"/>
                <a:gridCol w="445800"/>
              </a:tblGrid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Цифровое проектирование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Использование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 PLM: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CAD/CAM/CAE</a:t>
                      </a:r>
                      <a:endParaRPr lang="en-US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900" b="0" i="0" u="none" strike="noStrike" dirty="0">
                        <a:solidFill>
                          <a:srgbClr val="1F497D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из композитов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Расчёт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прочности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Проектирование летательных аппаратов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226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Системная инженерия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198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по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заданную 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стоимость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Управление проектом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Конструкция ЛА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120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Анализ 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/</a:t>
                      </a:r>
                      <a:r>
                        <a:rPr lang="en-US" sz="900" u="none" strike="noStrike" baseline="0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ru-RU" sz="900" u="none" strike="noStrike" baseline="0" dirty="0" smtClean="0">
                          <a:effectLst/>
                          <a:latin typeface="Georgia" pitchFamily="18" charset="0"/>
                        </a:rPr>
                        <a:t>у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правление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требованиями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96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Передача данных на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производство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Аэродинамика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70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Авионика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68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Компоновка систем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66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Проектирование изделий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64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Мультифункциональные команды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EDB3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Задание геометрических 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хар</a:t>
                      </a:r>
                      <a:r>
                        <a:rPr lang="en-US" sz="900" u="none" strike="noStrike" dirty="0" smtClean="0">
                          <a:effectLst/>
                          <a:latin typeface="Georgia" pitchFamily="18" charset="0"/>
                        </a:rPr>
                        <a:t>-</a:t>
                      </a:r>
                      <a:r>
                        <a:rPr lang="ru-RU" sz="900" u="none" strike="noStrike" dirty="0" smtClean="0">
                          <a:effectLst/>
                          <a:latin typeface="Georgia" pitchFamily="18" charset="0"/>
                        </a:rPr>
                        <a:t>к </a:t>
                      </a:r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и допусков 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52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CEEAB0"/>
                    </a:solidFill>
                  </a:tcPr>
                </a:tc>
              </a:tr>
              <a:tr h="212338"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Управление конфигурацией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EDB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u="none" strike="noStrike" dirty="0">
                          <a:effectLst/>
                          <a:latin typeface="Georgia" pitchFamily="18" charset="0"/>
                        </a:rPr>
                        <a:t>28</a:t>
                      </a:r>
                      <a:endParaRPr lang="ru-RU" sz="900" b="0" i="0" u="none" strike="noStrike" dirty="0">
                        <a:solidFill>
                          <a:srgbClr val="FF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6636" marR="6636" marT="6636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rgbClr val="FFEDB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577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 txBox="1">
            <a:spLocks/>
          </p:cNvSpPr>
          <p:nvPr/>
        </p:nvSpPr>
        <p:spPr bwMode="auto">
          <a:xfrm>
            <a:off x="2359725" y="33350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Матрица перспективных компетенций</a:t>
            </a:r>
          </a:p>
          <a:p>
            <a:pPr>
              <a:defRPr/>
            </a:pPr>
            <a:r>
              <a:rPr lang="ru-RU" sz="2400" dirty="0" smtClean="0"/>
              <a:t>российского авиастроения до 2025 года</a:t>
            </a:r>
            <a:endParaRPr lang="ru-RU" sz="2400" dirty="0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140525" y="6653037"/>
            <a:ext cx="889200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140525" y="1970484"/>
            <a:ext cx="1371600" cy="1116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Проектиро-вание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40525" y="3122834"/>
            <a:ext cx="1371600" cy="77285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Производство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40525" y="3968159"/>
            <a:ext cx="1371600" cy="828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Управление поставщиками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525" y="4855909"/>
            <a:ext cx="1371600" cy="7920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Сервис и ППО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0525" y="5718583"/>
            <a:ext cx="1371600" cy="88902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Управление программой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4267200" y="1499433"/>
            <a:ext cx="0" cy="5148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22425" y="1488375"/>
            <a:ext cx="0" cy="514800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921825" y="655507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2015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36425" y="6556844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</a:t>
            </a:r>
            <a:r>
              <a:rPr lang="en-US" sz="1600" dirty="0" smtClean="0">
                <a:latin typeface="Georgia" pitchFamily="18" charset="0"/>
              </a:rPr>
              <a:t>20</a:t>
            </a:r>
            <a:endParaRPr lang="ru-RU" sz="1600" dirty="0">
              <a:latin typeface="Georg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488875" y="6555071"/>
            <a:ext cx="685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Georgia" pitchFamily="18" charset="0"/>
              </a:rPr>
              <a:t>20</a:t>
            </a:r>
            <a:r>
              <a:rPr lang="en-US" sz="1600" dirty="0" smtClean="0">
                <a:latin typeface="Georgia" pitchFamily="18" charset="0"/>
              </a:rPr>
              <a:t>25</a:t>
            </a:r>
            <a:endParaRPr lang="ru-RU" sz="1600" dirty="0">
              <a:latin typeface="Georgia" pitchFamily="18" charset="0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523011" y="3074609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512125" y="3931612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12125" y="4830181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512125" y="5682234"/>
            <a:ext cx="7380000" cy="0"/>
          </a:xfrm>
          <a:prstGeom prst="line">
            <a:avLst/>
          </a:prstGeom>
          <a:ln>
            <a:solidFill>
              <a:schemeClr val="accent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582385" y="5718584"/>
            <a:ext cx="7444839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Управление авиационными 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программами*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76449" y="1959428"/>
            <a:ext cx="7450771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Системная инженерия*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37463" y="2458382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Цифровое проектирование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PLM:</a:t>
            </a:r>
            <a:r>
              <a:rPr lang="ru-RU" sz="1000" dirty="0" smtClean="0">
                <a:latin typeface="Georgia" pitchFamily="18" charset="0"/>
              </a:rPr>
              <a:t> проектирование ЖЦ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конфигурацией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76448" y="2277562"/>
            <a:ext cx="26788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проектирование из композитов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проекти-е под заданную стоиомсть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анализ </a:t>
            </a:r>
            <a:r>
              <a:rPr lang="en-US" sz="1000" dirty="0" smtClean="0">
                <a:latin typeface="Georgia" pitchFamily="18" charset="0"/>
              </a:rPr>
              <a:t>/</a:t>
            </a:r>
            <a:r>
              <a:rPr lang="ru-RU" sz="1000" dirty="0" smtClean="0">
                <a:latin typeface="Georgia" pitchFamily="18" charset="0"/>
              </a:rPr>
              <a:t> управление требованиями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работа мультифункционал. команд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267200" y="2205578"/>
            <a:ext cx="4760021" cy="216000"/>
          </a:xfrm>
          <a:prstGeom prst="rect">
            <a:avLst/>
          </a:prstGeom>
          <a:solidFill>
            <a:srgbClr val="E7F3FF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i="1" dirty="0">
                <a:solidFill>
                  <a:schemeClr val="tx1"/>
                </a:solidFill>
                <a:latin typeface="Georgia" pitchFamily="18" charset="0"/>
              </a:rPr>
              <a:t>Проектирование на базе перспективных ИТ-платформ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76450" y="3348424"/>
            <a:ext cx="2819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lean</a:t>
            </a:r>
            <a:r>
              <a:rPr lang="ru-RU" sz="1000" dirty="0" smtClean="0">
                <a:latin typeface="Georgia" pitchFamily="18" charset="0"/>
              </a:rPr>
              <a:t>-технологии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en-US" sz="1000" dirty="0" smtClean="0">
                <a:latin typeface="Georgia" pitchFamily="18" charset="0"/>
              </a:rPr>
              <a:t>ERP/MRP</a:t>
            </a:r>
            <a:r>
              <a:rPr lang="ru-RU" sz="1000" dirty="0" smtClean="0">
                <a:latin typeface="Georgia" pitchFamily="18" charset="0"/>
              </a:rPr>
              <a:t>-системы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производство из композитов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31526" y="3445146"/>
            <a:ext cx="23320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крупносерийное производство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контроль качества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88324" y="3122834"/>
            <a:ext cx="7438897" cy="22559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Производственный менеджмент 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(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MPM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)*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600199" y="3982809"/>
            <a:ext cx="7427023" cy="216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  <a:latin typeface="Georgia" pitchFamily="18" charset="0"/>
              </a:rPr>
              <a:t>Управление цепочкой поставок (</a:t>
            </a:r>
            <a:r>
              <a:rPr lang="en-US" sz="1200" dirty="0">
                <a:solidFill>
                  <a:schemeClr val="tx1"/>
                </a:solidFill>
                <a:latin typeface="Georgia" pitchFamily="18" charset="0"/>
              </a:rPr>
              <a:t>SCM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)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88325" y="4242226"/>
            <a:ext cx="2667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экономика </a:t>
            </a:r>
            <a:r>
              <a:rPr lang="ru-RU" sz="1000" dirty="0">
                <a:latin typeface="Georgia" pitchFamily="18" charset="0"/>
              </a:rPr>
              <a:t>и </a:t>
            </a:r>
            <a:r>
              <a:rPr lang="ru-RU" sz="1000" dirty="0" smtClean="0">
                <a:latin typeface="Georgia" pitchFamily="18" charset="0"/>
              </a:rPr>
              <a:t>планирование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логистика закупок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упр-е требованиями к поставщикам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343401" y="4249461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развитие сети поставщиков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управление изменениями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ведение переговоров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88325" y="5116361"/>
            <a:ext cx="28194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взаимодействие с заказчиком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подготовка ЭТД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л</a:t>
            </a:r>
            <a:r>
              <a:rPr lang="ru-RU" sz="1000" dirty="0" smtClean="0">
                <a:latin typeface="Georgia" pitchFamily="18" charset="0"/>
              </a:rPr>
              <a:t>изинг  компонентов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43401" y="5116361"/>
            <a:ext cx="233201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анализ  отказов (</a:t>
            </a:r>
            <a:r>
              <a:rPr lang="en-US" sz="1000" dirty="0" smtClean="0">
                <a:latin typeface="Georgia" pitchFamily="18" charset="0"/>
              </a:rPr>
              <a:t>FMEA)</a:t>
            </a:r>
            <a:endParaRPr lang="ru-RU" sz="1000" dirty="0" smtClean="0">
              <a:latin typeface="Georgia" pitchFamily="18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ТО и ремонт самолетов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безопасность полетов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588325" y="5936248"/>
            <a:ext cx="2819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планирование  ресурсов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бизнес-аналитика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знаниями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риск-менеджмент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307775" y="5948123"/>
            <a:ext cx="24740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л</a:t>
            </a:r>
            <a:r>
              <a:rPr lang="ru-RU" sz="1000" dirty="0" smtClean="0">
                <a:latin typeface="Georgia" pitchFamily="18" charset="0"/>
              </a:rPr>
              <a:t>идерство и команда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упр-е данными продуктуа (</a:t>
            </a:r>
            <a:r>
              <a:rPr lang="en-US" sz="1000" dirty="0" smtClean="0">
                <a:latin typeface="Georgia" pitchFamily="18" charset="0"/>
              </a:rPr>
              <a:t>PDM)</a:t>
            </a:r>
            <a:endParaRPr lang="ru-RU" sz="1000" dirty="0" smtClean="0">
              <a:latin typeface="Georgia" pitchFamily="18" charset="0"/>
            </a:endParaRP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международная кооперация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развитие бизнеса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798625" y="2480953"/>
            <a:ext cx="222859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БЛА и нетрадиционные  ЛА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автономные системы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дизайн, аэродинамика ВС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798626" y="3340011"/>
            <a:ext cx="2016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производство из активных («умных») материалов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симуляторы</a:t>
            </a:r>
            <a:endParaRPr lang="ru-RU" sz="1000" dirty="0">
              <a:latin typeface="Georgia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798626" y="5185326"/>
            <a:ext cx="201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мони</a:t>
            </a:r>
            <a:r>
              <a:rPr lang="ru-RU" sz="1000" dirty="0">
                <a:latin typeface="Georgia" pitchFamily="18" charset="0"/>
              </a:rPr>
              <a:t>т</a:t>
            </a:r>
            <a:r>
              <a:rPr lang="ru-RU" sz="1000" dirty="0" smtClean="0">
                <a:latin typeface="Georgia" pitchFamily="18" charset="0"/>
              </a:rPr>
              <a:t>оринг  структурной целостности ЛА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805551" y="4320224"/>
            <a:ext cx="2016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>
                <a:latin typeface="Georgia" pitchFamily="18" charset="0"/>
              </a:rPr>
              <a:t>э</a:t>
            </a:r>
            <a:r>
              <a:rPr lang="ru-RU" sz="1000" dirty="0" smtClean="0">
                <a:latin typeface="Georgia" pitchFamily="18" charset="0"/>
              </a:rPr>
              <a:t>ффективность глобальных перевозок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798626" y="6034827"/>
            <a:ext cx="201682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устойчивая авиация</a:t>
            </a:r>
          </a:p>
          <a:p>
            <a:pPr marL="177800" indent="-177800">
              <a:buFont typeface="Arial" pitchFamily="34" charset="0"/>
              <a:buChar char="•"/>
            </a:pPr>
            <a:r>
              <a:rPr lang="ru-RU" sz="1000" dirty="0" smtClean="0">
                <a:latin typeface="Georgia" pitchFamily="18" charset="0"/>
              </a:rPr>
              <a:t>управление большими системами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52164" y="1373373"/>
            <a:ext cx="2698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«Дефицитные» компетенции, отмеченные сотрудниками ОАК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607124" y="4885333"/>
            <a:ext cx="7420099" cy="2310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Маркетинг и взаимодействие с клиентами (</a:t>
            </a:r>
            <a:r>
              <a:rPr lang="en-US" sz="1200" dirty="0" smtClean="0">
                <a:solidFill>
                  <a:schemeClr val="tx1"/>
                </a:solidFill>
                <a:latin typeface="Georgia" pitchFamily="18" charset="0"/>
              </a:rPr>
              <a:t>CRM)</a:t>
            </a:r>
            <a:r>
              <a:rPr lang="ru-RU" sz="1200" dirty="0" smtClean="0">
                <a:solidFill>
                  <a:schemeClr val="tx1"/>
                </a:solidFill>
                <a:latin typeface="Georgia" pitchFamily="18" charset="0"/>
              </a:rPr>
              <a:t>*</a:t>
            </a:r>
            <a:endParaRPr lang="ru-RU" sz="1200" dirty="0">
              <a:solidFill>
                <a:schemeClr val="tx1"/>
              </a:solidFill>
              <a:latin typeface="Georgia" pitchFamily="18" charset="0"/>
            </a:endParaRPr>
          </a:p>
        </p:txBody>
      </p:sp>
      <p:cxnSp>
        <p:nvCxnSpPr>
          <p:cNvPr id="46" name="Straight Arrow Connector 45"/>
          <p:cNvCxnSpPr/>
          <p:nvPr/>
        </p:nvCxnSpPr>
        <p:spPr>
          <a:xfrm>
            <a:off x="147450" y="1905000"/>
            <a:ext cx="8892000" cy="0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4255325" y="1359725"/>
            <a:ext cx="2526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Ключевые компетенции ведущих авиакорпораций мира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722425" y="1383475"/>
            <a:ext cx="2433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Перспективные исследования ведущих </a:t>
            </a:r>
            <a:r>
              <a:rPr lang="en-US" sz="1200" dirty="0" smtClean="0">
                <a:latin typeface="Georgia" pitchFamily="18" charset="0"/>
              </a:rPr>
              <a:t>R&amp;D</a:t>
            </a:r>
            <a:r>
              <a:rPr lang="ru-RU" sz="1200" dirty="0" smtClean="0">
                <a:latin typeface="Georgia" pitchFamily="18" charset="0"/>
              </a:rPr>
              <a:t>-центров мира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144" y="1371600"/>
            <a:ext cx="13646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200">
                <a:latin typeface="Georgia" pitchFamily="18" charset="0"/>
              </a:defRPr>
            </a:lvl1pPr>
          </a:lstStyle>
          <a:p>
            <a:r>
              <a:rPr lang="ru-RU" i="1" dirty="0" smtClean="0"/>
              <a:t>Источник компетенций:</a:t>
            </a:r>
            <a:endParaRPr lang="ru-RU" i="1" dirty="0"/>
          </a:p>
        </p:txBody>
      </p:sp>
      <p:sp>
        <p:nvSpPr>
          <p:cNvPr id="55" name="TextBox 54"/>
          <p:cNvSpPr txBox="1"/>
          <p:nvPr/>
        </p:nvSpPr>
        <p:spPr>
          <a:xfrm>
            <a:off x="119740" y="6641275"/>
            <a:ext cx="36902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*Сквозная компетенция – отраслевой стандарт</a:t>
            </a:r>
            <a:endParaRPr lang="ru-RU" sz="1000" i="1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07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7629857"/>
              </p:ext>
            </p:extLst>
          </p:nvPr>
        </p:nvGraphicFramePr>
        <p:xfrm>
          <a:off x="-76200" y="2507397"/>
          <a:ext cx="5181600" cy="4350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77050" y="6477009"/>
            <a:ext cx="2133600" cy="244475"/>
          </a:xfrm>
        </p:spPr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12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4"/>
          <p:cNvSpPr txBox="1">
            <a:spLocks/>
          </p:cNvSpPr>
          <p:nvPr/>
        </p:nvSpPr>
        <p:spPr bwMode="auto">
          <a:xfrm>
            <a:off x="2247900" y="45720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Наличие компетенций</a:t>
            </a:r>
          </a:p>
          <a:p>
            <a:pPr>
              <a:defRPr/>
            </a:pPr>
            <a:r>
              <a:rPr lang="ru-RU" sz="2400" dirty="0" smtClean="0"/>
              <a:t>у российских вузов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3262952" y="2694296"/>
            <a:ext cx="0" cy="3581400"/>
          </a:xfrm>
          <a:prstGeom prst="line">
            <a:avLst/>
          </a:prstGeom>
          <a:ln w="2857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904834" y="2683825"/>
            <a:ext cx="0" cy="3581400"/>
          </a:xfrm>
          <a:prstGeom prst="line">
            <a:avLst/>
          </a:prstGeom>
          <a:ln w="28575">
            <a:solidFill>
              <a:srgbClr val="00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 rot="5400000">
            <a:off x="2600114" y="3470364"/>
            <a:ext cx="1731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Georgia" pitchFamily="18" charset="0"/>
              </a:rPr>
              <a:t>Подготовка ведется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5400000">
            <a:off x="3219484" y="4281101"/>
            <a:ext cx="3048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latin typeface="Georgia" pitchFamily="18" charset="0"/>
              </a:rPr>
              <a:t>Подготовка мирового уровня</a:t>
            </a:r>
            <a:endParaRPr lang="ru-RU" sz="1200" dirty="0">
              <a:latin typeface="Georg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649104"/>
            <a:ext cx="502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Georgia" pitchFamily="18" charset="0"/>
              </a:rPr>
              <a:t>Наличие компетенций в вузах по направлениям, востребованным ОАК</a:t>
            </a:r>
          </a:p>
          <a:p>
            <a:pPr algn="ctr"/>
            <a:r>
              <a:rPr lang="ru-RU" sz="1600" b="1" dirty="0" smtClean="0">
                <a:latin typeface="Georgia" pitchFamily="18" charset="0"/>
              </a:rPr>
              <a:t>(самооценка российских вузов)</a:t>
            </a:r>
            <a:endParaRPr lang="ru-RU" sz="1600" b="1" dirty="0">
              <a:latin typeface="Georg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57800" y="6301565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i="1" dirty="0" smtClean="0">
                <a:latin typeface="Georgia" pitchFamily="18" charset="0"/>
              </a:rPr>
              <a:t>Источник: анкетирование </a:t>
            </a:r>
            <a:r>
              <a:rPr lang="en-US" sz="1000" i="1" dirty="0" smtClean="0">
                <a:latin typeface="Georgia" pitchFamily="18" charset="0"/>
              </a:rPr>
              <a:t>7</a:t>
            </a:r>
            <a:r>
              <a:rPr lang="ru-RU" sz="1000" i="1" dirty="0" smtClean="0">
                <a:latin typeface="Georgia" pitchFamily="18" charset="0"/>
              </a:rPr>
              <a:t> ведущих вузов России: МАИ, КАИ, СГАУ + Томский политех, ИТМО, СПбГУАП, ЛЭТИ</a:t>
            </a:r>
            <a:endParaRPr lang="ru-RU" sz="1000" i="1" dirty="0">
              <a:latin typeface="Georg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3499" y="2567580"/>
            <a:ext cx="3848595" cy="364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 smtClean="0">
                <a:solidFill>
                  <a:srgbClr val="000000"/>
                </a:solidFill>
                <a:latin typeface="Georgia" pitchFamily="18" charset="0"/>
              </a:rPr>
              <a:t>Выводы: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Ни в одном вузе РФ не ведется подготовка по полному перечню необходимых компетенций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Часть необходимых компетенций в России  отсутствует</a:t>
            </a:r>
          </a:p>
          <a:p>
            <a:pPr marL="342900" indent="-342900">
              <a:buFontTx/>
              <a:buAutoNum type="arabicPeriod"/>
            </a:pP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Необходимо переходить к новой модели управления образовательной программой: </a:t>
            </a:r>
            <a:r>
              <a:rPr lang="ru-RU" sz="1600" b="1" dirty="0">
                <a:solidFill>
                  <a:srgbClr val="000000"/>
                </a:solidFill>
                <a:latin typeface="Georgia" pitchFamily="18" charset="0"/>
              </a:rPr>
              <a:t>управлению цепочкой формирования компетенций </a:t>
            </a:r>
            <a:r>
              <a:rPr lang="ru-RU" sz="1600" dirty="0">
                <a:solidFill>
                  <a:srgbClr val="000000"/>
                </a:solidFill>
                <a:latin typeface="Georgia" pitchFamily="18" charset="0"/>
              </a:rPr>
              <a:t>с задействованием «подтвержденных» компетенций различных </a:t>
            </a:r>
            <a:r>
              <a:rPr lang="ru-RU" sz="1600" dirty="0" smtClean="0">
                <a:solidFill>
                  <a:srgbClr val="000000"/>
                </a:solidFill>
                <a:latin typeface="Georgia" pitchFamily="18" charset="0"/>
              </a:rPr>
              <a:t>вузов</a:t>
            </a:r>
            <a:endParaRPr lang="ru-RU" sz="1600" dirty="0">
              <a:solidFill>
                <a:srgbClr val="000000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7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Общая структура технологического форсайта компетенций</a:t>
            </a:r>
            <a:endParaRPr lang="ru-RU" sz="2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13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35" y="1976554"/>
            <a:ext cx="8915400" cy="442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5566" y="6563833"/>
            <a:ext cx="84688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anose="02040502050405020303" pitchFamily="18" charset="0"/>
              </a:rPr>
              <a:t>Источник: Материалы международного семинара СКОЛКОВО и МОТ (</a:t>
            </a:r>
            <a:r>
              <a:rPr lang="en-US" sz="1200" i="1" dirty="0" err="1" smtClean="0">
                <a:latin typeface="Georgia" panose="02040502050405020303" pitchFamily="18" charset="0"/>
              </a:rPr>
              <a:t>SEDeC</a:t>
            </a:r>
            <a:r>
              <a:rPr lang="en-US" sz="1200" i="1" dirty="0" smtClean="0">
                <a:latin typeface="Georgia" panose="02040502050405020303" pitchFamily="18" charset="0"/>
              </a:rPr>
              <a:t>, 2014)</a:t>
            </a:r>
            <a:endParaRPr lang="ru-RU" sz="12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172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Атлас новых профессий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2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866" y="4155650"/>
            <a:ext cx="1714500" cy="2379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76400"/>
            <a:ext cx="2268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666" y="4188516"/>
            <a:ext cx="1673734" cy="241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85167" y="1939528"/>
            <a:ext cx="434340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Разработан Агентством стратегических инициатив и бизнес-школой СКОКЛОВО (2014)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По результатам форсайта «Компетенции 2030»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Участвовало 2 500 российских и иностранных экспертов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ru-RU" sz="1700" dirty="0" smtClean="0">
              <a:latin typeface="Georgia" panose="02040502050405020303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700" dirty="0" smtClean="0">
                <a:latin typeface="Georgia" panose="02040502050405020303" pitchFamily="18" charset="0"/>
              </a:rPr>
              <a:t>Включает: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19 быстрорастущих отраслей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150 новых профессий</a:t>
            </a:r>
          </a:p>
          <a:p>
            <a:pPr marL="273050" indent="-273050"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-"/>
            </a:pPr>
            <a:r>
              <a:rPr lang="ru-RU" sz="1700" dirty="0" smtClean="0">
                <a:latin typeface="Georgia" panose="02040502050405020303" pitchFamily="18" charset="0"/>
              </a:rPr>
              <a:t>30 «профессий-пенсионеров»</a:t>
            </a:r>
            <a:endParaRPr lang="ru-RU" sz="1700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1000" y="1644501"/>
            <a:ext cx="3581400" cy="506109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2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опыт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3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3581400" cy="513611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332767" y="2286000"/>
            <a:ext cx="46482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экспертный семинар ведущих международных групп, использущих инструменты форсайта 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Georgia" panose="02040502050405020303" pitchFamily="18" charset="0"/>
              </a:rPr>
              <a:t>б</a:t>
            </a:r>
            <a:r>
              <a:rPr lang="ru-RU" dirty="0" smtClean="0">
                <a:latin typeface="Georgia" panose="02040502050405020303" pitchFamily="18" charset="0"/>
              </a:rPr>
              <a:t>изнес-школа </a:t>
            </a:r>
            <a:r>
              <a:rPr lang="ru-RU" dirty="0">
                <a:latin typeface="Georgia" panose="02040502050405020303" pitchFamily="18" charset="0"/>
              </a:rPr>
              <a:t>СКОЛКОВО, июля 2013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10 стран: Бразилия, Германия, Индия, Китай, Россия, Румыния, Чехия, Швейцария, Южная Корея, Япония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Georgia" panose="02040502050405020303" pitchFamily="18" charset="0"/>
              </a:rPr>
              <a:t>обзор национальных и международных кейсов по прогнозированию компетенций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002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Международный опыт: некоторые подходы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4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2076271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проект «Промышленность 4.0»</a:t>
            </a:r>
            <a:r>
              <a:rPr lang="ru-RU" dirty="0" smtClean="0">
                <a:latin typeface="Georgia" panose="02040502050405020303" pitchFamily="18" charset="0"/>
              </a:rPr>
              <a:t> - определение </a:t>
            </a:r>
            <a:r>
              <a:rPr lang="ru-RU" dirty="0">
                <a:latin typeface="Georgia" panose="02040502050405020303" pitchFamily="18" charset="0"/>
              </a:rPr>
              <a:t>будущей потребности в компетенциях на </a:t>
            </a:r>
            <a:r>
              <a:rPr lang="ru-RU" dirty="0" smtClean="0">
                <a:latin typeface="Georgia" panose="02040502050405020303" pitchFamily="18" charset="0"/>
              </a:rPr>
              <a:t>основе анализа Европейских технологических платформ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0" y="3515141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использование патентных данных </a:t>
            </a:r>
            <a:r>
              <a:rPr lang="ru-RU" dirty="0" smtClean="0">
                <a:latin typeface="Georgia" panose="02040502050405020303" pitchFamily="18" charset="0"/>
              </a:rPr>
              <a:t>при определении будущих потребностей в компетенциях (например, в области информационной безопасности)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4098" name="Picture 2" descr="http://www.flagi-mira.ru/picture/germanskiy-fla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7" y="2249937"/>
            <a:ext cx="1066800" cy="644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ww.flagi-azii.ru/picture-az/yujnaya-koreya-flag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7" y="3687549"/>
            <a:ext cx="1066800" cy="71902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miukimikadostaff.files.wordpress.com/2014/06/flag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368" y="5080036"/>
            <a:ext cx="1066800" cy="712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2286000" y="4994906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Georgia" panose="02040502050405020303" pitchFamily="18" charset="0"/>
              </a:rPr>
              <a:t>составление концепций будущего общества</a:t>
            </a:r>
            <a:r>
              <a:rPr lang="ru-RU" dirty="0" smtClean="0">
                <a:latin typeface="Georgia" panose="02040502050405020303" pitchFamily="18" charset="0"/>
              </a:rPr>
              <a:t>, в основе которого лежит развитие науки и технологий (12 междисциплинарных тематических комитетов, 832 научно-технологические темы)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70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304800"/>
            <a:ext cx="6418385" cy="868363"/>
          </a:xfrm>
        </p:spPr>
        <p:txBody>
          <a:bodyPr/>
          <a:lstStyle/>
          <a:p>
            <a:r>
              <a:rPr lang="ru-RU" dirty="0" smtClean="0"/>
              <a:t>Российская методология форсайта компетенций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D57ADC-75AE-4344-8C89-9F97EC0722FF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37167"/>
            <a:ext cx="7848600" cy="5068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5566" y="6563833"/>
            <a:ext cx="63901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latin typeface="Georgia" panose="02040502050405020303" pitchFamily="18" charset="0"/>
              </a:rPr>
              <a:t>Источник: Павел Лукша,</a:t>
            </a:r>
            <a:r>
              <a:rPr lang="en-US" sz="1200" i="1" dirty="0" smtClean="0">
                <a:latin typeface="Georgia" panose="02040502050405020303" pitchFamily="18" charset="0"/>
              </a:rPr>
              <a:t> </a:t>
            </a:r>
            <a:r>
              <a:rPr lang="ru-RU" sz="1200" i="1" dirty="0" smtClean="0">
                <a:latin typeface="Georgia" panose="02040502050405020303" pitchFamily="18" charset="0"/>
              </a:rPr>
              <a:t>материалы конференции МОТ-СКОЛКОВО</a:t>
            </a:r>
            <a:endParaRPr lang="ru-RU" sz="1200" i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342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228600"/>
            <a:ext cx="6418385" cy="868363"/>
          </a:xfrm>
        </p:spPr>
        <p:txBody>
          <a:bodyPr/>
          <a:lstStyle/>
          <a:p>
            <a:r>
              <a:rPr lang="ru-RU" dirty="0" smtClean="0"/>
              <a:t>Атлас новых профессий:</a:t>
            </a:r>
            <a:br>
              <a:rPr lang="ru-RU" dirty="0" smtClean="0"/>
            </a:br>
            <a:r>
              <a:rPr lang="ru-RU" sz="2400" dirty="0" smtClean="0"/>
              <a:t>новые виды занятости</a:t>
            </a:r>
            <a:endParaRPr lang="ru-RU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6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0868" y="1676400"/>
            <a:ext cx="50292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Georgia" panose="02040502050405020303" pitchFamily="18" charset="0"/>
              </a:rPr>
              <a:t>Общее количество новых профессий: </a:t>
            </a:r>
            <a:r>
              <a:rPr lang="ru-RU" sz="1600" b="1" dirty="0" smtClean="0">
                <a:latin typeface="Georgia" panose="02040502050405020303" pitchFamily="18" charset="0"/>
              </a:rPr>
              <a:t>140</a:t>
            </a:r>
          </a:p>
          <a:p>
            <a:endParaRPr lang="en-US" sz="1400" b="1" dirty="0" smtClean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 smtClean="0">
                <a:latin typeface="Georgia" panose="02040502050405020303" pitchFamily="18" charset="0"/>
              </a:rPr>
              <a:t>Медицина</a:t>
            </a:r>
            <a:r>
              <a:rPr lang="ru-RU" sz="1400" b="1" dirty="0">
                <a:latin typeface="Georgia" panose="02040502050405020303" pitchFamily="18" charset="0"/>
              </a:rPr>
              <a:t>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Биотехнологии: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Экология: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Наземный транспорт: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9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Водный транспорт: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3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Авиация: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Космос: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ИТ-сектор: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10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Индустрия детских </a:t>
            </a:r>
            <a:r>
              <a:rPr lang="ru-RU" sz="1400" b="1" dirty="0" smtClean="0">
                <a:latin typeface="Georgia" panose="02040502050405020303" pitchFamily="18" charset="0"/>
              </a:rPr>
              <a:t>товаров: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4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Добыча </a:t>
            </a:r>
            <a:r>
              <a:rPr lang="ru-RU" sz="1400" b="1" dirty="0" smtClean="0">
                <a:latin typeface="Georgia" panose="02040502050405020303" pitchFamily="18" charset="0"/>
              </a:rPr>
              <a:t>полезных </a:t>
            </a:r>
            <a:r>
              <a:rPr lang="ru-RU" sz="1400" b="1" dirty="0">
                <a:latin typeface="Georgia" panose="02040502050405020303" pitchFamily="18" charset="0"/>
              </a:rPr>
              <a:t>ископаемых: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3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Новые материалы и нанотехнологии: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Строительство: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6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Робототехника и машиностроение: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8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Энергосети и </a:t>
            </a:r>
            <a:r>
              <a:rPr lang="ru-RU" sz="1400" b="1" dirty="0" smtClean="0">
                <a:latin typeface="Georgia" panose="02040502050405020303" pitchFamily="18" charset="0"/>
              </a:rPr>
              <a:t>энергопотребление: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9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Энергогенерация и накопление энергии: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Образование: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10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Социальная сфера: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7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Менеджмент: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14</a:t>
            </a:r>
            <a:endParaRPr lang="ru-RU" sz="1400" dirty="0">
              <a:latin typeface="Georgia" panose="02040502050405020303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b="1" dirty="0">
                <a:latin typeface="Georgia" panose="02040502050405020303" pitchFamily="18" charset="0"/>
              </a:rPr>
              <a:t>Финансовый сектор:</a:t>
            </a:r>
            <a:r>
              <a:rPr lang="ru-RU" sz="1400" dirty="0">
                <a:latin typeface="Georgia" panose="02040502050405020303" pitchFamily="18" charset="0"/>
              </a:rPr>
              <a:t> </a:t>
            </a:r>
            <a:r>
              <a:rPr lang="ru-RU" sz="1400" dirty="0" smtClean="0">
                <a:latin typeface="Georgia" panose="02040502050405020303" pitchFamily="18" charset="0"/>
              </a:rPr>
              <a:t>5</a:t>
            </a:r>
            <a:endParaRPr lang="ru-RU" sz="1400" dirty="0">
              <a:latin typeface="Georgia" panose="020405020504050203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403" y="1540328"/>
            <a:ext cx="3416598" cy="1599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8917" y="3332343"/>
            <a:ext cx="3464084" cy="138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1467" y="4959198"/>
            <a:ext cx="3494568" cy="147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309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15" y="228600"/>
            <a:ext cx="6418385" cy="868363"/>
          </a:xfrm>
        </p:spPr>
        <p:txBody>
          <a:bodyPr/>
          <a:lstStyle/>
          <a:p>
            <a:r>
              <a:rPr lang="ru-RU" dirty="0" smtClean="0"/>
              <a:t>Надпрофессиональные </a:t>
            </a:r>
            <a:r>
              <a:rPr lang="ru-RU" dirty="0" smtClean="0"/>
              <a:t>навыки и умения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7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2634" y="1784499"/>
            <a:ext cx="3568999" cy="826470"/>
            <a:chOff x="501500" y="1761465"/>
            <a:chExt cx="3568999" cy="82647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500" y="1793364"/>
              <a:ext cx="864000" cy="7945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318435" y="1761465"/>
              <a:ext cx="2752064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Системное мышление</a:t>
              </a:r>
              <a:endParaRPr lang="en-US" sz="1600" b="1" dirty="0" smtClean="0">
                <a:latin typeface="Georgia" panose="02040502050405020303" pitchFamily="18" charset="0"/>
              </a:endParaRPr>
            </a:p>
            <a:p>
              <a:r>
                <a:rPr lang="en-US" sz="1400" dirty="0" smtClean="0">
                  <a:latin typeface="Georgia" panose="02040502050405020303" pitchFamily="18" charset="0"/>
                </a:rPr>
                <a:t>(</a:t>
              </a:r>
              <a:r>
                <a:rPr lang="ru-RU" sz="1400" dirty="0" smtClean="0">
                  <a:latin typeface="Georgia" panose="02040502050405020303" pitchFamily="18" charset="0"/>
                </a:rPr>
                <a:t>умение работать со сложными системами)</a:t>
              </a:r>
              <a:endParaRPr lang="ru-RU" sz="1400" dirty="0">
                <a:latin typeface="Georgia" panose="02040502050405020303" pitchFamily="18" charset="0"/>
              </a:endParaRP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4881517" y="1835683"/>
            <a:ext cx="3677687" cy="756000"/>
            <a:chOff x="591282" y="2665231"/>
            <a:chExt cx="3677687" cy="756000"/>
          </a:xfrm>
        </p:grpSpPr>
        <p:pic>
          <p:nvPicPr>
            <p:cNvPr id="2060" name="Picture 1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1282" y="2665231"/>
              <a:ext cx="704118" cy="756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TextBox 17"/>
            <p:cNvSpPr txBox="1"/>
            <p:nvPr/>
          </p:nvSpPr>
          <p:spPr>
            <a:xfrm>
              <a:off x="1373369" y="2677287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Межотраслевая коммуникация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898066" y="2780501"/>
            <a:ext cx="3661138" cy="714066"/>
            <a:chOff x="607831" y="3531787"/>
            <a:chExt cx="3661138" cy="714066"/>
          </a:xfrm>
        </p:grpSpPr>
        <p:pic>
          <p:nvPicPr>
            <p:cNvPr id="2061" name="Picture 13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831" y="3531787"/>
              <a:ext cx="684000" cy="7140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19"/>
            <p:cNvSpPr txBox="1"/>
            <p:nvPr/>
          </p:nvSpPr>
          <p:spPr>
            <a:xfrm>
              <a:off x="1373369" y="3538889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Управление проектами и процессами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889202" y="4511367"/>
            <a:ext cx="3659369" cy="801367"/>
            <a:chOff x="598967" y="4352264"/>
            <a:chExt cx="3659369" cy="801367"/>
          </a:xfrm>
        </p:grpSpPr>
        <p:pic>
          <p:nvPicPr>
            <p:cNvPr id="2062" name="Picture 1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8967" y="4405347"/>
              <a:ext cx="702000" cy="748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TextBox 21"/>
            <p:cNvSpPr txBox="1"/>
            <p:nvPr/>
          </p:nvSpPr>
          <p:spPr>
            <a:xfrm>
              <a:off x="1362736" y="4352264"/>
              <a:ext cx="2895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Программирование</a:t>
              </a:r>
            </a:p>
            <a:p>
              <a:r>
                <a:rPr lang="ru-RU" sz="1400" dirty="0" smtClean="0">
                  <a:latin typeface="Georgia" panose="02040502050405020303" pitchFamily="18" charset="0"/>
                </a:rPr>
                <a:t>(в т.ч. работа с искусственным интеллектом)</a:t>
              </a:r>
              <a:endParaRPr lang="en-US" sz="1400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4895885" y="3640457"/>
            <a:ext cx="3347886" cy="779143"/>
            <a:chOff x="595017" y="5302493"/>
            <a:chExt cx="3347886" cy="779143"/>
          </a:xfrm>
        </p:grpSpPr>
        <p:pic>
          <p:nvPicPr>
            <p:cNvPr id="2063" name="Picture 15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017" y="5302493"/>
              <a:ext cx="702000" cy="779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23"/>
            <p:cNvSpPr txBox="1"/>
            <p:nvPr/>
          </p:nvSpPr>
          <p:spPr>
            <a:xfrm>
              <a:off x="1352103" y="5332252"/>
              <a:ext cx="25908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Клиентоориенти-рованность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13267" y="2797842"/>
            <a:ext cx="3619500" cy="783558"/>
            <a:chOff x="5067300" y="1752600"/>
            <a:chExt cx="3619500" cy="783558"/>
          </a:xfrm>
        </p:grpSpPr>
        <p:pic>
          <p:nvPicPr>
            <p:cNvPr id="2064" name="Picture 16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1770341"/>
              <a:ext cx="702000" cy="7658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25"/>
            <p:cNvSpPr txBox="1"/>
            <p:nvPr/>
          </p:nvSpPr>
          <p:spPr>
            <a:xfrm>
              <a:off x="5791200" y="1752600"/>
              <a:ext cx="28956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Мультиязычность и мультикультурность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713267" y="3717205"/>
            <a:ext cx="3390900" cy="778595"/>
            <a:chOff x="5067300" y="2635122"/>
            <a:chExt cx="3390900" cy="778595"/>
          </a:xfrm>
        </p:grpSpPr>
        <p:pic>
          <p:nvPicPr>
            <p:cNvPr id="2065" name="Picture 1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67300" y="2648616"/>
              <a:ext cx="702000" cy="765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27"/>
            <p:cNvSpPr txBox="1"/>
            <p:nvPr/>
          </p:nvSpPr>
          <p:spPr>
            <a:xfrm>
              <a:off x="5791200" y="2635122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Работа в коллективах и командах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675167" y="4585909"/>
            <a:ext cx="3429000" cy="758724"/>
            <a:chOff x="5029200" y="3515854"/>
            <a:chExt cx="3429000" cy="758724"/>
          </a:xfrm>
        </p:grpSpPr>
        <p:pic>
          <p:nvPicPr>
            <p:cNvPr id="2066" name="Picture 18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9200" y="3522928"/>
              <a:ext cx="720000" cy="751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9"/>
            <p:cNvSpPr txBox="1"/>
            <p:nvPr/>
          </p:nvSpPr>
          <p:spPr>
            <a:xfrm>
              <a:off x="5791200" y="3515854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Работа в режиме неопределенности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659901" y="5463245"/>
            <a:ext cx="3444266" cy="795788"/>
            <a:chOff x="5013934" y="4387701"/>
            <a:chExt cx="3444266" cy="795788"/>
          </a:xfrm>
        </p:grpSpPr>
        <p:sp>
          <p:nvSpPr>
            <p:cNvPr id="32" name="TextBox 31"/>
            <p:cNvSpPr txBox="1"/>
            <p:nvPr/>
          </p:nvSpPr>
          <p:spPr>
            <a:xfrm>
              <a:off x="5791200" y="4417852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Способность к творчеству </a:t>
              </a:r>
              <a:r>
                <a:rPr lang="en-US" sz="1600" b="1" dirty="0" smtClean="0">
                  <a:latin typeface="Georgia" panose="02040502050405020303" pitchFamily="18" charset="0"/>
                </a:rPr>
                <a:t>/ </a:t>
              </a:r>
              <a:r>
                <a:rPr lang="ru-RU" sz="1600" b="1" dirty="0" smtClean="0">
                  <a:latin typeface="Georgia" panose="02040502050405020303" pitchFamily="18" charset="0"/>
                </a:rPr>
                <a:t>эстетика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  <p:pic>
          <p:nvPicPr>
            <p:cNvPr id="2067" name="Picture 19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13934" y="4387701"/>
              <a:ext cx="756000" cy="7957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6" name="Group 15"/>
          <p:cNvGrpSpPr/>
          <p:nvPr/>
        </p:nvGrpSpPr>
        <p:grpSpPr>
          <a:xfrm>
            <a:off x="4876800" y="5429578"/>
            <a:ext cx="3418367" cy="757893"/>
            <a:chOff x="5028668" y="5224013"/>
            <a:chExt cx="3418367" cy="757893"/>
          </a:xfrm>
        </p:grpSpPr>
        <p:pic>
          <p:nvPicPr>
            <p:cNvPr id="2068" name="Picture 20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28668" y="5224013"/>
              <a:ext cx="720000" cy="7578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5780035" y="5268433"/>
              <a:ext cx="2667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600" b="1" dirty="0" smtClean="0">
                  <a:latin typeface="Georgia" panose="02040502050405020303" pitchFamily="18" charset="0"/>
                </a:rPr>
                <a:t>Бережливое производство</a:t>
              </a:r>
              <a:endParaRPr lang="en-US" sz="1600" b="1" dirty="0" smtClean="0">
                <a:latin typeface="Georgia" panose="02040502050405020303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92481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забирает Вашу работу?</a:t>
            </a:r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6D22BC-D7FB-491E-A50B-0F25EF98AB62}" type="datetime1">
              <a:rPr lang="ru-RU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14.04.2015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>
                <a:solidFill>
                  <a:srgbClr val="C0C0C0">
                    <a:lumMod val="50000"/>
                  </a:srgbClr>
                </a:solidFill>
              </a:rPr>
              <a:t>Московская школа управления СКОЛКОВО</a:t>
            </a:r>
            <a:endParaRPr lang="en-US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9BA7DF-6DD4-4FAC-ACD3-93E10BB9FF12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8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1905000"/>
            <a:ext cx="3810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ЧАСТИЧНО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1905000"/>
            <a:ext cx="3810000" cy="381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Georgia" panose="02040502050405020303" pitchFamily="18" charset="0"/>
              </a:rPr>
              <a:t>ПОЛНОСТЬЮ</a:t>
            </a:r>
            <a:endParaRPr lang="ru-RU" dirty="0">
              <a:latin typeface="Georgia" panose="02040502050405020303" pitchFamily="18" charset="0"/>
            </a:endParaRPr>
          </a:p>
        </p:txBody>
      </p:sp>
      <p:pic>
        <p:nvPicPr>
          <p:cNvPr id="3076" name="Picture 4" descr="http://medicena.ru/wp-content/uploads/2013/04/robot-vrach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66753"/>
            <a:ext cx="1876647" cy="187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33847" y="3150513"/>
            <a:ext cx="18571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робот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78" name="Picture 6" descr="http://www.zhukovzdes.net/comsp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4495800"/>
            <a:ext cx="1822174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2438400" y="5105400"/>
            <a:ext cx="236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программа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80" name="Picture 8" descr="http://www.puls.am/edlen/wp-content/uploads/2012/05/%D0%B1%D0%B0%D0%BA%D1%82%D0%B5%D1%80%D0%B8%D1%8F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0092" y="2590800"/>
            <a:ext cx="1606908" cy="1643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6677247" y="3150513"/>
            <a:ext cx="2009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бактерии</a:t>
            </a:r>
            <a:endParaRPr lang="ru-RU" sz="2200" b="1" dirty="0">
              <a:latin typeface="Georgia" panose="02040502050405020303" pitchFamily="18" charset="0"/>
            </a:endParaRPr>
          </a:p>
        </p:txBody>
      </p:sp>
      <p:pic>
        <p:nvPicPr>
          <p:cNvPr id="3082" name="Picture 10" descr="http://xage.ru/media/posts/2014/2/20/novyj-3d-printer-mozhet-pechatat-mebel-tselikom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599" y="4550734"/>
            <a:ext cx="1746595" cy="162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705600" y="4979313"/>
            <a:ext cx="200955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200" b="1" dirty="0" smtClean="0">
                <a:latin typeface="Georgia" panose="02040502050405020303" pitchFamily="18" charset="0"/>
              </a:rPr>
              <a:t>3</a:t>
            </a:r>
            <a:r>
              <a:rPr lang="en-US" sz="2200" b="1" dirty="0" smtClean="0">
                <a:latin typeface="Georgia" panose="02040502050405020303" pitchFamily="18" charset="0"/>
              </a:rPr>
              <a:t>D-</a:t>
            </a:r>
            <a:r>
              <a:rPr lang="ru-RU" sz="2200" b="1" dirty="0" smtClean="0">
                <a:latin typeface="Georgia" panose="02040502050405020303" pitchFamily="18" charset="0"/>
              </a:rPr>
              <a:t>принтер</a:t>
            </a:r>
            <a:endParaRPr lang="ru-RU" sz="2200" b="1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59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11734" y="6444351"/>
            <a:ext cx="2133600" cy="244475"/>
          </a:xfrm>
        </p:spPr>
        <p:txBody>
          <a:bodyPr/>
          <a:lstStyle/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  <p:sp>
        <p:nvSpPr>
          <p:cNvPr id="5" name="Rectangle 4"/>
          <p:cNvSpPr txBox="1">
            <a:spLocks/>
          </p:cNvSpPr>
          <p:nvPr/>
        </p:nvSpPr>
        <p:spPr bwMode="auto">
          <a:xfrm>
            <a:off x="2057401" y="476250"/>
            <a:ext cx="6667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  <a:ea typeface="+mj-ea"/>
                <a:cs typeface="+mj-cs"/>
              </a:defRPr>
            </a:lvl1pPr>
            <a:lvl2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2pPr>
            <a:lvl3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3pPr>
            <a:lvl4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4pPr>
            <a:lvl5pPr algn="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rebuchet MS" pitchFamily="34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ru-RU" sz="2400" dirty="0" smtClean="0"/>
              <a:t>Анализ ТОП-20 компетенций </a:t>
            </a:r>
            <a:r>
              <a:rPr lang="ru-RU" sz="2400" dirty="0"/>
              <a:t>ведущих </a:t>
            </a:r>
            <a:r>
              <a:rPr lang="ru-RU" sz="2400" dirty="0" smtClean="0"/>
              <a:t>корпораций</a:t>
            </a:r>
            <a:r>
              <a:rPr lang="en-US" sz="2400" dirty="0"/>
              <a:t> </a:t>
            </a:r>
            <a:r>
              <a:rPr lang="ru-RU" sz="2400" dirty="0" smtClean="0"/>
              <a:t>авиастроения в мире</a:t>
            </a:r>
            <a:endParaRPr lang="ru-RU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772492"/>
              </p:ext>
            </p:extLst>
          </p:nvPr>
        </p:nvGraphicFramePr>
        <p:xfrm>
          <a:off x="424540" y="2046508"/>
          <a:ext cx="8458200" cy="45828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1000"/>
                <a:gridCol w="7075716"/>
                <a:gridCol w="1001484"/>
              </a:tblGrid>
              <a:tr h="26893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№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Компетенция</a:t>
                      </a:r>
                      <a:endParaRPr lang="en-US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Georgia" pitchFamily="18" charset="0"/>
                        </a:rPr>
                        <a:t>Частота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fontAlgn="b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dirty="0" err="1" smtClean="0">
                          <a:effectLst/>
                          <a:latin typeface="Georgia" pitchFamily="18" charset="0"/>
                        </a:rPr>
                        <a:t>Catia</a:t>
                      </a:r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»</a:t>
                      </a:r>
                      <a:r>
                        <a:rPr lang="en-US" sz="1200" u="none" strike="noStrike" dirty="0" smtClean="0">
                          <a:effectLst/>
                          <a:latin typeface="Georgia" pitchFamily="18" charset="0"/>
                        </a:rPr>
                        <a:t> </a:t>
                      </a:r>
                      <a:r>
                        <a:rPr lang="en-US" sz="1200" u="none" strike="noStrike" dirty="0">
                          <a:effectLst/>
                          <a:latin typeface="Georgia" pitchFamily="18" charset="0"/>
                        </a:rPr>
                        <a:t>V4, v5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350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Композиты, материалы, конструкции из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композитных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материалов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28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Расчёт на прочность, расчет напряжений,  механика разрушений, анализ усталостных характеристик, устойчивость к разрушению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Производство: Lean/Six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Sigma/ непрерывное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совершенствование/5S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 Kaizen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Patran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236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6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Проектирование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летательных аппаратов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Aircraft Design)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226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Системная инженерия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198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Georgia" pitchFamily="18" charset="0"/>
                        </a:rPr>
                        <a:t>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Nastran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>
                          <a:effectLst/>
                          <a:latin typeface="Georgia" pitchFamily="18" charset="0"/>
                        </a:rPr>
                        <a:t>158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79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процессом создания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стоимости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Описание потока создания ценности  </a:t>
                      </a:r>
                      <a:r>
                        <a:rPr lang="en-US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/ </a:t>
                      </a:r>
                    </a:p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(проектирование) заданной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стоимостью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(планирование)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проектом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150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программой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140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Конструкция 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летательного</a:t>
                      </a:r>
                      <a:r>
                        <a:rPr lang="ru-RU" sz="12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 аппарата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120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Enovia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102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14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Командное лидерство/лидерство/командообразование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100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15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Лётные испытания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80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/>
                      <a:r>
                        <a:rPr lang="ru-RU" sz="12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16</a:t>
                      </a:r>
                      <a:endParaRPr lang="ru-RU" sz="1200" b="1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Производственный менеджмент </a:t>
                      </a:r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MPM) 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17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dirty="0" smtClean="0">
                          <a:effectLst/>
                          <a:latin typeface="Georgia" pitchFamily="18" charset="0"/>
                        </a:rPr>
                        <a:t>Работа</a:t>
                      </a:r>
                      <a:r>
                        <a:rPr lang="ru-RU" sz="1200" u="none" strike="noStrike" baseline="0" dirty="0" smtClean="0">
                          <a:effectLst/>
                          <a:latin typeface="Georgia" pitchFamily="18" charset="0"/>
                        </a:rPr>
                        <a:t> в программном обеспечении «</a:t>
                      </a:r>
                      <a:r>
                        <a:rPr lang="en-US" sz="12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Mathlab</a:t>
                      </a:r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»</a:t>
                      </a:r>
                      <a:endParaRPr lang="en-US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18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Управление данными по продукту (PDM)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19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Логистика</a:t>
                      </a:r>
                      <a:endParaRPr lang="ru-RU" sz="1200" u="none" strike="noStrike" kern="1200" dirty="0">
                        <a:solidFill>
                          <a:schemeClr val="dk1"/>
                        </a:solidFill>
                        <a:effectLst/>
                        <a:latin typeface="Georgia" pitchFamily="18" charset="0"/>
                        <a:ea typeface="+mn-ea"/>
                        <a:cs typeface="+mn-cs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65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Georgia" pitchFamily="18" charset="0"/>
                        </a:rPr>
                        <a:t>20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87313" indent="0" algn="l" defTabSz="914400" rtl="0" eaLnBrk="1" fontAlgn="b" latinLnBrk="0" hangingPunct="1"/>
                      <a:r>
                        <a:rPr lang="ru-RU" sz="1200" u="none" strike="noStrike" kern="1200" dirty="0">
                          <a:solidFill>
                            <a:schemeClr val="dk1"/>
                          </a:solidFill>
                          <a:effectLst/>
                          <a:latin typeface="Georgia" pitchFamily="18" charset="0"/>
                          <a:ea typeface="+mn-ea"/>
                          <a:cs typeface="+mn-cs"/>
                        </a:rPr>
                        <a:t>Аэродинамика</a:t>
                      </a: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u="none" strike="noStrike" dirty="0">
                          <a:effectLst/>
                          <a:latin typeface="Georgia" pitchFamily="18" charset="0"/>
                        </a:rPr>
                        <a:t>70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marL="8061" marR="8061" marT="8061" marB="0" anchor="ctr">
                    <a:lnL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26620" y="1490636"/>
            <a:ext cx="790575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Количество </a:t>
            </a:r>
            <a:r>
              <a:rPr lang="ru-RU" sz="1400" b="1" dirty="0" smtClean="0">
                <a:solidFill>
                  <a:schemeClr val="dk1"/>
                </a:solidFill>
                <a:latin typeface="Georgia" pitchFamily="18" charset="0"/>
              </a:rPr>
              <a:t>инженеров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Boeing 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и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Airbus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, указавших компетенцию в своем профиле </a:t>
            </a:r>
            <a:r>
              <a:rPr lang="en-US" sz="1400" b="1" dirty="0">
                <a:solidFill>
                  <a:schemeClr val="dk1"/>
                </a:solidFill>
                <a:latin typeface="Georgia" pitchFamily="18" charset="0"/>
              </a:rPr>
              <a:t>LinkedIn</a:t>
            </a:r>
            <a:r>
              <a:rPr lang="ru-RU" sz="1400" b="1" dirty="0">
                <a:solidFill>
                  <a:schemeClr val="dk1"/>
                </a:solidFill>
                <a:latin typeface="Georgia" pitchFamily="18" charset="0"/>
              </a:rPr>
              <a:t> на 1000 профилей</a:t>
            </a:r>
            <a:endParaRPr lang="ru-RU" sz="1400" b="1" dirty="0">
              <a:solidFill>
                <a:srgbClr val="000000"/>
              </a:solidFill>
              <a:latin typeface="Georgia" pitchFamily="18" charset="0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 bwMode="white">
          <a:xfrm>
            <a:off x="6877050" y="6477009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900" kern="1200">
                <a:solidFill>
                  <a:schemeClr val="accent1">
                    <a:lumMod val="50000"/>
                  </a:schemeClr>
                </a:solidFill>
                <a:latin typeface="Georgia" pitchFamily="18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B5E646D0-C75C-47E9-894F-36891E1ED298}" type="slidenum">
              <a:rPr lang="en-US" smtClean="0">
                <a:solidFill>
                  <a:srgbClr val="C0C0C0">
                    <a:lumMod val="50000"/>
                  </a:srgbClr>
                </a:solidFill>
              </a:rPr>
              <a:pPr>
                <a:defRPr/>
              </a:pPr>
              <a:t>9</a:t>
            </a:fld>
            <a:endParaRPr lang="en-US" dirty="0">
              <a:solidFill>
                <a:srgbClr val="C0C0C0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866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brand">
  <a:themeElements>
    <a:clrScheme name="Презентация brand 15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64A88"/>
      </a:accent2>
      <a:accent3>
        <a:srgbClr val="FFFFFF"/>
      </a:accent3>
      <a:accent4>
        <a:srgbClr val="000000"/>
      </a:accent4>
      <a:accent5>
        <a:srgbClr val="DCDCDC"/>
      </a:accent5>
      <a:accent6>
        <a:srgbClr val="05427B"/>
      </a:accent6>
      <a:hlink>
        <a:srgbClr val="2A6D12"/>
      </a:hlink>
      <a:folHlink>
        <a:srgbClr val="C9630F"/>
      </a:folHlink>
    </a:clrScheme>
    <a:fontScheme name="Презентация bra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 bran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 brand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E47411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EFBCAA"/>
        </a:accent5>
        <a:accent6>
          <a:srgbClr val="07539C"/>
        </a:accent6>
        <a:hlink>
          <a:srgbClr val="219119"/>
        </a:hlink>
        <a:folHlink>
          <a:srgbClr val="F2C0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95CA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7539C"/>
        </a:accent6>
        <a:hlink>
          <a:srgbClr val="219119"/>
        </a:hlink>
        <a:folHlink>
          <a:srgbClr val="E4741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 brand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64A88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5427B"/>
        </a:accent6>
        <a:hlink>
          <a:srgbClr val="2A6D12"/>
        </a:hlink>
        <a:folHlink>
          <a:srgbClr val="C9630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9601</TotalTime>
  <Words>968</Words>
  <Application>Microsoft Office PowerPoint</Application>
  <PresentationFormat>On-screen Show (4:3)</PresentationFormat>
  <Paragraphs>325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Презентация brand</vt:lpstr>
      <vt:lpstr>Российские и международные практики определения профессий будущего</vt:lpstr>
      <vt:lpstr>Атлас новых профессий</vt:lpstr>
      <vt:lpstr>Международный опыт</vt:lpstr>
      <vt:lpstr>Международный опыт: некоторые подходы</vt:lpstr>
      <vt:lpstr>Российская методология форсайта компетенций</vt:lpstr>
      <vt:lpstr>Атлас новых профессий: новые виды занятости</vt:lpstr>
      <vt:lpstr>Надпрофессиональные навыки и умения</vt:lpstr>
      <vt:lpstr>Что забирает Вашу работу?</vt:lpstr>
      <vt:lpstr>PowerPoint Presentation</vt:lpstr>
      <vt:lpstr>PowerPoint Presentation</vt:lpstr>
      <vt:lpstr>PowerPoint Presentation</vt:lpstr>
      <vt:lpstr>PowerPoint Presentation</vt:lpstr>
      <vt:lpstr>Общая структура технологического форсайта компетенций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onazaykinskaya</dc:creator>
  <cp:lastModifiedBy>Denis Konanchuk</cp:lastModifiedBy>
  <cp:revision>785</cp:revision>
  <cp:lastPrinted>2013-07-03T06:43:21Z</cp:lastPrinted>
  <dcterms:created xsi:type="dcterms:W3CDTF">2012-10-03T12:10:22Z</dcterms:created>
  <dcterms:modified xsi:type="dcterms:W3CDTF">2015-04-14T15:21:24Z</dcterms:modified>
</cp:coreProperties>
</file>